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drawings/drawing4.xml" ContentType="application/vnd.openxmlformats-officedocument.drawingml.chartshapes+xml"/>
  <Override PartName="/ppt/notesSlides/notesSlide15.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theme/themeOverride9.xml" ContentType="application/vnd.openxmlformats-officedocument.themeOverride+xml"/>
  <Override PartName="/ppt/notesSlides/notesSlide19.xml" ContentType="application/vnd.openxmlformats-officedocument.presentationml.notesSlide+xml"/>
  <Override PartName="/ppt/charts/chart14.xml" ContentType="application/vnd.openxmlformats-officedocument.drawingml.chart+xml"/>
  <Override PartName="/ppt/theme/themeOverride10.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5.xml" ContentType="application/vnd.openxmlformats-officedocument.drawingml.chart+xml"/>
  <Override PartName="/ppt/theme/themeOverride11.xml" ContentType="application/vnd.openxmlformats-officedocument.themeOverride+xml"/>
  <Override PartName="/ppt/notesSlides/notesSlide23.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8.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8.xml" ContentType="application/vnd.openxmlformats-officedocument.presentationml.notesSlide+xml"/>
  <Override PartName="/ppt/charts/chart19.xml" ContentType="application/vnd.openxmlformats-officedocument.drawingml.chart+xml"/>
  <Override PartName="/ppt/theme/themeOverride12.xml" ContentType="application/vnd.openxmlformats-officedocument.themeOverride+xml"/>
  <Override PartName="/ppt/charts/chart20.xml" ContentType="application/vnd.openxmlformats-officedocument.drawingml.chart+xml"/>
  <Override PartName="/ppt/theme/themeOverride13.xml" ContentType="application/vnd.openxmlformats-officedocument.themeOverride+xml"/>
  <Override PartName="/ppt/charts/chart21.xml" ContentType="application/vnd.openxmlformats-officedocument.drawingml.chart+xml"/>
  <Override PartName="/ppt/theme/themeOverride14.xml" ContentType="application/vnd.openxmlformats-officedocument.themeOverride+xml"/>
  <Override PartName="/ppt/drawings/drawing5.xml" ContentType="application/vnd.openxmlformats-officedocument.drawingml.chartshapes+xml"/>
  <Override PartName="/ppt/notesSlides/notesSlide29.xml" ContentType="application/vnd.openxmlformats-officedocument.presentationml.notesSlide+xml"/>
  <Override PartName="/ppt/charts/chart22.xml" ContentType="application/vnd.openxmlformats-officedocument.drawingml.chart+xml"/>
  <Override PartName="/ppt/theme/themeOverride15.xml" ContentType="application/vnd.openxmlformats-officedocument.themeOverride+xml"/>
  <Override PartName="/ppt/notesSlides/notesSlide30.xml" ContentType="application/vnd.openxmlformats-officedocument.presentationml.notesSlide+xml"/>
  <Override PartName="/ppt/charts/chart23.xml" ContentType="application/vnd.openxmlformats-officedocument.drawingml.chart+xml"/>
  <Override PartName="/ppt/theme/themeOverride16.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 id="2147483668" r:id="rId2"/>
    <p:sldMasterId id="2147483673" r:id="rId3"/>
    <p:sldMasterId id="2147483666" r:id="rId4"/>
  </p:sldMasterIdLst>
  <p:notesMasterIdLst>
    <p:notesMasterId r:id="rId37"/>
  </p:notesMasterIdLst>
  <p:handoutMasterIdLst>
    <p:handoutMasterId r:id="rId38"/>
  </p:handoutMasterIdLst>
  <p:sldIdLst>
    <p:sldId id="278" r:id="rId5"/>
    <p:sldId id="321" r:id="rId6"/>
    <p:sldId id="310" r:id="rId7"/>
    <p:sldId id="309" r:id="rId8"/>
    <p:sldId id="313" r:id="rId9"/>
    <p:sldId id="332" r:id="rId10"/>
    <p:sldId id="311" r:id="rId11"/>
    <p:sldId id="314" r:id="rId12"/>
    <p:sldId id="322" r:id="rId13"/>
    <p:sldId id="333" r:id="rId14"/>
    <p:sldId id="315" r:id="rId15"/>
    <p:sldId id="335" r:id="rId16"/>
    <p:sldId id="352" r:id="rId17"/>
    <p:sldId id="353" r:id="rId18"/>
    <p:sldId id="318" r:id="rId19"/>
    <p:sldId id="350" r:id="rId20"/>
    <p:sldId id="337" r:id="rId21"/>
    <p:sldId id="341" r:id="rId22"/>
    <p:sldId id="319" r:id="rId23"/>
    <p:sldId id="357" r:id="rId24"/>
    <p:sldId id="327" r:id="rId25"/>
    <p:sldId id="349" r:id="rId26"/>
    <p:sldId id="351" r:id="rId27"/>
    <p:sldId id="338" r:id="rId28"/>
    <p:sldId id="358" r:id="rId29"/>
    <p:sldId id="354" r:id="rId30"/>
    <p:sldId id="323" r:id="rId31"/>
    <p:sldId id="343" r:id="rId32"/>
    <p:sldId id="355" r:id="rId33"/>
    <p:sldId id="356" r:id="rId34"/>
    <p:sldId id="360" r:id="rId35"/>
    <p:sldId id="345"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z Hamel" initials="LH" lastIdx="6" clrIdx="0">
    <p:extLst>
      <p:ext uri="{19B8F6BF-5375-455C-9EA6-DF929625EA0E}">
        <p15:presenceInfo xmlns:p15="http://schemas.microsoft.com/office/powerpoint/2012/main" userId="S-1-5-21-1957994488-602162358-682003330-41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987" autoAdjust="0"/>
    <p:restoredTop sz="94660"/>
  </p:normalViewPr>
  <p:slideViewPr>
    <p:cSldViewPr>
      <p:cViewPr varScale="1">
        <p:scale>
          <a:sx n="91" d="100"/>
          <a:sy n="91" d="100"/>
        </p:scale>
        <p:origin x="804" y="8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68" d="100"/>
          <a:sy n="68" d="100"/>
        </p:scale>
        <p:origin x="325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0.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xml"/><Relationship Id="rId1" Type="http://schemas.microsoft.com/office/2011/relationships/chartStyle" Target="style1.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2.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3.xml"/></Relationships>
</file>

<file path=ppt/charts/_rels/chart21.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20.xlsx"/><Relationship Id="rId1" Type="http://schemas.openxmlformats.org/officeDocument/2006/relationships/themeOverride" Target="../theme/themeOverride14.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15.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1979637688141908"/>
          <c:y val="0.13229316444140132"/>
          <c:w val="0.5802035803216905"/>
          <c:h val="0.84188215603484351"/>
        </c:manualLayout>
      </c:layout>
      <c:barChart>
        <c:barDir val="bar"/>
        <c:grouping val="stacked"/>
        <c:varyColors val="0"/>
        <c:ser>
          <c:idx val="0"/>
          <c:order val="0"/>
          <c:tx>
            <c:strRef>
              <c:f>Sheet1!$B$1</c:f>
              <c:strCache>
                <c:ptCount val="1"/>
                <c:pt idx="0">
                  <c:v>Top priority</c:v>
                </c:pt>
              </c:strCache>
            </c:strRef>
          </c:tx>
          <c:spPr>
            <a:solidFill>
              <a:srgbClr val="133559"/>
            </a:solidFill>
            <a:ln w="9525">
              <a:solidFill>
                <a:srgbClr val="133559"/>
              </a:solidFill>
            </a:ln>
          </c:spPr>
          <c:invertIfNegative val="0"/>
          <c:dPt>
            <c:idx val="0"/>
            <c:invertIfNegative val="0"/>
            <c:bubble3D val="0"/>
            <c:extLst>
              <c:ext xmlns:c16="http://schemas.microsoft.com/office/drawing/2014/chart" uri="{C3380CC4-5D6E-409C-BE32-E72D297353CC}">
                <c16:uniqueId val="{00000000-8C01-44B9-9380-E4DAFC471441}"/>
              </c:ext>
            </c:extLst>
          </c:dPt>
          <c:dPt>
            <c:idx val="1"/>
            <c:invertIfNegative val="0"/>
            <c:bubble3D val="0"/>
            <c:extLst>
              <c:ext xmlns:c16="http://schemas.microsoft.com/office/drawing/2014/chart" uri="{C3380CC4-5D6E-409C-BE32-E72D297353CC}">
                <c16:uniqueId val="{00000004-E341-4905-A30F-B11CC0BEC551}"/>
              </c:ext>
            </c:extLst>
          </c:dPt>
          <c:dPt>
            <c:idx val="3"/>
            <c:invertIfNegative val="0"/>
            <c:bubble3D val="0"/>
            <c:extLst>
              <c:ext xmlns:c16="http://schemas.microsoft.com/office/drawing/2014/chart" uri="{C3380CC4-5D6E-409C-BE32-E72D297353CC}">
                <c16:uniqueId val="{00000002-825B-4BD5-B214-DDA3ED04A9CF}"/>
              </c:ext>
            </c:extLst>
          </c:dPt>
          <c:dLbls>
            <c:dLbl>
              <c:idx val="2"/>
              <c:layout/>
              <c:tx>
                <c:rich>
                  <a:bodyPr/>
                  <a:lstStyle/>
                  <a:p>
                    <a:fld id="{F793992F-A62A-4D58-BF1D-FA1BA72B105C}"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416F-420B-8F22-3DD76360CD9D}"/>
                </c:ext>
              </c:extLst>
            </c:dLbl>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Decreasing how much the federal government spends on health care over time</c:v>
                </c:pt>
                <c:pt idx="1">
                  <c:v>Repealing the 2010 health care law</c:v>
                </c:pt>
                <c:pt idx="2">
                  <c:v>Addressing the prescription painkiller epidemic</c:v>
                </c:pt>
                <c:pt idx="3">
                  <c:v>Lowering the cost of prescription drugs</c:v>
                </c:pt>
                <c:pt idx="4">
                  <c:v>Lowering the amount individuals pay for health care</c:v>
                </c:pt>
              </c:strCache>
            </c:strRef>
          </c:cat>
          <c:val>
            <c:numRef>
              <c:f>Sheet1!$B$2:$B$6</c:f>
              <c:numCache>
                <c:formatCode>0%</c:formatCode>
                <c:ptCount val="5"/>
                <c:pt idx="0">
                  <c:v>0.35</c:v>
                </c:pt>
                <c:pt idx="1">
                  <c:v>0.37</c:v>
                </c:pt>
                <c:pt idx="2">
                  <c:v>0.45</c:v>
                </c:pt>
                <c:pt idx="3">
                  <c:v>0.61</c:v>
                </c:pt>
                <c:pt idx="4">
                  <c:v>0.67</c:v>
                </c:pt>
              </c:numCache>
            </c:numRef>
          </c:val>
          <c:extLst>
            <c:ext xmlns:c16="http://schemas.microsoft.com/office/drawing/2014/chart" uri="{C3380CC4-5D6E-409C-BE32-E72D297353CC}">
              <c16:uniqueId val="{00000001-C5BA-42BB-90AD-5FC8159B64DF}"/>
            </c:ext>
          </c:extLst>
        </c:ser>
        <c:dLbls>
          <c:dLblPos val="ctr"/>
          <c:showLegendKey val="0"/>
          <c:showVal val="1"/>
          <c:showCatName val="0"/>
          <c:showSerName val="0"/>
          <c:showPercent val="0"/>
          <c:showBubbleSize val="0"/>
        </c:dLbls>
        <c:gapWidth val="18"/>
        <c:overlap val="100"/>
        <c:axId val="401353040"/>
        <c:axId val="401348728"/>
      </c:barChart>
      <c:catAx>
        <c:axId val="401353040"/>
        <c:scaling>
          <c:orientation val="minMax"/>
        </c:scaling>
        <c:delete val="0"/>
        <c:axPos val="l"/>
        <c:numFmt formatCode="General" sourceLinked="1"/>
        <c:majorTickMark val="out"/>
        <c:minorTickMark val="none"/>
        <c:tickLblPos val="nextTo"/>
        <c:spPr>
          <a:ln>
            <a:noFill/>
          </a:ln>
        </c:spPr>
        <c:txPr>
          <a:bodyPr/>
          <a:lstStyle/>
          <a:p>
            <a:pPr>
              <a:defRPr sz="1400" b="0"/>
            </a:pPr>
            <a:endParaRPr lang="en-US"/>
          </a:p>
        </c:txPr>
        <c:crossAx val="401348728"/>
        <c:crosses val="autoZero"/>
        <c:auto val="1"/>
        <c:lblAlgn val="ctr"/>
        <c:lblOffset val="100"/>
        <c:noMultiLvlLbl val="0"/>
      </c:catAx>
      <c:valAx>
        <c:axId val="401348728"/>
        <c:scaling>
          <c:orientation val="minMax"/>
          <c:max val="1"/>
          <c:min val="0"/>
        </c:scaling>
        <c:delete val="1"/>
        <c:axPos val="b"/>
        <c:numFmt formatCode="0%" sourceLinked="1"/>
        <c:majorTickMark val="out"/>
        <c:minorTickMark val="none"/>
        <c:tickLblPos val="nextTo"/>
        <c:crossAx val="401353040"/>
        <c:crosses val="autoZero"/>
        <c:crossBetween val="between"/>
        <c:majorUnit val="0.1"/>
      </c:valAx>
    </c:plotArea>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1552291540480518"/>
          <c:y val="0.12153783401100998"/>
          <c:w val="0.53084578370011437"/>
          <c:h val="0.81149988749800639"/>
        </c:manualLayout>
      </c:layout>
      <c:barChart>
        <c:barDir val="bar"/>
        <c:grouping val="stacked"/>
        <c:varyColors val="0"/>
        <c:ser>
          <c:idx val="0"/>
          <c:order val="0"/>
          <c:tx>
            <c:strRef>
              <c:f>Sheet1!$B$1</c:f>
              <c:strCache>
                <c:ptCount val="1"/>
                <c:pt idx="0">
                  <c:v>Top priority</c:v>
                </c:pt>
              </c:strCache>
            </c:strRef>
          </c:tx>
          <c:spPr>
            <a:solidFill>
              <a:srgbClr val="133559"/>
            </a:solidFill>
            <a:ln w="9525">
              <a:solidFill>
                <a:srgbClr val="000000"/>
              </a:solidFill>
            </a:ln>
          </c:spPr>
          <c:invertIfNegative val="0"/>
          <c:dPt>
            <c:idx val="0"/>
            <c:invertIfNegative val="0"/>
            <c:bubble3D val="0"/>
            <c:extLst>
              <c:ext xmlns:c16="http://schemas.microsoft.com/office/drawing/2014/chart" uri="{C3380CC4-5D6E-409C-BE32-E72D297353CC}">
                <c16:uniqueId val="{00000000-8C01-44B9-9380-E4DAFC471441}"/>
              </c:ext>
            </c:extLst>
          </c:dPt>
          <c:dPt>
            <c:idx val="1"/>
            <c:invertIfNegative val="0"/>
            <c:bubble3D val="0"/>
            <c:extLst>
              <c:ext xmlns:c16="http://schemas.microsoft.com/office/drawing/2014/chart" uri="{C3380CC4-5D6E-409C-BE32-E72D297353CC}">
                <c16:uniqueId val="{00000002-2072-4CB7-BA84-46B5DB008140}"/>
              </c:ext>
            </c:extLst>
          </c:dPt>
          <c:dLbls>
            <c:dLbl>
              <c:idx val="2"/>
              <c:layout/>
              <c:tx>
                <c:rich>
                  <a:bodyPr/>
                  <a:lstStyle/>
                  <a:p>
                    <a:fld id="{F793992F-A62A-4D58-BF1D-FA1BA72B105C}"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416F-420B-8F22-3DD76360CD9D}"/>
                </c:ext>
              </c:extLst>
            </c:dLbl>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Improving health for people in developing countries</c:v>
                </c:pt>
                <c:pt idx="1">
                  <c:v>Repealing the 2010 health care law</c:v>
                </c:pt>
                <c:pt idx="2">
                  <c:v>Addressing the prescription painkiller epidemic</c:v>
                </c:pt>
                <c:pt idx="3">
                  <c:v>Stabilizing the ACA marketplaces</c:v>
                </c:pt>
                <c:pt idx="4">
                  <c:v>Reauthorizing CHIP funding</c:v>
                </c:pt>
              </c:strCache>
            </c:strRef>
          </c:cat>
          <c:val>
            <c:numRef>
              <c:f>Sheet1!$B$2:$B$6</c:f>
              <c:numCache>
                <c:formatCode>0%</c:formatCode>
                <c:ptCount val="5"/>
                <c:pt idx="0">
                  <c:v>0.16</c:v>
                </c:pt>
                <c:pt idx="1">
                  <c:v>0.28999999999999998</c:v>
                </c:pt>
                <c:pt idx="2">
                  <c:v>0.43</c:v>
                </c:pt>
                <c:pt idx="3">
                  <c:v>0.48</c:v>
                </c:pt>
                <c:pt idx="4">
                  <c:v>0.62</c:v>
                </c:pt>
              </c:numCache>
            </c:numRef>
          </c:val>
          <c:extLst>
            <c:ext xmlns:c16="http://schemas.microsoft.com/office/drawing/2014/chart" uri="{C3380CC4-5D6E-409C-BE32-E72D297353CC}">
              <c16:uniqueId val="{00000001-C5BA-42BB-90AD-5FC8159B64DF}"/>
            </c:ext>
          </c:extLst>
        </c:ser>
        <c:dLbls>
          <c:dLblPos val="ctr"/>
          <c:showLegendKey val="0"/>
          <c:showVal val="1"/>
          <c:showCatName val="0"/>
          <c:showSerName val="0"/>
          <c:showPercent val="0"/>
          <c:showBubbleSize val="0"/>
        </c:dLbls>
        <c:gapWidth val="18"/>
        <c:overlap val="100"/>
        <c:axId val="401353040"/>
        <c:axId val="401348728"/>
      </c:barChart>
      <c:catAx>
        <c:axId val="401353040"/>
        <c:scaling>
          <c:orientation val="minMax"/>
        </c:scaling>
        <c:delete val="0"/>
        <c:axPos val="l"/>
        <c:numFmt formatCode="General" sourceLinked="1"/>
        <c:majorTickMark val="out"/>
        <c:minorTickMark val="none"/>
        <c:tickLblPos val="nextTo"/>
        <c:spPr>
          <a:ln>
            <a:noFill/>
          </a:ln>
        </c:spPr>
        <c:txPr>
          <a:bodyPr/>
          <a:lstStyle/>
          <a:p>
            <a:pPr>
              <a:defRPr sz="1400" b="0"/>
            </a:pPr>
            <a:endParaRPr lang="en-US"/>
          </a:p>
        </c:txPr>
        <c:crossAx val="401348728"/>
        <c:crosses val="autoZero"/>
        <c:auto val="1"/>
        <c:lblAlgn val="ctr"/>
        <c:lblOffset val="100"/>
        <c:noMultiLvlLbl val="0"/>
      </c:catAx>
      <c:valAx>
        <c:axId val="401348728"/>
        <c:scaling>
          <c:orientation val="minMax"/>
          <c:max val="1"/>
          <c:min val="0"/>
        </c:scaling>
        <c:delete val="1"/>
        <c:axPos val="b"/>
        <c:numFmt formatCode="0%" sourceLinked="1"/>
        <c:majorTickMark val="out"/>
        <c:minorTickMark val="none"/>
        <c:tickLblPos val="nextTo"/>
        <c:crossAx val="401353040"/>
        <c:crosses val="autoZero"/>
        <c:crossBetween val="between"/>
        <c:majorUnit val="0.1"/>
      </c:valAx>
    </c:plotArea>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050713999733078E-2"/>
          <c:y val="2.414972247698409E-2"/>
          <c:w val="0.89712386326867233"/>
          <c:h val="0.87956661821753679"/>
        </c:manualLayout>
      </c:layout>
      <c:lineChart>
        <c:grouping val="standard"/>
        <c:varyColors val="0"/>
        <c:ser>
          <c:idx val="0"/>
          <c:order val="0"/>
          <c:tx>
            <c:strRef>
              <c:f>Sheet1!$C$1</c:f>
              <c:strCache>
                <c:ptCount val="1"/>
                <c:pt idx="0">
                  <c:v>Favorable</c:v>
                </c:pt>
              </c:strCache>
            </c:strRef>
          </c:tx>
          <c:spPr>
            <a:ln>
              <a:solidFill>
                <a:schemeClr val="accent1"/>
              </a:solidFill>
            </a:ln>
          </c:spPr>
          <c:marker>
            <c:symbol val="none"/>
          </c:marker>
          <c:dPt>
            <c:idx val="35"/>
            <c:bubble3D val="0"/>
            <c:spPr>
              <a:ln>
                <a:solidFill>
                  <a:schemeClr val="accent1"/>
                </a:solidFill>
                <a:prstDash val="solid"/>
              </a:ln>
            </c:spPr>
            <c:extLst>
              <c:ext xmlns:c16="http://schemas.microsoft.com/office/drawing/2014/chart" uri="{C3380CC4-5D6E-409C-BE32-E72D297353CC}">
                <c16:uniqueId val="{00000001-8E74-4C70-99A7-4AA06940C9B4}"/>
              </c:ext>
            </c:extLst>
          </c:dPt>
          <c:dLbls>
            <c:dLbl>
              <c:idx val="4"/>
              <c:layout>
                <c:manualLayout>
                  <c:x val="-2.1552358088187045E-2"/>
                  <c:y val="-4.0682458538442635E-2"/>
                </c:manualLayout>
              </c:layout>
              <c:tx>
                <c:rich>
                  <a:bodyPr/>
                  <a:lstStyle/>
                  <a:p>
                    <a:r>
                      <a:rPr lang="en-US" sz="1100" dirty="0" smtClean="0">
                        <a:solidFill>
                          <a:schemeClr val="accent1"/>
                        </a:solidFill>
                      </a:rPr>
                      <a:t>Jul</a:t>
                    </a:r>
                  </a:p>
                  <a:p>
                    <a:r>
                      <a:rPr lang="en-US" sz="1100" dirty="0" smtClean="0">
                        <a:solidFill>
                          <a:schemeClr val="accent1"/>
                        </a:solidFill>
                      </a:rPr>
                      <a:t>50%</a:t>
                    </a:r>
                    <a:endParaRPr lang="en-US" sz="1100" dirty="0">
                      <a:solidFill>
                        <a:schemeClr val="accent1"/>
                      </a:solidFill>
                    </a:endParaRP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F149-4DB1-AF27-49AA457E5072}"/>
                </c:ext>
              </c:extLst>
            </c:dLbl>
            <c:dLbl>
              <c:idx val="10"/>
              <c:layout>
                <c:manualLayout>
                  <c:x val="-2.2989181960732848E-2"/>
                  <c:y val="3.7776568642839535E-2"/>
                </c:manualLayout>
              </c:layout>
              <c:tx>
                <c:rich>
                  <a:bodyPr/>
                  <a:lstStyle/>
                  <a:p>
                    <a:r>
                      <a:rPr lang="en-US" sz="1100" dirty="0" smtClean="0">
                        <a:solidFill>
                          <a:schemeClr val="accent1"/>
                        </a:solidFill>
                      </a:rPr>
                      <a:t>Jan</a:t>
                    </a:r>
                  </a:p>
                  <a:p>
                    <a:fld id="{F7EA0723-B65D-4922-B355-A3941812A8FC}" type="VALUE">
                      <a:rPr lang="en-US" sz="1100" smtClean="0">
                        <a:solidFill>
                          <a:schemeClr val="accent1"/>
                        </a:solidFill>
                      </a:rPr>
                      <a:pPr/>
                      <a:t>[VALUE]</a:t>
                    </a:fld>
                    <a:r>
                      <a:rPr lang="en-US" sz="1100" dirty="0" smtClean="0">
                        <a:solidFill>
                          <a:schemeClr val="accent1"/>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F149-4DB1-AF27-49AA457E5072}"/>
                </c:ext>
              </c:extLst>
            </c:dLbl>
            <c:dLbl>
              <c:idx val="19"/>
              <c:layout>
                <c:manualLayout>
                  <c:x val="-2.5862829705824455E-2"/>
                  <c:y val="4.0682458538442635E-2"/>
                </c:manualLayout>
              </c:layout>
              <c:tx>
                <c:rich>
                  <a:bodyPr/>
                  <a:lstStyle/>
                  <a:p>
                    <a:r>
                      <a:rPr lang="en-US" sz="1100" dirty="0" smtClean="0">
                        <a:solidFill>
                          <a:schemeClr val="accent1"/>
                        </a:solidFill>
                      </a:rPr>
                      <a:t>Oct</a:t>
                    </a:r>
                  </a:p>
                  <a:p>
                    <a:fld id="{606E3E61-AD73-4A9E-8860-880404C0EBD0}" type="VALUE">
                      <a:rPr lang="en-US" sz="1100" smtClean="0">
                        <a:solidFill>
                          <a:schemeClr val="accent1"/>
                        </a:solidFill>
                      </a:rPr>
                      <a:pPr/>
                      <a:t>[VALUE]</a:t>
                    </a:fld>
                    <a:r>
                      <a:rPr lang="en-US" sz="1100" dirty="0" smtClean="0">
                        <a:solidFill>
                          <a:schemeClr val="accent1"/>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8-F149-4DB1-AF27-49AA457E5072}"/>
                </c:ext>
              </c:extLst>
            </c:dLbl>
            <c:dLbl>
              <c:idx val="32"/>
              <c:layout>
                <c:manualLayout>
                  <c:x val="-2.0115534215641242E-2"/>
                  <c:y val="-4.9400128225251826E-2"/>
                </c:manualLayout>
              </c:layout>
              <c:tx>
                <c:rich>
                  <a:bodyPr/>
                  <a:lstStyle/>
                  <a:p>
                    <a:r>
                      <a:rPr lang="en-US" sz="1100" dirty="0" smtClean="0">
                        <a:solidFill>
                          <a:schemeClr val="accent1"/>
                        </a:solidFill>
                      </a:rPr>
                      <a:t>Nov</a:t>
                    </a:r>
                  </a:p>
                  <a:p>
                    <a:fld id="{79C3B02E-143A-4BB4-96E8-FA5AE13520BB}" type="VALUE">
                      <a:rPr lang="en-US" sz="1100" smtClean="0">
                        <a:solidFill>
                          <a:schemeClr val="accent1"/>
                        </a:solidFill>
                      </a:rPr>
                      <a:pPr/>
                      <a:t>[VALUE]</a:t>
                    </a:fld>
                    <a:r>
                      <a:rPr lang="en-US" sz="1100" dirty="0" smtClean="0">
                        <a:solidFill>
                          <a:schemeClr val="accent1"/>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9-F149-4DB1-AF27-49AA457E5072}"/>
                </c:ext>
              </c:extLst>
            </c:dLbl>
            <c:dLbl>
              <c:idx val="39"/>
              <c:layout>
                <c:manualLayout>
                  <c:x val="-3.7357420686190981E-2"/>
                  <c:y val="4.6494238329648725E-2"/>
                </c:manualLayout>
              </c:layout>
              <c:tx>
                <c:rich>
                  <a:bodyPr/>
                  <a:lstStyle/>
                  <a:p>
                    <a:r>
                      <a:rPr lang="en-US" sz="1100" dirty="0" smtClean="0">
                        <a:solidFill>
                          <a:schemeClr val="accent1"/>
                        </a:solidFill>
                      </a:rPr>
                      <a:t>Oct</a:t>
                    </a:r>
                  </a:p>
                  <a:p>
                    <a:fld id="{5591F225-44E8-484C-8937-A71CC5FF24D8}" type="VALUE">
                      <a:rPr lang="en-US" sz="1100" smtClean="0">
                        <a:solidFill>
                          <a:schemeClr val="accent1"/>
                        </a:solidFill>
                      </a:rPr>
                      <a:pPr/>
                      <a:t>[VALUE]</a:t>
                    </a:fld>
                    <a:r>
                      <a:rPr lang="en-US" sz="1100" dirty="0" smtClean="0">
                        <a:solidFill>
                          <a:schemeClr val="accent1"/>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A-F149-4DB1-AF27-49AA457E5072}"/>
                </c:ext>
              </c:extLst>
            </c:dLbl>
            <c:dLbl>
              <c:idx val="40"/>
              <c:layout>
                <c:manualLayout>
                  <c:x val="-1.2931414852912227E-2"/>
                  <c:y val="4.6494238329648725E-2"/>
                </c:manualLayout>
              </c:layout>
              <c:tx>
                <c:rich>
                  <a:bodyPr/>
                  <a:lstStyle/>
                  <a:p>
                    <a:r>
                      <a:rPr lang="en-US" sz="1100" dirty="0" smtClean="0">
                        <a:solidFill>
                          <a:schemeClr val="accent1"/>
                        </a:solidFill>
                      </a:rPr>
                      <a:t>Nov</a:t>
                    </a:r>
                  </a:p>
                  <a:p>
                    <a:fld id="{D073B3D2-B6DF-48F9-8422-355BAFA58880}" type="VALUE">
                      <a:rPr lang="en-US" sz="1100" smtClean="0">
                        <a:solidFill>
                          <a:schemeClr val="accent1"/>
                        </a:solidFill>
                      </a:rPr>
                      <a:pPr/>
                      <a:t>[VALUE]</a:t>
                    </a:fld>
                    <a:r>
                      <a:rPr lang="en-US" sz="1100" dirty="0" smtClean="0">
                        <a:solidFill>
                          <a:schemeClr val="accent1"/>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B-F149-4DB1-AF27-49AA457E5072}"/>
                </c:ext>
              </c:extLst>
            </c:dLbl>
            <c:dLbl>
              <c:idx val="48"/>
              <c:layout>
                <c:manualLayout>
                  <c:x val="-3.1610125196007664E-2"/>
                  <c:y val="4.0682458538442531E-2"/>
                </c:manualLayout>
              </c:layout>
              <c:tx>
                <c:rich>
                  <a:bodyPr/>
                  <a:lstStyle/>
                  <a:p>
                    <a:r>
                      <a:rPr lang="en-US" sz="1100" dirty="0" smtClean="0">
                        <a:solidFill>
                          <a:schemeClr val="accent1"/>
                        </a:solidFill>
                      </a:rPr>
                      <a:t>Jul</a:t>
                    </a:r>
                  </a:p>
                  <a:p>
                    <a:fld id="{F40B4D00-A355-4F50-8213-AE8D8E8F40AB}" type="VALUE">
                      <a:rPr lang="en-US" sz="1100" smtClean="0">
                        <a:solidFill>
                          <a:schemeClr val="accent1"/>
                        </a:solidFill>
                      </a:rPr>
                      <a:pPr/>
                      <a:t>[VALUE]</a:t>
                    </a:fld>
                    <a:r>
                      <a:rPr lang="en-US" sz="1100" dirty="0" smtClean="0">
                        <a:solidFill>
                          <a:schemeClr val="accent1"/>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C-F149-4DB1-AF27-49AA457E5072}"/>
                </c:ext>
              </c:extLst>
            </c:dLbl>
            <c:dLbl>
              <c:idx val="53"/>
              <c:layout>
                <c:manualLayout>
                  <c:x val="-2.4426005833278652E-2"/>
                  <c:y val="3.1964788851633494E-2"/>
                </c:manualLayout>
              </c:layout>
              <c:tx>
                <c:rich>
                  <a:bodyPr wrap="square" lIns="38100" tIns="19050" rIns="38100" bIns="19050" anchor="ctr">
                    <a:noAutofit/>
                  </a:bodyPr>
                  <a:lstStyle/>
                  <a:p>
                    <a:pPr>
                      <a:defRPr/>
                    </a:pPr>
                    <a:r>
                      <a:rPr lang="en-US" sz="1100" dirty="0" smtClean="0">
                        <a:solidFill>
                          <a:schemeClr val="accent1"/>
                        </a:solidFill>
                      </a:rPr>
                      <a:t>Jan</a:t>
                    </a:r>
                  </a:p>
                  <a:p>
                    <a:pPr>
                      <a:defRPr/>
                    </a:pPr>
                    <a:fld id="{BA317CAC-A92E-48FE-96CD-4D936712F156}" type="VALUE">
                      <a:rPr lang="en-US" sz="1100" smtClean="0">
                        <a:solidFill>
                          <a:schemeClr val="accent1"/>
                        </a:solidFill>
                      </a:rPr>
                      <a:pPr>
                        <a:defRPr/>
                      </a:pPr>
                      <a:t>[VALUE]</a:t>
                    </a:fld>
                    <a:r>
                      <a:rPr lang="en-US" sz="1100" dirty="0" smtClean="0">
                        <a:solidFill>
                          <a:schemeClr val="accent1"/>
                        </a:solidFill>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3.5942205739602259E-2"/>
                      <c:h val="9.8393431865119119E-2"/>
                    </c:manualLayout>
                  </c15:layout>
                  <c15:dlblFieldTable/>
                  <c15:showDataLabelsRange val="0"/>
                </c:ext>
                <c:ext xmlns:c16="http://schemas.microsoft.com/office/drawing/2014/chart" uri="{C3380CC4-5D6E-409C-BE32-E72D297353CC}">
                  <c16:uniqueId val="{0000000D-F149-4DB1-AF27-49AA457E5072}"/>
                </c:ext>
              </c:extLst>
            </c:dLbl>
            <c:dLbl>
              <c:idx val="67"/>
              <c:layout>
                <c:manualLayout>
                  <c:x val="-2.6581241642097356E-2"/>
                  <c:y val="5.6664852964259382E-2"/>
                </c:manualLayout>
              </c:layout>
              <c:tx>
                <c:rich>
                  <a:bodyPr wrap="square" lIns="38100" tIns="19050" rIns="38100" bIns="19050" anchor="ctr">
                    <a:noAutofit/>
                  </a:bodyPr>
                  <a:lstStyle/>
                  <a:p>
                    <a:pPr>
                      <a:defRPr/>
                    </a:pPr>
                    <a:r>
                      <a:rPr lang="en-US" sz="1100" dirty="0" smtClean="0">
                        <a:solidFill>
                          <a:schemeClr val="accent1"/>
                        </a:solidFill>
                      </a:rPr>
                      <a:t>Jun</a:t>
                    </a:r>
                  </a:p>
                  <a:p>
                    <a:pPr>
                      <a:defRPr/>
                    </a:pPr>
                    <a:fld id="{73A1E47C-ABB5-41AA-9523-112F214038E6}" type="VALUE">
                      <a:rPr lang="en-US" sz="1100" smtClean="0">
                        <a:solidFill>
                          <a:schemeClr val="accent1"/>
                        </a:solidFill>
                      </a:rPr>
                      <a:pPr>
                        <a:defRPr/>
                      </a:pPr>
                      <a:t>[VALUE]</a:t>
                    </a:fld>
                    <a:r>
                      <a:rPr lang="en-US" sz="1100" dirty="0" smtClean="0">
                        <a:solidFill>
                          <a:schemeClr val="accent1"/>
                        </a:solidFill>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4.3126325102331275E-2"/>
                      <c:h val="0.11292288134313434"/>
                    </c:manualLayout>
                  </c15:layout>
                  <c15:dlblFieldTable/>
                  <c15:showDataLabelsRange val="0"/>
                </c:ext>
                <c:ext xmlns:c16="http://schemas.microsoft.com/office/drawing/2014/chart" uri="{C3380CC4-5D6E-409C-BE32-E72D297353CC}">
                  <c16:uniqueId val="{0000000E-F149-4DB1-AF27-49AA457E5072}"/>
                </c:ext>
              </c:extLst>
            </c:dLbl>
            <c:dLbl>
              <c:idx val="81"/>
              <c:layout>
                <c:manualLayout>
                  <c:x val="-2.9880555184839182E-2"/>
                  <c:y val="-4.1918694230136208E-2"/>
                </c:manualLayout>
              </c:layout>
              <c:tx>
                <c:rich>
                  <a:bodyPr wrap="square" lIns="38100" tIns="19050" rIns="38100" bIns="19050" anchor="ctr">
                    <a:noAutofit/>
                  </a:bodyPr>
                  <a:lstStyle/>
                  <a:p>
                    <a:pPr>
                      <a:defRPr/>
                    </a:pPr>
                    <a:r>
                      <a:rPr lang="en-US" sz="1100" dirty="0" smtClean="0">
                        <a:solidFill>
                          <a:schemeClr val="accent1"/>
                        </a:solidFill>
                      </a:rPr>
                      <a:t>Aug</a:t>
                    </a:r>
                  </a:p>
                  <a:p>
                    <a:pPr>
                      <a:defRPr/>
                    </a:pPr>
                    <a:fld id="{322E63E2-69E2-4100-90BB-0EAA352B49C1}" type="VALUE">
                      <a:rPr lang="en-US" sz="1100" smtClean="0">
                        <a:solidFill>
                          <a:schemeClr val="accent1"/>
                        </a:solidFill>
                      </a:rPr>
                      <a:pPr>
                        <a:defRPr/>
                      </a:pPr>
                      <a:t>[VALUE]</a:t>
                    </a:fld>
                    <a:r>
                      <a:rPr lang="en-US" sz="1100" dirty="0" smtClean="0">
                        <a:solidFill>
                          <a:schemeClr val="accent1"/>
                        </a:solidFill>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3.594221273188309E-2"/>
                      <c:h val="8.4008511352601428E-2"/>
                    </c:manualLayout>
                  </c15:layout>
                  <c15:dlblFieldTable/>
                  <c15:showDataLabelsRange val="0"/>
                </c:ext>
                <c:ext xmlns:c16="http://schemas.microsoft.com/office/drawing/2014/chart" uri="{C3380CC4-5D6E-409C-BE32-E72D297353CC}">
                  <c16:uniqueId val="{0000000F-F149-4DB1-AF27-49AA457E507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Sheet1!$B$2:$B$86</c:f>
              <c:numCache>
                <c:formatCode>[$-409]mmm\-yyyy;@</c:formatCode>
                <c:ptCount val="85"/>
                <c:pt idx="0">
                  <c:v>40238</c:v>
                </c:pt>
                <c:pt idx="1">
                  <c:v>40269</c:v>
                </c:pt>
                <c:pt idx="2">
                  <c:v>40299</c:v>
                </c:pt>
                <c:pt idx="3">
                  <c:v>40330</c:v>
                </c:pt>
                <c:pt idx="4">
                  <c:v>40360</c:v>
                </c:pt>
                <c:pt idx="5">
                  <c:v>40391</c:v>
                </c:pt>
                <c:pt idx="6">
                  <c:v>40422</c:v>
                </c:pt>
                <c:pt idx="7">
                  <c:v>40452</c:v>
                </c:pt>
                <c:pt idx="8">
                  <c:v>40483</c:v>
                </c:pt>
                <c:pt idx="9">
                  <c:v>40513</c:v>
                </c:pt>
                <c:pt idx="10">
                  <c:v>40544</c:v>
                </c:pt>
                <c:pt idx="11">
                  <c:v>40575</c:v>
                </c:pt>
                <c:pt idx="12">
                  <c:v>40603</c:v>
                </c:pt>
                <c:pt idx="13">
                  <c:v>40634</c:v>
                </c:pt>
                <c:pt idx="14">
                  <c:v>40664</c:v>
                </c:pt>
                <c:pt idx="15">
                  <c:v>40695</c:v>
                </c:pt>
                <c:pt idx="16">
                  <c:v>40725</c:v>
                </c:pt>
                <c:pt idx="17">
                  <c:v>40756</c:v>
                </c:pt>
                <c:pt idx="18">
                  <c:v>40787</c:v>
                </c:pt>
                <c:pt idx="19">
                  <c:v>40817</c:v>
                </c:pt>
                <c:pt idx="20">
                  <c:v>40848</c:v>
                </c:pt>
                <c:pt idx="21">
                  <c:v>40878</c:v>
                </c:pt>
                <c:pt idx="22">
                  <c:v>40909</c:v>
                </c:pt>
                <c:pt idx="23">
                  <c:v>40940</c:v>
                </c:pt>
                <c:pt idx="24">
                  <c:v>40969</c:v>
                </c:pt>
                <c:pt idx="25">
                  <c:v>41000</c:v>
                </c:pt>
                <c:pt idx="26">
                  <c:v>41030</c:v>
                </c:pt>
                <c:pt idx="27">
                  <c:v>41061</c:v>
                </c:pt>
                <c:pt idx="28">
                  <c:v>41091</c:v>
                </c:pt>
                <c:pt idx="29">
                  <c:v>41122</c:v>
                </c:pt>
                <c:pt idx="30">
                  <c:v>41153</c:v>
                </c:pt>
                <c:pt idx="31">
                  <c:v>41183</c:v>
                </c:pt>
                <c:pt idx="32">
                  <c:v>41214</c:v>
                </c:pt>
                <c:pt idx="33">
                  <c:v>41306</c:v>
                </c:pt>
                <c:pt idx="34">
                  <c:v>41334</c:v>
                </c:pt>
                <c:pt idx="35">
                  <c:v>41365</c:v>
                </c:pt>
                <c:pt idx="36">
                  <c:v>41426</c:v>
                </c:pt>
                <c:pt idx="37">
                  <c:v>41487</c:v>
                </c:pt>
                <c:pt idx="38">
                  <c:v>41518</c:v>
                </c:pt>
                <c:pt idx="39">
                  <c:v>41548</c:v>
                </c:pt>
                <c:pt idx="40">
                  <c:v>41579</c:v>
                </c:pt>
                <c:pt idx="41">
                  <c:v>41609</c:v>
                </c:pt>
                <c:pt idx="42">
                  <c:v>41640</c:v>
                </c:pt>
                <c:pt idx="43">
                  <c:v>41671</c:v>
                </c:pt>
                <c:pt idx="44">
                  <c:v>41699</c:v>
                </c:pt>
                <c:pt idx="45">
                  <c:v>41730</c:v>
                </c:pt>
                <c:pt idx="46">
                  <c:v>41760</c:v>
                </c:pt>
                <c:pt idx="47">
                  <c:v>41791</c:v>
                </c:pt>
                <c:pt idx="48">
                  <c:v>41821</c:v>
                </c:pt>
                <c:pt idx="49">
                  <c:v>41852</c:v>
                </c:pt>
                <c:pt idx="50">
                  <c:v>41913</c:v>
                </c:pt>
                <c:pt idx="51">
                  <c:v>41944</c:v>
                </c:pt>
                <c:pt idx="52">
                  <c:v>41974</c:v>
                </c:pt>
                <c:pt idx="53">
                  <c:v>42005</c:v>
                </c:pt>
                <c:pt idx="54">
                  <c:v>42064</c:v>
                </c:pt>
                <c:pt idx="55">
                  <c:v>42095</c:v>
                </c:pt>
                <c:pt idx="56">
                  <c:v>42156</c:v>
                </c:pt>
                <c:pt idx="57">
                  <c:v>42156</c:v>
                </c:pt>
                <c:pt idx="58">
                  <c:v>42217</c:v>
                </c:pt>
                <c:pt idx="59">
                  <c:v>42248</c:v>
                </c:pt>
                <c:pt idx="60">
                  <c:v>42278</c:v>
                </c:pt>
                <c:pt idx="61">
                  <c:v>42309</c:v>
                </c:pt>
                <c:pt idx="62">
                  <c:v>42339</c:v>
                </c:pt>
                <c:pt idx="63">
                  <c:v>42382</c:v>
                </c:pt>
                <c:pt idx="64">
                  <c:v>42410</c:v>
                </c:pt>
                <c:pt idx="65">
                  <c:v>42436</c:v>
                </c:pt>
                <c:pt idx="66">
                  <c:v>42472</c:v>
                </c:pt>
                <c:pt idx="67">
                  <c:v>42536</c:v>
                </c:pt>
                <c:pt idx="68">
                  <c:v>42556</c:v>
                </c:pt>
                <c:pt idx="69">
                  <c:v>42600</c:v>
                </c:pt>
                <c:pt idx="70">
                  <c:v>42627</c:v>
                </c:pt>
                <c:pt idx="71">
                  <c:v>42655</c:v>
                </c:pt>
                <c:pt idx="72">
                  <c:v>42689</c:v>
                </c:pt>
                <c:pt idx="73">
                  <c:v>42717</c:v>
                </c:pt>
                <c:pt idx="74">
                  <c:v>42779</c:v>
                </c:pt>
                <c:pt idx="75">
                  <c:v>42800</c:v>
                </c:pt>
                <c:pt idx="76">
                  <c:v>42822</c:v>
                </c:pt>
                <c:pt idx="77">
                  <c:v>42842</c:v>
                </c:pt>
                <c:pt idx="78">
                  <c:v>42871</c:v>
                </c:pt>
                <c:pt idx="79">
                  <c:v>42900</c:v>
                </c:pt>
                <c:pt idx="80">
                  <c:v>42921</c:v>
                </c:pt>
                <c:pt idx="81">
                  <c:v>42948</c:v>
                </c:pt>
                <c:pt idx="82">
                  <c:v>42979</c:v>
                </c:pt>
                <c:pt idx="83">
                  <c:v>43009</c:v>
                </c:pt>
                <c:pt idx="84">
                  <c:v>43040</c:v>
                </c:pt>
              </c:numCache>
            </c:numRef>
          </c:cat>
          <c:val>
            <c:numRef>
              <c:f>Sheet1!$C$2:$C$86</c:f>
              <c:numCache>
                <c:formatCode>General</c:formatCode>
                <c:ptCount val="85"/>
                <c:pt idx="1">
                  <c:v>46</c:v>
                </c:pt>
                <c:pt idx="2">
                  <c:v>41</c:v>
                </c:pt>
                <c:pt idx="3">
                  <c:v>48</c:v>
                </c:pt>
                <c:pt idx="4">
                  <c:v>50</c:v>
                </c:pt>
                <c:pt idx="5">
                  <c:v>43</c:v>
                </c:pt>
                <c:pt idx="6">
                  <c:v>49</c:v>
                </c:pt>
                <c:pt idx="7">
                  <c:v>42</c:v>
                </c:pt>
                <c:pt idx="8">
                  <c:v>42</c:v>
                </c:pt>
                <c:pt idx="9">
                  <c:v>42</c:v>
                </c:pt>
                <c:pt idx="10">
                  <c:v>41</c:v>
                </c:pt>
                <c:pt idx="11">
                  <c:v>43</c:v>
                </c:pt>
                <c:pt idx="12">
                  <c:v>42</c:v>
                </c:pt>
                <c:pt idx="13">
                  <c:v>41</c:v>
                </c:pt>
                <c:pt idx="14">
                  <c:v>42</c:v>
                </c:pt>
                <c:pt idx="15">
                  <c:v>42</c:v>
                </c:pt>
                <c:pt idx="16">
                  <c:v>42</c:v>
                </c:pt>
                <c:pt idx="17">
                  <c:v>39</c:v>
                </c:pt>
                <c:pt idx="18">
                  <c:v>41</c:v>
                </c:pt>
                <c:pt idx="19">
                  <c:v>34</c:v>
                </c:pt>
                <c:pt idx="20">
                  <c:v>37</c:v>
                </c:pt>
                <c:pt idx="21">
                  <c:v>41</c:v>
                </c:pt>
                <c:pt idx="22">
                  <c:v>37</c:v>
                </c:pt>
                <c:pt idx="23">
                  <c:v>42</c:v>
                </c:pt>
                <c:pt idx="24">
                  <c:v>41</c:v>
                </c:pt>
                <c:pt idx="25">
                  <c:v>42</c:v>
                </c:pt>
                <c:pt idx="26">
                  <c:v>37</c:v>
                </c:pt>
                <c:pt idx="27">
                  <c:v>41</c:v>
                </c:pt>
                <c:pt idx="28">
                  <c:v>38</c:v>
                </c:pt>
                <c:pt idx="29">
                  <c:v>38</c:v>
                </c:pt>
                <c:pt idx="30">
                  <c:v>45</c:v>
                </c:pt>
                <c:pt idx="31">
                  <c:v>38</c:v>
                </c:pt>
                <c:pt idx="32">
                  <c:v>43</c:v>
                </c:pt>
                <c:pt idx="33">
                  <c:v>36</c:v>
                </c:pt>
                <c:pt idx="34">
                  <c:v>37</c:v>
                </c:pt>
                <c:pt idx="35">
                  <c:v>35</c:v>
                </c:pt>
                <c:pt idx="36">
                  <c:v>35</c:v>
                </c:pt>
                <c:pt idx="37">
                  <c:v>37</c:v>
                </c:pt>
                <c:pt idx="38">
                  <c:v>39</c:v>
                </c:pt>
                <c:pt idx="39">
                  <c:v>38</c:v>
                </c:pt>
                <c:pt idx="40">
                  <c:v>33</c:v>
                </c:pt>
                <c:pt idx="41">
                  <c:v>34</c:v>
                </c:pt>
                <c:pt idx="42">
                  <c:v>34</c:v>
                </c:pt>
                <c:pt idx="43">
                  <c:v>35</c:v>
                </c:pt>
                <c:pt idx="44">
                  <c:v>38</c:v>
                </c:pt>
                <c:pt idx="45">
                  <c:v>38</c:v>
                </c:pt>
                <c:pt idx="46">
                  <c:v>38</c:v>
                </c:pt>
                <c:pt idx="47">
                  <c:v>39</c:v>
                </c:pt>
                <c:pt idx="48">
                  <c:v>37</c:v>
                </c:pt>
                <c:pt idx="49">
                  <c:v>35</c:v>
                </c:pt>
                <c:pt idx="50">
                  <c:v>36</c:v>
                </c:pt>
                <c:pt idx="51">
                  <c:v>37</c:v>
                </c:pt>
                <c:pt idx="52">
                  <c:v>41</c:v>
                </c:pt>
                <c:pt idx="53">
                  <c:v>40</c:v>
                </c:pt>
                <c:pt idx="54">
                  <c:v>41</c:v>
                </c:pt>
                <c:pt idx="55">
                  <c:v>43</c:v>
                </c:pt>
                <c:pt idx="56">
                  <c:v>39</c:v>
                </c:pt>
                <c:pt idx="57">
                  <c:v>43</c:v>
                </c:pt>
                <c:pt idx="58">
                  <c:v>44</c:v>
                </c:pt>
                <c:pt idx="59">
                  <c:v>41</c:v>
                </c:pt>
                <c:pt idx="60">
                  <c:v>42</c:v>
                </c:pt>
                <c:pt idx="61">
                  <c:v>38</c:v>
                </c:pt>
                <c:pt idx="62">
                  <c:v>40</c:v>
                </c:pt>
                <c:pt idx="63">
                  <c:v>41</c:v>
                </c:pt>
                <c:pt idx="64">
                  <c:v>41</c:v>
                </c:pt>
                <c:pt idx="65">
                  <c:v>41</c:v>
                </c:pt>
                <c:pt idx="66">
                  <c:v>38</c:v>
                </c:pt>
                <c:pt idx="67">
                  <c:v>42</c:v>
                </c:pt>
                <c:pt idx="68">
                  <c:v>40</c:v>
                </c:pt>
                <c:pt idx="69">
                  <c:v>40</c:v>
                </c:pt>
                <c:pt idx="70">
                  <c:v>44</c:v>
                </c:pt>
                <c:pt idx="71">
                  <c:v>45</c:v>
                </c:pt>
                <c:pt idx="72">
                  <c:v>43</c:v>
                </c:pt>
                <c:pt idx="73">
                  <c:v>43</c:v>
                </c:pt>
                <c:pt idx="74">
                  <c:v>48</c:v>
                </c:pt>
                <c:pt idx="75">
                  <c:v>49</c:v>
                </c:pt>
                <c:pt idx="76" formatCode="0">
                  <c:v>46</c:v>
                </c:pt>
                <c:pt idx="77" formatCode="0">
                  <c:v>48</c:v>
                </c:pt>
                <c:pt idx="78" formatCode="0">
                  <c:v>49</c:v>
                </c:pt>
                <c:pt idx="79" formatCode="0">
                  <c:v>51</c:v>
                </c:pt>
                <c:pt idx="80" formatCode="0">
                  <c:v>50</c:v>
                </c:pt>
                <c:pt idx="81" formatCode="0">
                  <c:v>52</c:v>
                </c:pt>
                <c:pt idx="82" formatCode="0">
                  <c:v>46</c:v>
                </c:pt>
                <c:pt idx="83" formatCode="0">
                  <c:v>51</c:v>
                </c:pt>
                <c:pt idx="84" formatCode="0">
                  <c:v>50</c:v>
                </c:pt>
              </c:numCache>
            </c:numRef>
          </c:val>
          <c:smooth val="0"/>
          <c:extLst>
            <c:ext xmlns:c16="http://schemas.microsoft.com/office/drawing/2014/chart" uri="{C3380CC4-5D6E-409C-BE32-E72D297353CC}">
              <c16:uniqueId val="{00000002-8E74-4C70-99A7-4AA06940C9B4}"/>
            </c:ext>
          </c:extLst>
        </c:ser>
        <c:ser>
          <c:idx val="1"/>
          <c:order val="1"/>
          <c:tx>
            <c:strRef>
              <c:f>Sheet1!$D$1</c:f>
              <c:strCache>
                <c:ptCount val="1"/>
                <c:pt idx="0">
                  <c:v>Unfavorable</c:v>
                </c:pt>
              </c:strCache>
            </c:strRef>
          </c:tx>
          <c:spPr>
            <a:ln>
              <a:solidFill>
                <a:schemeClr val="bg2"/>
              </a:solidFill>
            </a:ln>
          </c:spPr>
          <c:marker>
            <c:symbol val="none"/>
          </c:marker>
          <c:dPt>
            <c:idx val="35"/>
            <c:bubble3D val="0"/>
            <c:spPr>
              <a:ln>
                <a:solidFill>
                  <a:schemeClr val="bg2"/>
                </a:solidFill>
                <a:prstDash val="solid"/>
              </a:ln>
            </c:spPr>
            <c:extLst>
              <c:ext xmlns:c16="http://schemas.microsoft.com/office/drawing/2014/chart" uri="{C3380CC4-5D6E-409C-BE32-E72D297353CC}">
                <c16:uniqueId val="{00000004-8E74-4C70-99A7-4AA06940C9B4}"/>
              </c:ext>
            </c:extLst>
          </c:dPt>
          <c:dLbls>
            <c:dLbl>
              <c:idx val="4"/>
              <c:layout>
                <c:manualLayout>
                  <c:x val="-2.7299653578370258E-2"/>
                  <c:y val="3.4870678747236546E-2"/>
                </c:manualLayout>
              </c:layout>
              <c:tx>
                <c:rich>
                  <a:bodyPr/>
                  <a:lstStyle/>
                  <a:p>
                    <a:r>
                      <a:rPr lang="en-US" sz="1100" dirty="0" smtClean="0">
                        <a:solidFill>
                          <a:schemeClr val="bg2"/>
                        </a:solidFill>
                      </a:rPr>
                      <a:t>Jul</a:t>
                    </a:r>
                  </a:p>
                  <a:p>
                    <a:fld id="{93657F20-0897-4AE3-A770-1E1B8FB653FA}"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0-F149-4DB1-AF27-49AA457E5072}"/>
                </c:ext>
              </c:extLst>
            </c:dLbl>
            <c:dLbl>
              <c:idx val="10"/>
              <c:layout>
                <c:manualLayout>
                  <c:x val="-1.4368238725458031E-2"/>
                  <c:y val="-4.358834843404568E-2"/>
                </c:manualLayout>
              </c:layout>
              <c:tx>
                <c:rich>
                  <a:bodyPr/>
                  <a:lstStyle/>
                  <a:p>
                    <a:r>
                      <a:rPr lang="en-US" sz="1100" dirty="0" smtClean="0">
                        <a:solidFill>
                          <a:schemeClr val="bg2"/>
                        </a:solidFill>
                      </a:rPr>
                      <a:t>Jan</a:t>
                    </a:r>
                  </a:p>
                  <a:p>
                    <a:fld id="{CEDBA3BA-04D6-4B97-B3B9-65374D81862E}"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1-F149-4DB1-AF27-49AA457E5072}"/>
                </c:ext>
              </c:extLst>
            </c:dLbl>
            <c:dLbl>
              <c:idx val="19"/>
              <c:layout>
                <c:manualLayout>
                  <c:x val="-1.7241886470549687E-2"/>
                  <c:y val="-4.940012822525177E-2"/>
                </c:manualLayout>
              </c:layout>
              <c:tx>
                <c:rich>
                  <a:bodyPr/>
                  <a:lstStyle/>
                  <a:p>
                    <a:r>
                      <a:rPr lang="en-US" sz="1100" dirty="0" smtClean="0">
                        <a:solidFill>
                          <a:schemeClr val="bg2"/>
                        </a:solidFill>
                      </a:rPr>
                      <a:t>Oct</a:t>
                    </a:r>
                  </a:p>
                  <a:p>
                    <a:fld id="{5320AD4C-5914-4378-8497-EC087E9A2FE9}"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2-F149-4DB1-AF27-49AA457E5072}"/>
                </c:ext>
              </c:extLst>
            </c:dLbl>
            <c:dLbl>
              <c:idx val="32"/>
              <c:layout>
                <c:manualLayout>
                  <c:x val="-2.0115534215641294E-2"/>
                  <c:y val="4.6494238329648781E-2"/>
                </c:manualLayout>
              </c:layout>
              <c:tx>
                <c:rich>
                  <a:bodyPr/>
                  <a:lstStyle/>
                  <a:p>
                    <a:r>
                      <a:rPr lang="en-US" sz="1100" dirty="0" smtClean="0">
                        <a:solidFill>
                          <a:schemeClr val="bg2"/>
                        </a:solidFill>
                      </a:rPr>
                      <a:t>Nov</a:t>
                    </a:r>
                  </a:p>
                  <a:p>
                    <a:fld id="{56CAD44E-3700-402B-B104-50364EBD7E15}"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3-F149-4DB1-AF27-49AA457E5072}"/>
                </c:ext>
              </c:extLst>
            </c:dLbl>
            <c:dLbl>
              <c:idx val="39"/>
              <c:layout>
                <c:manualLayout>
                  <c:x val="-3.592059681364513E-2"/>
                  <c:y val="-5.2306018120854871E-2"/>
                </c:manualLayout>
              </c:layout>
              <c:tx>
                <c:rich>
                  <a:bodyPr/>
                  <a:lstStyle/>
                  <a:p>
                    <a:r>
                      <a:rPr lang="en-US" sz="1100" dirty="0" smtClean="0">
                        <a:solidFill>
                          <a:schemeClr val="bg2"/>
                        </a:solidFill>
                      </a:rPr>
                      <a:t>Oct</a:t>
                    </a:r>
                  </a:p>
                  <a:p>
                    <a:fld id="{4EEC0FE3-B826-45EA-A130-35E5FE60387C}"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4-F149-4DB1-AF27-49AA457E5072}"/>
                </c:ext>
              </c:extLst>
            </c:dLbl>
            <c:dLbl>
              <c:idx val="40"/>
              <c:layout>
                <c:manualLayout>
                  <c:x val="-2.1552358088187045E-2"/>
                  <c:y val="-5.2306018120854815E-2"/>
                </c:manualLayout>
              </c:layout>
              <c:tx>
                <c:rich>
                  <a:bodyPr/>
                  <a:lstStyle/>
                  <a:p>
                    <a:r>
                      <a:rPr lang="en-US" sz="1100" dirty="0" smtClean="0">
                        <a:solidFill>
                          <a:schemeClr val="bg2"/>
                        </a:solidFill>
                      </a:rPr>
                      <a:t>Nov</a:t>
                    </a:r>
                  </a:p>
                  <a:p>
                    <a:fld id="{C77E01F6-F795-4A0F-B8F0-260B1ABDF009}"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5-F149-4DB1-AF27-49AA457E5072}"/>
                </c:ext>
              </c:extLst>
            </c:dLbl>
            <c:dLbl>
              <c:idx val="48"/>
              <c:layout>
                <c:manualLayout>
                  <c:x val="-2.2989181960732848E-2"/>
                  <c:y val="-4.358834843404568E-2"/>
                </c:manualLayout>
              </c:layout>
              <c:tx>
                <c:rich>
                  <a:bodyPr/>
                  <a:lstStyle/>
                  <a:p>
                    <a:r>
                      <a:rPr lang="en-US" sz="1100" dirty="0" smtClean="0">
                        <a:solidFill>
                          <a:schemeClr val="bg2"/>
                        </a:solidFill>
                      </a:rPr>
                      <a:t>Jul</a:t>
                    </a:r>
                  </a:p>
                  <a:p>
                    <a:fld id="{49B48584-F5BB-4F4A-951F-A4CED10B75AB}"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6-F149-4DB1-AF27-49AA457E5072}"/>
                </c:ext>
              </c:extLst>
            </c:dLbl>
            <c:dLbl>
              <c:idx val="53"/>
              <c:layout>
                <c:manualLayout>
                  <c:x val="-2.2989181960732848E-2"/>
                  <c:y val="-4.9400128225251826E-2"/>
                </c:manualLayout>
              </c:layout>
              <c:tx>
                <c:rich>
                  <a:bodyPr/>
                  <a:lstStyle/>
                  <a:p>
                    <a:r>
                      <a:rPr lang="en-US" sz="1100" dirty="0" smtClean="0">
                        <a:solidFill>
                          <a:schemeClr val="bg2"/>
                        </a:solidFill>
                      </a:rPr>
                      <a:t>Jan</a:t>
                    </a:r>
                  </a:p>
                  <a:p>
                    <a:fld id="{172A7FB9-E2CD-486D-8F00-D0F52D83E31B}"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7-F149-4DB1-AF27-49AA457E5072}"/>
                </c:ext>
              </c:extLst>
            </c:dLbl>
            <c:dLbl>
              <c:idx val="67"/>
              <c:layout>
                <c:manualLayout>
                  <c:x val="-2.0115534215641242E-2"/>
                  <c:y val="-5.811779791206096E-2"/>
                </c:manualLayout>
              </c:layout>
              <c:tx>
                <c:rich>
                  <a:bodyPr wrap="square" lIns="38100" tIns="19050" rIns="38100" bIns="19050" anchor="ctr">
                    <a:noAutofit/>
                  </a:bodyPr>
                  <a:lstStyle/>
                  <a:p>
                    <a:pPr>
                      <a:defRPr/>
                    </a:pPr>
                    <a:r>
                      <a:rPr lang="en-US" sz="1100" dirty="0" smtClean="0">
                        <a:solidFill>
                          <a:schemeClr val="bg2"/>
                        </a:solidFill>
                      </a:rPr>
                      <a:t>Jun</a:t>
                    </a:r>
                  </a:p>
                  <a:p>
                    <a:pPr>
                      <a:defRPr/>
                    </a:pPr>
                    <a:fld id="{ECF66D7D-A2D3-4FEC-BA28-89ED411188B9}" type="VALUE">
                      <a:rPr lang="en-US" sz="1100" smtClean="0">
                        <a:solidFill>
                          <a:schemeClr val="bg2"/>
                        </a:solidFill>
                      </a:rPr>
                      <a:pPr>
                        <a:defRPr/>
                      </a:pPr>
                      <a:t>[VALUE]</a:t>
                    </a:fld>
                    <a:r>
                      <a:rPr lang="en-US" sz="1100" dirty="0" smtClean="0">
                        <a:solidFill>
                          <a:schemeClr val="bg2"/>
                        </a:solidFill>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3.5942205739602259E-2"/>
                      <c:h val="9.2581652073913029E-2"/>
                    </c:manualLayout>
                  </c15:layout>
                  <c15:dlblFieldTable/>
                  <c15:showDataLabelsRange val="0"/>
                </c:ext>
                <c:ext xmlns:c16="http://schemas.microsoft.com/office/drawing/2014/chart" uri="{C3380CC4-5D6E-409C-BE32-E72D297353CC}">
                  <c16:uniqueId val="{00000018-F149-4DB1-AF27-49AA457E5072}"/>
                </c:ext>
              </c:extLst>
            </c:dLbl>
            <c:dLbl>
              <c:idx val="81"/>
              <c:layout>
                <c:manualLayout>
                  <c:x val="-2.8492481871969393E-2"/>
                  <c:y val="3.31373936352721E-2"/>
                </c:manualLayout>
              </c:layout>
              <c:tx>
                <c:rich>
                  <a:bodyPr/>
                  <a:lstStyle/>
                  <a:p>
                    <a:r>
                      <a:rPr lang="en-US" sz="1100" dirty="0" smtClean="0">
                        <a:solidFill>
                          <a:schemeClr val="bg2"/>
                        </a:solidFill>
                      </a:rPr>
                      <a:t>Aug</a:t>
                    </a:r>
                  </a:p>
                  <a:p>
                    <a:fld id="{641047E6-A301-43A3-8C92-7C926CFCE321}" type="VALUE">
                      <a:rPr lang="en-US" sz="1100" smtClean="0">
                        <a:solidFill>
                          <a:schemeClr val="bg2"/>
                        </a:solidFill>
                      </a:rPr>
                      <a:pPr/>
                      <a:t>[VALUE]</a:t>
                    </a:fld>
                    <a:r>
                      <a:rPr lang="en-US" sz="1100" dirty="0" smtClean="0">
                        <a:solidFill>
                          <a:schemeClr val="bg2"/>
                        </a:solidFill>
                      </a:rPr>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1B-F149-4DB1-AF27-49AA457E507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Sheet1!$B$2:$B$86</c:f>
              <c:numCache>
                <c:formatCode>[$-409]mmm\-yyyy;@</c:formatCode>
                <c:ptCount val="85"/>
                <c:pt idx="0">
                  <c:v>40238</c:v>
                </c:pt>
                <c:pt idx="1">
                  <c:v>40269</c:v>
                </c:pt>
                <c:pt idx="2">
                  <c:v>40299</c:v>
                </c:pt>
                <c:pt idx="3">
                  <c:v>40330</c:v>
                </c:pt>
                <c:pt idx="4">
                  <c:v>40360</c:v>
                </c:pt>
                <c:pt idx="5">
                  <c:v>40391</c:v>
                </c:pt>
                <c:pt idx="6">
                  <c:v>40422</c:v>
                </c:pt>
                <c:pt idx="7">
                  <c:v>40452</c:v>
                </c:pt>
                <c:pt idx="8">
                  <c:v>40483</c:v>
                </c:pt>
                <c:pt idx="9">
                  <c:v>40513</c:v>
                </c:pt>
                <c:pt idx="10">
                  <c:v>40544</c:v>
                </c:pt>
                <c:pt idx="11">
                  <c:v>40575</c:v>
                </c:pt>
                <c:pt idx="12">
                  <c:v>40603</c:v>
                </c:pt>
                <c:pt idx="13">
                  <c:v>40634</c:v>
                </c:pt>
                <c:pt idx="14">
                  <c:v>40664</c:v>
                </c:pt>
                <c:pt idx="15">
                  <c:v>40695</c:v>
                </c:pt>
                <c:pt idx="16">
                  <c:v>40725</c:v>
                </c:pt>
                <c:pt idx="17">
                  <c:v>40756</c:v>
                </c:pt>
                <c:pt idx="18">
                  <c:v>40787</c:v>
                </c:pt>
                <c:pt idx="19">
                  <c:v>40817</c:v>
                </c:pt>
                <c:pt idx="20">
                  <c:v>40848</c:v>
                </c:pt>
                <c:pt idx="21">
                  <c:v>40878</c:v>
                </c:pt>
                <c:pt idx="22">
                  <c:v>40909</c:v>
                </c:pt>
                <c:pt idx="23">
                  <c:v>40940</c:v>
                </c:pt>
                <c:pt idx="24">
                  <c:v>40969</c:v>
                </c:pt>
                <c:pt idx="25">
                  <c:v>41000</c:v>
                </c:pt>
                <c:pt idx="26">
                  <c:v>41030</c:v>
                </c:pt>
                <c:pt idx="27">
                  <c:v>41061</c:v>
                </c:pt>
                <c:pt idx="28">
                  <c:v>41091</c:v>
                </c:pt>
                <c:pt idx="29">
                  <c:v>41122</c:v>
                </c:pt>
                <c:pt idx="30">
                  <c:v>41153</c:v>
                </c:pt>
                <c:pt idx="31">
                  <c:v>41183</c:v>
                </c:pt>
                <c:pt idx="32">
                  <c:v>41214</c:v>
                </c:pt>
                <c:pt idx="33">
                  <c:v>41306</c:v>
                </c:pt>
                <c:pt idx="34">
                  <c:v>41334</c:v>
                </c:pt>
                <c:pt idx="35">
                  <c:v>41365</c:v>
                </c:pt>
                <c:pt idx="36">
                  <c:v>41426</c:v>
                </c:pt>
                <c:pt idx="37">
                  <c:v>41487</c:v>
                </c:pt>
                <c:pt idx="38">
                  <c:v>41518</c:v>
                </c:pt>
                <c:pt idx="39">
                  <c:v>41548</c:v>
                </c:pt>
                <c:pt idx="40">
                  <c:v>41579</c:v>
                </c:pt>
                <c:pt idx="41">
                  <c:v>41609</c:v>
                </c:pt>
                <c:pt idx="42">
                  <c:v>41640</c:v>
                </c:pt>
                <c:pt idx="43">
                  <c:v>41671</c:v>
                </c:pt>
                <c:pt idx="44">
                  <c:v>41699</c:v>
                </c:pt>
                <c:pt idx="45">
                  <c:v>41730</c:v>
                </c:pt>
                <c:pt idx="46">
                  <c:v>41760</c:v>
                </c:pt>
                <c:pt idx="47">
                  <c:v>41791</c:v>
                </c:pt>
                <c:pt idx="48">
                  <c:v>41821</c:v>
                </c:pt>
                <c:pt idx="49">
                  <c:v>41852</c:v>
                </c:pt>
                <c:pt idx="50">
                  <c:v>41913</c:v>
                </c:pt>
                <c:pt idx="51">
                  <c:v>41944</c:v>
                </c:pt>
                <c:pt idx="52">
                  <c:v>41974</c:v>
                </c:pt>
                <c:pt idx="53">
                  <c:v>42005</c:v>
                </c:pt>
                <c:pt idx="54">
                  <c:v>42064</c:v>
                </c:pt>
                <c:pt idx="55">
                  <c:v>42095</c:v>
                </c:pt>
                <c:pt idx="56">
                  <c:v>42156</c:v>
                </c:pt>
                <c:pt idx="57">
                  <c:v>42156</c:v>
                </c:pt>
                <c:pt idx="58">
                  <c:v>42217</c:v>
                </c:pt>
                <c:pt idx="59">
                  <c:v>42248</c:v>
                </c:pt>
                <c:pt idx="60">
                  <c:v>42278</c:v>
                </c:pt>
                <c:pt idx="61">
                  <c:v>42309</c:v>
                </c:pt>
                <c:pt idx="62">
                  <c:v>42339</c:v>
                </c:pt>
                <c:pt idx="63">
                  <c:v>42382</c:v>
                </c:pt>
                <c:pt idx="64">
                  <c:v>42410</c:v>
                </c:pt>
                <c:pt idx="65">
                  <c:v>42436</c:v>
                </c:pt>
                <c:pt idx="66">
                  <c:v>42472</c:v>
                </c:pt>
                <c:pt idx="67">
                  <c:v>42536</c:v>
                </c:pt>
                <c:pt idx="68">
                  <c:v>42556</c:v>
                </c:pt>
                <c:pt idx="69">
                  <c:v>42600</c:v>
                </c:pt>
                <c:pt idx="70">
                  <c:v>42627</c:v>
                </c:pt>
                <c:pt idx="71">
                  <c:v>42655</c:v>
                </c:pt>
                <c:pt idx="72">
                  <c:v>42689</c:v>
                </c:pt>
                <c:pt idx="73">
                  <c:v>42717</c:v>
                </c:pt>
                <c:pt idx="74">
                  <c:v>42779</c:v>
                </c:pt>
                <c:pt idx="75">
                  <c:v>42800</c:v>
                </c:pt>
                <c:pt idx="76">
                  <c:v>42822</c:v>
                </c:pt>
                <c:pt idx="77">
                  <c:v>42842</c:v>
                </c:pt>
                <c:pt idx="78">
                  <c:v>42871</c:v>
                </c:pt>
                <c:pt idx="79">
                  <c:v>42900</c:v>
                </c:pt>
                <c:pt idx="80">
                  <c:v>42921</c:v>
                </c:pt>
                <c:pt idx="81">
                  <c:v>42948</c:v>
                </c:pt>
                <c:pt idx="82">
                  <c:v>42979</c:v>
                </c:pt>
                <c:pt idx="83">
                  <c:v>43009</c:v>
                </c:pt>
                <c:pt idx="84">
                  <c:v>43040</c:v>
                </c:pt>
              </c:numCache>
            </c:numRef>
          </c:cat>
          <c:val>
            <c:numRef>
              <c:f>Sheet1!$D$2:$D$86</c:f>
              <c:numCache>
                <c:formatCode>General</c:formatCode>
                <c:ptCount val="85"/>
                <c:pt idx="1">
                  <c:v>40</c:v>
                </c:pt>
                <c:pt idx="2">
                  <c:v>44</c:v>
                </c:pt>
                <c:pt idx="3">
                  <c:v>41</c:v>
                </c:pt>
                <c:pt idx="4">
                  <c:v>35</c:v>
                </c:pt>
                <c:pt idx="5">
                  <c:v>45</c:v>
                </c:pt>
                <c:pt idx="6">
                  <c:v>40</c:v>
                </c:pt>
                <c:pt idx="7">
                  <c:v>44</c:v>
                </c:pt>
                <c:pt idx="8">
                  <c:v>40</c:v>
                </c:pt>
                <c:pt idx="9">
                  <c:v>41</c:v>
                </c:pt>
                <c:pt idx="10">
                  <c:v>50</c:v>
                </c:pt>
                <c:pt idx="11">
                  <c:v>48</c:v>
                </c:pt>
                <c:pt idx="12">
                  <c:v>46</c:v>
                </c:pt>
                <c:pt idx="13">
                  <c:v>41</c:v>
                </c:pt>
                <c:pt idx="14">
                  <c:v>44</c:v>
                </c:pt>
                <c:pt idx="15">
                  <c:v>46</c:v>
                </c:pt>
                <c:pt idx="16">
                  <c:v>43</c:v>
                </c:pt>
                <c:pt idx="17">
                  <c:v>44</c:v>
                </c:pt>
                <c:pt idx="18">
                  <c:v>43</c:v>
                </c:pt>
                <c:pt idx="19">
                  <c:v>51</c:v>
                </c:pt>
                <c:pt idx="20">
                  <c:v>44</c:v>
                </c:pt>
                <c:pt idx="21">
                  <c:v>43</c:v>
                </c:pt>
                <c:pt idx="22">
                  <c:v>44</c:v>
                </c:pt>
                <c:pt idx="23">
                  <c:v>43</c:v>
                </c:pt>
                <c:pt idx="24">
                  <c:v>40</c:v>
                </c:pt>
                <c:pt idx="25">
                  <c:v>43</c:v>
                </c:pt>
                <c:pt idx="26">
                  <c:v>44</c:v>
                </c:pt>
                <c:pt idx="27">
                  <c:v>41</c:v>
                </c:pt>
                <c:pt idx="28">
                  <c:v>44</c:v>
                </c:pt>
                <c:pt idx="29">
                  <c:v>43</c:v>
                </c:pt>
                <c:pt idx="30">
                  <c:v>40</c:v>
                </c:pt>
                <c:pt idx="31">
                  <c:v>43</c:v>
                </c:pt>
                <c:pt idx="32">
                  <c:v>39</c:v>
                </c:pt>
                <c:pt idx="33">
                  <c:v>42</c:v>
                </c:pt>
                <c:pt idx="34">
                  <c:v>40</c:v>
                </c:pt>
                <c:pt idx="35">
                  <c:v>40</c:v>
                </c:pt>
                <c:pt idx="36">
                  <c:v>43</c:v>
                </c:pt>
                <c:pt idx="37">
                  <c:v>42</c:v>
                </c:pt>
                <c:pt idx="38">
                  <c:v>43</c:v>
                </c:pt>
                <c:pt idx="39">
                  <c:v>44</c:v>
                </c:pt>
                <c:pt idx="40">
                  <c:v>49</c:v>
                </c:pt>
                <c:pt idx="41">
                  <c:v>48</c:v>
                </c:pt>
                <c:pt idx="42">
                  <c:v>50</c:v>
                </c:pt>
                <c:pt idx="43">
                  <c:v>47</c:v>
                </c:pt>
                <c:pt idx="44">
                  <c:v>46</c:v>
                </c:pt>
                <c:pt idx="45">
                  <c:v>46</c:v>
                </c:pt>
                <c:pt idx="46">
                  <c:v>45</c:v>
                </c:pt>
                <c:pt idx="47">
                  <c:v>45</c:v>
                </c:pt>
                <c:pt idx="48">
                  <c:v>53</c:v>
                </c:pt>
                <c:pt idx="49">
                  <c:v>47</c:v>
                </c:pt>
                <c:pt idx="50">
                  <c:v>43</c:v>
                </c:pt>
                <c:pt idx="51">
                  <c:v>46</c:v>
                </c:pt>
                <c:pt idx="52">
                  <c:v>46</c:v>
                </c:pt>
                <c:pt idx="53">
                  <c:v>46</c:v>
                </c:pt>
                <c:pt idx="54">
                  <c:v>43</c:v>
                </c:pt>
                <c:pt idx="55">
                  <c:v>42</c:v>
                </c:pt>
                <c:pt idx="56">
                  <c:v>42</c:v>
                </c:pt>
                <c:pt idx="57">
                  <c:v>40</c:v>
                </c:pt>
                <c:pt idx="58">
                  <c:v>41</c:v>
                </c:pt>
                <c:pt idx="59">
                  <c:v>45</c:v>
                </c:pt>
                <c:pt idx="60">
                  <c:v>42</c:v>
                </c:pt>
                <c:pt idx="61">
                  <c:v>45</c:v>
                </c:pt>
                <c:pt idx="62">
                  <c:v>46</c:v>
                </c:pt>
                <c:pt idx="63">
                  <c:v>44</c:v>
                </c:pt>
                <c:pt idx="64">
                  <c:v>46</c:v>
                </c:pt>
                <c:pt idx="65">
                  <c:v>47</c:v>
                </c:pt>
                <c:pt idx="66">
                  <c:v>49</c:v>
                </c:pt>
                <c:pt idx="67">
                  <c:v>44</c:v>
                </c:pt>
                <c:pt idx="68">
                  <c:v>46</c:v>
                </c:pt>
                <c:pt idx="69">
                  <c:v>42</c:v>
                </c:pt>
                <c:pt idx="70">
                  <c:v>47</c:v>
                </c:pt>
                <c:pt idx="71">
                  <c:v>45</c:v>
                </c:pt>
                <c:pt idx="72">
                  <c:v>45</c:v>
                </c:pt>
                <c:pt idx="73">
                  <c:v>46</c:v>
                </c:pt>
                <c:pt idx="74">
                  <c:v>42</c:v>
                </c:pt>
                <c:pt idx="75">
                  <c:v>44</c:v>
                </c:pt>
                <c:pt idx="76" formatCode="0">
                  <c:v>46</c:v>
                </c:pt>
                <c:pt idx="77" formatCode="0">
                  <c:v>41</c:v>
                </c:pt>
                <c:pt idx="78" formatCode="0">
                  <c:v>42</c:v>
                </c:pt>
                <c:pt idx="79" formatCode="0">
                  <c:v>41</c:v>
                </c:pt>
                <c:pt idx="80" formatCode="0">
                  <c:v>44</c:v>
                </c:pt>
                <c:pt idx="81" formatCode="0">
                  <c:v>39</c:v>
                </c:pt>
                <c:pt idx="82" formatCode="0">
                  <c:v>44</c:v>
                </c:pt>
                <c:pt idx="83" formatCode="0">
                  <c:v>40</c:v>
                </c:pt>
                <c:pt idx="84" formatCode="0">
                  <c:v>46</c:v>
                </c:pt>
              </c:numCache>
            </c:numRef>
          </c:val>
          <c:smooth val="0"/>
          <c:extLst>
            <c:ext xmlns:c16="http://schemas.microsoft.com/office/drawing/2014/chart" uri="{C3380CC4-5D6E-409C-BE32-E72D297353CC}">
              <c16:uniqueId val="{00000005-8E74-4C70-99A7-4AA06940C9B4}"/>
            </c:ext>
          </c:extLst>
        </c:ser>
        <c:ser>
          <c:idx val="2"/>
          <c:order val="2"/>
          <c:tx>
            <c:strRef>
              <c:f>Sheet1!$E$1</c:f>
              <c:strCache>
                <c:ptCount val="1"/>
                <c:pt idx="0">
                  <c:v>Don’t know/Refused</c:v>
                </c:pt>
              </c:strCache>
            </c:strRef>
          </c:tx>
          <c:spPr>
            <a:ln>
              <a:solidFill>
                <a:schemeClr val="bg1">
                  <a:lumMod val="65000"/>
                </a:schemeClr>
              </a:solidFill>
            </a:ln>
          </c:spPr>
          <c:marker>
            <c:symbol val="none"/>
          </c:marker>
          <c:dLbls>
            <c:dLbl>
              <c:idx val="82"/>
              <c:layout>
                <c:manualLayout>
                  <c:x val="8.279449708616932E-3"/>
                  <c:y val="5.3848264657317069E-2"/>
                </c:manualLayout>
              </c:layout>
              <c:tx>
                <c:rich>
                  <a:bodyPr wrap="square" lIns="38100" tIns="19050" rIns="38100" bIns="19050" anchor="ctr">
                    <a:noAutofit/>
                  </a:bodyPr>
                  <a:lstStyle/>
                  <a:p>
                    <a:pPr>
                      <a:defRPr/>
                    </a:pPr>
                    <a:r>
                      <a:rPr lang="en-US" sz="1100" dirty="0" smtClean="0">
                        <a:solidFill>
                          <a:schemeClr val="bg1">
                            <a:lumMod val="50000"/>
                          </a:schemeClr>
                        </a:solidFill>
                      </a:rPr>
                      <a:t>Nov</a:t>
                    </a:r>
                  </a:p>
                  <a:p>
                    <a:pPr>
                      <a:defRPr/>
                    </a:pPr>
                    <a:r>
                      <a:rPr lang="en-US" sz="1100" dirty="0" smtClean="0">
                        <a:solidFill>
                          <a:schemeClr val="bg1">
                            <a:lumMod val="50000"/>
                          </a:schemeClr>
                        </a:solidFill>
                      </a:rPr>
                      <a:t>5%</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4.2189265536723156E-2"/>
                      <c:h val="9.074122957125344E-2"/>
                    </c:manualLayout>
                  </c15:layout>
                </c:ext>
                <c:ext xmlns:c16="http://schemas.microsoft.com/office/drawing/2014/chart" uri="{C3380CC4-5D6E-409C-BE32-E72D297353CC}">
                  <c16:uniqueId val="{00000006-D554-442F-A6A0-898F7400FA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Sheet1!$B$2:$B$86</c:f>
              <c:numCache>
                <c:formatCode>[$-409]mmm\-yyyy;@</c:formatCode>
                <c:ptCount val="85"/>
                <c:pt idx="0">
                  <c:v>40238</c:v>
                </c:pt>
                <c:pt idx="1">
                  <c:v>40269</c:v>
                </c:pt>
                <c:pt idx="2">
                  <c:v>40299</c:v>
                </c:pt>
                <c:pt idx="3">
                  <c:v>40330</c:v>
                </c:pt>
                <c:pt idx="4">
                  <c:v>40360</c:v>
                </c:pt>
                <c:pt idx="5">
                  <c:v>40391</c:v>
                </c:pt>
                <c:pt idx="6">
                  <c:v>40422</c:v>
                </c:pt>
                <c:pt idx="7">
                  <c:v>40452</c:v>
                </c:pt>
                <c:pt idx="8">
                  <c:v>40483</c:v>
                </c:pt>
                <c:pt idx="9">
                  <c:v>40513</c:v>
                </c:pt>
                <c:pt idx="10">
                  <c:v>40544</c:v>
                </c:pt>
                <c:pt idx="11">
                  <c:v>40575</c:v>
                </c:pt>
                <c:pt idx="12">
                  <c:v>40603</c:v>
                </c:pt>
                <c:pt idx="13">
                  <c:v>40634</c:v>
                </c:pt>
                <c:pt idx="14">
                  <c:v>40664</c:v>
                </c:pt>
                <c:pt idx="15">
                  <c:v>40695</c:v>
                </c:pt>
                <c:pt idx="16">
                  <c:v>40725</c:v>
                </c:pt>
                <c:pt idx="17">
                  <c:v>40756</c:v>
                </c:pt>
                <c:pt idx="18">
                  <c:v>40787</c:v>
                </c:pt>
                <c:pt idx="19">
                  <c:v>40817</c:v>
                </c:pt>
                <c:pt idx="20">
                  <c:v>40848</c:v>
                </c:pt>
                <c:pt idx="21">
                  <c:v>40878</c:v>
                </c:pt>
                <c:pt idx="22">
                  <c:v>40909</c:v>
                </c:pt>
                <c:pt idx="23">
                  <c:v>40940</c:v>
                </c:pt>
                <c:pt idx="24">
                  <c:v>40969</c:v>
                </c:pt>
                <c:pt idx="25">
                  <c:v>41000</c:v>
                </c:pt>
                <c:pt idx="26">
                  <c:v>41030</c:v>
                </c:pt>
                <c:pt idx="27">
                  <c:v>41061</c:v>
                </c:pt>
                <c:pt idx="28">
                  <c:v>41091</c:v>
                </c:pt>
                <c:pt idx="29">
                  <c:v>41122</c:v>
                </c:pt>
                <c:pt idx="30">
                  <c:v>41153</c:v>
                </c:pt>
                <c:pt idx="31">
                  <c:v>41183</c:v>
                </c:pt>
                <c:pt idx="32">
                  <c:v>41214</c:v>
                </c:pt>
                <c:pt idx="33">
                  <c:v>41306</c:v>
                </c:pt>
                <c:pt idx="34">
                  <c:v>41334</c:v>
                </c:pt>
                <c:pt idx="35">
                  <c:v>41365</c:v>
                </c:pt>
                <c:pt idx="36">
                  <c:v>41426</c:v>
                </c:pt>
                <c:pt idx="37">
                  <c:v>41487</c:v>
                </c:pt>
                <c:pt idx="38">
                  <c:v>41518</c:v>
                </c:pt>
                <c:pt idx="39">
                  <c:v>41548</c:v>
                </c:pt>
                <c:pt idx="40">
                  <c:v>41579</c:v>
                </c:pt>
                <c:pt idx="41">
                  <c:v>41609</c:v>
                </c:pt>
                <c:pt idx="42">
                  <c:v>41640</c:v>
                </c:pt>
                <c:pt idx="43">
                  <c:v>41671</c:v>
                </c:pt>
                <c:pt idx="44">
                  <c:v>41699</c:v>
                </c:pt>
                <c:pt idx="45">
                  <c:v>41730</c:v>
                </c:pt>
                <c:pt idx="46">
                  <c:v>41760</c:v>
                </c:pt>
                <c:pt idx="47">
                  <c:v>41791</c:v>
                </c:pt>
                <c:pt idx="48">
                  <c:v>41821</c:v>
                </c:pt>
                <c:pt idx="49">
                  <c:v>41852</c:v>
                </c:pt>
                <c:pt idx="50">
                  <c:v>41913</c:v>
                </c:pt>
                <c:pt idx="51">
                  <c:v>41944</c:v>
                </c:pt>
                <c:pt idx="52">
                  <c:v>41974</c:v>
                </c:pt>
                <c:pt idx="53">
                  <c:v>42005</c:v>
                </c:pt>
                <c:pt idx="54">
                  <c:v>42064</c:v>
                </c:pt>
                <c:pt idx="55">
                  <c:v>42095</c:v>
                </c:pt>
                <c:pt idx="56">
                  <c:v>42156</c:v>
                </c:pt>
                <c:pt idx="57">
                  <c:v>42156</c:v>
                </c:pt>
                <c:pt idx="58">
                  <c:v>42217</c:v>
                </c:pt>
                <c:pt idx="59">
                  <c:v>42248</c:v>
                </c:pt>
                <c:pt idx="60">
                  <c:v>42278</c:v>
                </c:pt>
                <c:pt idx="61">
                  <c:v>42309</c:v>
                </c:pt>
                <c:pt idx="62">
                  <c:v>42339</c:v>
                </c:pt>
                <c:pt idx="63">
                  <c:v>42382</c:v>
                </c:pt>
                <c:pt idx="64">
                  <c:v>42410</c:v>
                </c:pt>
                <c:pt idx="65">
                  <c:v>42436</c:v>
                </c:pt>
                <c:pt idx="66">
                  <c:v>42472</c:v>
                </c:pt>
                <c:pt idx="67">
                  <c:v>42536</c:v>
                </c:pt>
                <c:pt idx="68">
                  <c:v>42556</c:v>
                </c:pt>
                <c:pt idx="69">
                  <c:v>42600</c:v>
                </c:pt>
                <c:pt idx="70">
                  <c:v>42627</c:v>
                </c:pt>
                <c:pt idx="71">
                  <c:v>42655</c:v>
                </c:pt>
                <c:pt idx="72">
                  <c:v>42689</c:v>
                </c:pt>
                <c:pt idx="73">
                  <c:v>42717</c:v>
                </c:pt>
                <c:pt idx="74">
                  <c:v>42779</c:v>
                </c:pt>
                <c:pt idx="75">
                  <c:v>42800</c:v>
                </c:pt>
                <c:pt idx="76">
                  <c:v>42822</c:v>
                </c:pt>
                <c:pt idx="77">
                  <c:v>42842</c:v>
                </c:pt>
                <c:pt idx="78">
                  <c:v>42871</c:v>
                </c:pt>
                <c:pt idx="79">
                  <c:v>42900</c:v>
                </c:pt>
                <c:pt idx="80">
                  <c:v>42921</c:v>
                </c:pt>
                <c:pt idx="81">
                  <c:v>42948</c:v>
                </c:pt>
                <c:pt idx="82">
                  <c:v>42979</c:v>
                </c:pt>
                <c:pt idx="83">
                  <c:v>43009</c:v>
                </c:pt>
                <c:pt idx="84">
                  <c:v>43040</c:v>
                </c:pt>
              </c:numCache>
            </c:numRef>
          </c:cat>
          <c:val>
            <c:numRef>
              <c:f>Sheet1!$E$2:$E$86</c:f>
              <c:numCache>
                <c:formatCode>General</c:formatCode>
                <c:ptCount val="85"/>
                <c:pt idx="1">
                  <c:v>14</c:v>
                </c:pt>
                <c:pt idx="2">
                  <c:v>14</c:v>
                </c:pt>
                <c:pt idx="3">
                  <c:v>10</c:v>
                </c:pt>
                <c:pt idx="4">
                  <c:v>14</c:v>
                </c:pt>
                <c:pt idx="5">
                  <c:v>12</c:v>
                </c:pt>
                <c:pt idx="6">
                  <c:v>11</c:v>
                </c:pt>
                <c:pt idx="7">
                  <c:v>15</c:v>
                </c:pt>
                <c:pt idx="8">
                  <c:v>18</c:v>
                </c:pt>
                <c:pt idx="9">
                  <c:v>18</c:v>
                </c:pt>
                <c:pt idx="10">
                  <c:v>9</c:v>
                </c:pt>
                <c:pt idx="11">
                  <c:v>8</c:v>
                </c:pt>
                <c:pt idx="12">
                  <c:v>13</c:v>
                </c:pt>
                <c:pt idx="13">
                  <c:v>18</c:v>
                </c:pt>
                <c:pt idx="14">
                  <c:v>14</c:v>
                </c:pt>
                <c:pt idx="15">
                  <c:v>12</c:v>
                </c:pt>
                <c:pt idx="16">
                  <c:v>15</c:v>
                </c:pt>
                <c:pt idx="17">
                  <c:v>17</c:v>
                </c:pt>
                <c:pt idx="18">
                  <c:v>16</c:v>
                </c:pt>
                <c:pt idx="19">
                  <c:v>15</c:v>
                </c:pt>
                <c:pt idx="20">
                  <c:v>19</c:v>
                </c:pt>
                <c:pt idx="21">
                  <c:v>17</c:v>
                </c:pt>
                <c:pt idx="22">
                  <c:v>19</c:v>
                </c:pt>
                <c:pt idx="23">
                  <c:v>15</c:v>
                </c:pt>
                <c:pt idx="24">
                  <c:v>19</c:v>
                </c:pt>
                <c:pt idx="25">
                  <c:v>15</c:v>
                </c:pt>
                <c:pt idx="26">
                  <c:v>19</c:v>
                </c:pt>
                <c:pt idx="27">
                  <c:v>18</c:v>
                </c:pt>
                <c:pt idx="28">
                  <c:v>17</c:v>
                </c:pt>
                <c:pt idx="29">
                  <c:v>19</c:v>
                </c:pt>
                <c:pt idx="30">
                  <c:v>14</c:v>
                </c:pt>
                <c:pt idx="31">
                  <c:v>19</c:v>
                </c:pt>
                <c:pt idx="32">
                  <c:v>19</c:v>
                </c:pt>
                <c:pt idx="33">
                  <c:v>23</c:v>
                </c:pt>
                <c:pt idx="34">
                  <c:v>23</c:v>
                </c:pt>
                <c:pt idx="35">
                  <c:v>24</c:v>
                </c:pt>
                <c:pt idx="36">
                  <c:v>23</c:v>
                </c:pt>
                <c:pt idx="37">
                  <c:v>20</c:v>
                </c:pt>
                <c:pt idx="38">
                  <c:v>17</c:v>
                </c:pt>
                <c:pt idx="39">
                  <c:v>18</c:v>
                </c:pt>
                <c:pt idx="40">
                  <c:v>18</c:v>
                </c:pt>
                <c:pt idx="41">
                  <c:v>18</c:v>
                </c:pt>
                <c:pt idx="42">
                  <c:v>16</c:v>
                </c:pt>
                <c:pt idx="43">
                  <c:v>18</c:v>
                </c:pt>
                <c:pt idx="44">
                  <c:v>15</c:v>
                </c:pt>
                <c:pt idx="45">
                  <c:v>16</c:v>
                </c:pt>
                <c:pt idx="46">
                  <c:v>17</c:v>
                </c:pt>
                <c:pt idx="47">
                  <c:v>16</c:v>
                </c:pt>
                <c:pt idx="48">
                  <c:v>11</c:v>
                </c:pt>
                <c:pt idx="49">
                  <c:v>19</c:v>
                </c:pt>
                <c:pt idx="50">
                  <c:v>20</c:v>
                </c:pt>
                <c:pt idx="51">
                  <c:v>18</c:v>
                </c:pt>
                <c:pt idx="52">
                  <c:v>14</c:v>
                </c:pt>
                <c:pt idx="53">
                  <c:v>15</c:v>
                </c:pt>
                <c:pt idx="54">
                  <c:v>16</c:v>
                </c:pt>
                <c:pt idx="55">
                  <c:v>14</c:v>
                </c:pt>
                <c:pt idx="56">
                  <c:v>19</c:v>
                </c:pt>
                <c:pt idx="57">
                  <c:v>17</c:v>
                </c:pt>
                <c:pt idx="58">
                  <c:v>14</c:v>
                </c:pt>
                <c:pt idx="59">
                  <c:v>14</c:v>
                </c:pt>
                <c:pt idx="60">
                  <c:v>16</c:v>
                </c:pt>
                <c:pt idx="61">
                  <c:v>17</c:v>
                </c:pt>
                <c:pt idx="62">
                  <c:v>14</c:v>
                </c:pt>
                <c:pt idx="63">
                  <c:v>16</c:v>
                </c:pt>
                <c:pt idx="64">
                  <c:v>14</c:v>
                </c:pt>
                <c:pt idx="65">
                  <c:v>13</c:v>
                </c:pt>
                <c:pt idx="66">
                  <c:v>13</c:v>
                </c:pt>
                <c:pt idx="67">
                  <c:v>14</c:v>
                </c:pt>
                <c:pt idx="68">
                  <c:v>14</c:v>
                </c:pt>
                <c:pt idx="69">
                  <c:v>17</c:v>
                </c:pt>
                <c:pt idx="70">
                  <c:v>9</c:v>
                </c:pt>
                <c:pt idx="71">
                  <c:v>10</c:v>
                </c:pt>
                <c:pt idx="72">
                  <c:v>11</c:v>
                </c:pt>
                <c:pt idx="73">
                  <c:v>11</c:v>
                </c:pt>
                <c:pt idx="74">
                  <c:v>10</c:v>
                </c:pt>
                <c:pt idx="75">
                  <c:v>6</c:v>
                </c:pt>
                <c:pt idx="76" formatCode="0">
                  <c:v>9</c:v>
                </c:pt>
                <c:pt idx="77" formatCode="0">
                  <c:v>12</c:v>
                </c:pt>
                <c:pt idx="78" formatCode="0">
                  <c:v>9</c:v>
                </c:pt>
                <c:pt idx="79" formatCode="0">
                  <c:v>8</c:v>
                </c:pt>
                <c:pt idx="80" formatCode="0">
                  <c:v>6</c:v>
                </c:pt>
                <c:pt idx="81" formatCode="0">
                  <c:v>8</c:v>
                </c:pt>
                <c:pt idx="82" formatCode="0">
                  <c:v>10</c:v>
                </c:pt>
                <c:pt idx="83" formatCode="0">
                  <c:v>9</c:v>
                </c:pt>
                <c:pt idx="84" formatCode="0">
                  <c:v>5</c:v>
                </c:pt>
              </c:numCache>
            </c:numRef>
          </c:val>
          <c:smooth val="0"/>
          <c:extLst>
            <c:ext xmlns:c16="http://schemas.microsoft.com/office/drawing/2014/chart" uri="{C3380CC4-5D6E-409C-BE32-E72D297353CC}">
              <c16:uniqueId val="{00000000-26FC-4255-B21E-15343E3C2BEE}"/>
            </c:ext>
          </c:extLst>
        </c:ser>
        <c:dLbls>
          <c:showLegendKey val="0"/>
          <c:showVal val="0"/>
          <c:showCatName val="0"/>
          <c:showSerName val="0"/>
          <c:showPercent val="0"/>
          <c:showBubbleSize val="0"/>
        </c:dLbls>
        <c:smooth val="0"/>
        <c:axId val="409873896"/>
        <c:axId val="409880952"/>
      </c:lineChart>
      <c:dateAx>
        <c:axId val="409873896"/>
        <c:scaling>
          <c:orientation val="minMax"/>
        </c:scaling>
        <c:delete val="0"/>
        <c:axPos val="b"/>
        <c:numFmt formatCode="[$-409]mmm\-yyyy;@" sourceLinked="1"/>
        <c:majorTickMark val="none"/>
        <c:minorTickMark val="none"/>
        <c:tickLblPos val="nextTo"/>
        <c:spPr>
          <a:ln/>
        </c:spPr>
        <c:txPr>
          <a:bodyPr rot="0" vert="horz"/>
          <a:lstStyle/>
          <a:p>
            <a:pPr>
              <a:defRPr sz="1000" baseline="0"/>
            </a:pPr>
            <a:endParaRPr lang="en-US"/>
          </a:p>
        </c:txPr>
        <c:crossAx val="409880952"/>
        <c:crosses val="autoZero"/>
        <c:auto val="0"/>
        <c:lblOffset val="0"/>
        <c:baseTimeUnit val="days"/>
        <c:majorUnit val="1"/>
        <c:majorTimeUnit val="years"/>
      </c:dateAx>
      <c:valAx>
        <c:axId val="409880952"/>
        <c:scaling>
          <c:orientation val="minMax"/>
          <c:max val="80"/>
        </c:scaling>
        <c:delete val="0"/>
        <c:axPos val="l"/>
        <c:numFmt formatCode="0&quot;%&quot;" sourceLinked="0"/>
        <c:majorTickMark val="none"/>
        <c:minorTickMark val="none"/>
        <c:tickLblPos val="nextTo"/>
        <c:txPr>
          <a:bodyPr/>
          <a:lstStyle/>
          <a:p>
            <a:pPr>
              <a:defRPr sz="1050"/>
            </a:pPr>
            <a:endParaRPr lang="en-US"/>
          </a:p>
        </c:txPr>
        <c:crossAx val="409873896"/>
        <c:crosses val="autoZero"/>
        <c:crossBetween val="between"/>
        <c:majorUnit val="20"/>
      </c:valAx>
      <c:spPr>
        <a:noFill/>
        <a:ln w="25400">
          <a:noFill/>
        </a:ln>
      </c:spPr>
    </c:plotArea>
    <c:legend>
      <c:legendPos val="t"/>
      <c:layout>
        <c:manualLayout>
          <c:xMode val="edge"/>
          <c:yMode val="edge"/>
          <c:x val="0.27523062720190428"/>
          <c:y val="2.4854784722182961E-2"/>
          <c:w val="0.56935752477106993"/>
          <c:h val="6.6209364815827051E-2"/>
        </c:manualLayout>
      </c:layout>
      <c:overlay val="0"/>
      <c:spPr>
        <a:ln>
          <a:noFill/>
        </a:ln>
      </c:spPr>
      <c:txPr>
        <a:bodyPr/>
        <a:lstStyle/>
        <a:p>
          <a:pPr>
            <a:defRPr sz="1400"/>
          </a:pPr>
          <a:endParaRPr lang="en-US"/>
        </a:p>
      </c:txPr>
    </c:legend>
    <c:plotVisOnly val="1"/>
    <c:dispBlanksAs val="span"/>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5877553753690063E-2"/>
          <c:y val="9.6885979480744469E-2"/>
          <c:w val="0.9382960652243062"/>
          <c:h val="0.78264709098862639"/>
        </c:manualLayout>
      </c:layout>
      <c:lineChart>
        <c:grouping val="standard"/>
        <c:varyColors val="0"/>
        <c:ser>
          <c:idx val="0"/>
          <c:order val="0"/>
          <c:tx>
            <c:strRef>
              <c:f>Sheet1!$C$1</c:f>
              <c:strCache>
                <c:ptCount val="1"/>
                <c:pt idx="0">
                  <c:v>Democrats</c:v>
                </c:pt>
              </c:strCache>
            </c:strRef>
          </c:tx>
          <c:spPr>
            <a:ln>
              <a:solidFill>
                <a:schemeClr val="accent1"/>
              </a:solidFill>
            </a:ln>
          </c:spPr>
          <c:marker>
            <c:symbol val="none"/>
          </c:marker>
          <c:dPt>
            <c:idx val="35"/>
            <c:bubble3D val="0"/>
            <c:spPr>
              <a:ln>
                <a:solidFill>
                  <a:schemeClr val="accent1"/>
                </a:solidFill>
                <a:prstDash val="solid"/>
              </a:ln>
            </c:spPr>
            <c:extLst>
              <c:ext xmlns:c16="http://schemas.microsoft.com/office/drawing/2014/chart" uri="{C3380CC4-5D6E-409C-BE32-E72D297353CC}">
                <c16:uniqueId val="{00000001-E1E1-4400-9EF6-44A43512A1F3}"/>
              </c:ext>
            </c:extLst>
          </c:dPt>
          <c:dLbls>
            <c:dLbl>
              <c:idx val="45"/>
              <c:numFmt formatCode="General" sourceLinked="0"/>
              <c:spPr/>
              <c:txPr>
                <a:bodyPr/>
                <a:lstStyle/>
                <a:p>
                  <a:pPr>
                    <a:defRPr sz="1200" baseline="0">
                      <a:solidFill>
                        <a:schemeClr val="accent1"/>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E1E1-4400-9EF6-44A43512A1F3}"/>
                </c:ext>
              </c:extLst>
            </c:dLbl>
            <c:dLbl>
              <c:idx val="47"/>
              <c:numFmt formatCode="General" sourceLinked="0"/>
              <c:spPr/>
              <c:txPr>
                <a:bodyPr/>
                <a:lstStyle/>
                <a:p>
                  <a:pPr>
                    <a:defRPr sz="1200" baseline="0">
                      <a:solidFill>
                        <a:schemeClr val="accent1"/>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E1E1-4400-9EF6-44A43512A1F3}"/>
                </c:ext>
              </c:extLst>
            </c:dLbl>
            <c:dLbl>
              <c:idx val="65"/>
              <c:delete val="1"/>
              <c:extLst>
                <c:ext xmlns:c15="http://schemas.microsoft.com/office/drawing/2012/chart" uri="{CE6537A1-D6FC-4f65-9D91-7224C49458BB}"/>
                <c:ext xmlns:c16="http://schemas.microsoft.com/office/drawing/2014/chart" uri="{C3380CC4-5D6E-409C-BE32-E72D297353CC}">
                  <c16:uniqueId val="{00000004-E1E1-4400-9EF6-44A43512A1F3}"/>
                </c:ext>
              </c:extLst>
            </c:dLbl>
            <c:dLbl>
              <c:idx val="84"/>
              <c:layout>
                <c:manualLayout>
                  <c:x val="-1.1938146285931126E-2"/>
                  <c:y val="-3.56599181945388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43E-49D7-8A4D-77BFED600487}"/>
                </c:ext>
              </c:extLst>
            </c:dLbl>
            <c:dLbl>
              <c:idx val="85"/>
              <c:layout>
                <c:manualLayout>
                  <c:x val="0"/>
                  <c:y val="-2.2639914266928931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1410347271438696E-2"/>
                      <c:h val="4.8173593065900459E-2"/>
                    </c:manualLayout>
                  </c15:layout>
                </c:ext>
                <c:ext xmlns:c16="http://schemas.microsoft.com/office/drawing/2014/chart" uri="{C3380CC4-5D6E-409C-BE32-E72D297353CC}">
                  <c16:uniqueId val="{00000005-F804-46A2-A5FB-9E7C79D77E9E}"/>
                </c:ext>
              </c:extLst>
            </c:dLbl>
            <c:spPr>
              <a:noFill/>
              <a:ln>
                <a:noFill/>
              </a:ln>
              <a:effectLst/>
            </c:spPr>
            <c:txPr>
              <a:bodyPr/>
              <a:lstStyle/>
              <a:p>
                <a:pPr>
                  <a:defRPr sz="1200" baseline="0">
                    <a:solidFill>
                      <a:schemeClr val="accent1"/>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Sheet1!$A$2:$B$11</c:f>
              <c:strCache>
                <c:ptCount val="10"/>
                <c:pt idx="0">
                  <c:v>Feb</c:v>
                </c:pt>
                <c:pt idx="1">
                  <c:v>March</c:v>
                </c:pt>
                <c:pt idx="2">
                  <c:v>Apr</c:v>
                </c:pt>
                <c:pt idx="3">
                  <c:v>May</c:v>
                </c:pt>
                <c:pt idx="4">
                  <c:v>June</c:v>
                </c:pt>
                <c:pt idx="5">
                  <c:v>Jul</c:v>
                </c:pt>
                <c:pt idx="6">
                  <c:v>August</c:v>
                </c:pt>
                <c:pt idx="7">
                  <c:v>Sep</c:v>
                </c:pt>
                <c:pt idx="8">
                  <c:v>Oct</c:v>
                </c:pt>
                <c:pt idx="9">
                  <c:v>Nov</c:v>
                </c:pt>
              </c:strCache>
            </c:strRef>
          </c:cat>
          <c:val>
            <c:numRef>
              <c:f>Sheet1!$C$2:$C$11</c:f>
              <c:numCache>
                <c:formatCode>General</c:formatCode>
                <c:ptCount val="10"/>
                <c:pt idx="0">
                  <c:v>73</c:v>
                </c:pt>
                <c:pt idx="1">
                  <c:v>73</c:v>
                </c:pt>
                <c:pt idx="2">
                  <c:v>74</c:v>
                </c:pt>
                <c:pt idx="3">
                  <c:v>78</c:v>
                </c:pt>
                <c:pt idx="4">
                  <c:v>78</c:v>
                </c:pt>
                <c:pt idx="5">
                  <c:v>77</c:v>
                </c:pt>
                <c:pt idx="6">
                  <c:v>81</c:v>
                </c:pt>
                <c:pt idx="7">
                  <c:v>75</c:v>
                </c:pt>
                <c:pt idx="8">
                  <c:v>77</c:v>
                </c:pt>
                <c:pt idx="9">
                  <c:v>80</c:v>
                </c:pt>
              </c:numCache>
            </c:numRef>
          </c:val>
          <c:smooth val="0"/>
          <c:extLst>
            <c:ext xmlns:c16="http://schemas.microsoft.com/office/drawing/2014/chart" uri="{C3380CC4-5D6E-409C-BE32-E72D297353CC}">
              <c16:uniqueId val="{00000005-E1E1-4400-9EF6-44A43512A1F3}"/>
            </c:ext>
          </c:extLst>
        </c:ser>
        <c:ser>
          <c:idx val="1"/>
          <c:order val="1"/>
          <c:tx>
            <c:strRef>
              <c:f>Sheet1!$D$1</c:f>
              <c:strCache>
                <c:ptCount val="1"/>
                <c:pt idx="0">
                  <c:v>Independents</c:v>
                </c:pt>
              </c:strCache>
            </c:strRef>
          </c:tx>
          <c:spPr>
            <a:ln>
              <a:solidFill>
                <a:schemeClr val="bg2"/>
              </a:solidFill>
            </a:ln>
          </c:spPr>
          <c:marker>
            <c:symbol val="none"/>
          </c:marker>
          <c:dPt>
            <c:idx val="35"/>
            <c:bubble3D val="0"/>
            <c:spPr>
              <a:ln>
                <a:solidFill>
                  <a:schemeClr val="bg2"/>
                </a:solidFill>
                <a:prstDash val="solid"/>
              </a:ln>
            </c:spPr>
            <c:extLst>
              <c:ext xmlns:c16="http://schemas.microsoft.com/office/drawing/2014/chart" uri="{C3380CC4-5D6E-409C-BE32-E72D297353CC}">
                <c16:uniqueId val="{00000007-E1E1-4400-9EF6-44A43512A1F3}"/>
              </c:ext>
            </c:extLst>
          </c:dPt>
          <c:dLbls>
            <c:dLbl>
              <c:idx val="45"/>
              <c:numFmt formatCode="General" sourceLinked="0"/>
              <c:spPr>
                <a:ln>
                  <a:noFill/>
                </a:ln>
              </c:spPr>
              <c:txPr>
                <a:bodyPr/>
                <a:lstStyle/>
                <a:p>
                  <a:pPr>
                    <a:defRPr sz="1200" baseline="0">
                      <a:solidFill>
                        <a:schemeClr val="bg2"/>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8-E1E1-4400-9EF6-44A43512A1F3}"/>
                </c:ext>
              </c:extLst>
            </c:dLbl>
            <c:dLbl>
              <c:idx val="47"/>
              <c:numFmt formatCode="General" sourceLinked="0"/>
              <c:spPr>
                <a:ln>
                  <a:noFill/>
                </a:ln>
              </c:spPr>
              <c:txPr>
                <a:bodyPr/>
                <a:lstStyle/>
                <a:p>
                  <a:pPr>
                    <a:defRPr sz="1200" baseline="0">
                      <a:solidFill>
                        <a:schemeClr val="bg2"/>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9-E1E1-4400-9EF6-44A43512A1F3}"/>
                </c:ext>
              </c:extLst>
            </c:dLbl>
            <c:dLbl>
              <c:idx val="65"/>
              <c:delete val="1"/>
              <c:extLst>
                <c:ext xmlns:c15="http://schemas.microsoft.com/office/drawing/2012/chart" uri="{CE6537A1-D6FC-4f65-9D91-7224C49458BB}"/>
                <c:ext xmlns:c16="http://schemas.microsoft.com/office/drawing/2014/chart" uri="{C3380CC4-5D6E-409C-BE32-E72D297353CC}">
                  <c16:uniqueId val="{0000000A-E1E1-4400-9EF6-44A43512A1F3}"/>
                </c:ext>
              </c:extLst>
            </c:dLbl>
            <c:dLbl>
              <c:idx val="85"/>
              <c:layout>
                <c:manualLayout>
                  <c:x val="-5.3773221649916015E-4"/>
                  <c:y val="-1.83000648374575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804-46A2-A5FB-9E7C79D77E9E}"/>
                </c:ext>
              </c:extLst>
            </c:dLbl>
            <c:spPr>
              <a:ln>
                <a:noFill/>
              </a:ln>
            </c:spPr>
            <c:txPr>
              <a:bodyPr/>
              <a:lstStyle/>
              <a:p>
                <a:pPr>
                  <a:defRPr sz="1200" baseline="0">
                    <a:solidFill>
                      <a:schemeClr val="bg2"/>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Sheet1!$A$2:$B$11</c:f>
              <c:strCache>
                <c:ptCount val="10"/>
                <c:pt idx="0">
                  <c:v>Feb</c:v>
                </c:pt>
                <c:pt idx="1">
                  <c:v>March</c:v>
                </c:pt>
                <c:pt idx="2">
                  <c:v>Apr</c:v>
                </c:pt>
                <c:pt idx="3">
                  <c:v>May</c:v>
                </c:pt>
                <c:pt idx="4">
                  <c:v>June</c:v>
                </c:pt>
                <c:pt idx="5">
                  <c:v>Jul</c:v>
                </c:pt>
                <c:pt idx="6">
                  <c:v>August</c:v>
                </c:pt>
                <c:pt idx="7">
                  <c:v>Sep</c:v>
                </c:pt>
                <c:pt idx="8">
                  <c:v>Oct</c:v>
                </c:pt>
                <c:pt idx="9">
                  <c:v>Nov</c:v>
                </c:pt>
              </c:strCache>
            </c:strRef>
          </c:cat>
          <c:val>
            <c:numRef>
              <c:f>Sheet1!$D$2:$D$11</c:f>
              <c:numCache>
                <c:formatCode>General</c:formatCode>
                <c:ptCount val="10"/>
                <c:pt idx="0">
                  <c:v>50</c:v>
                </c:pt>
                <c:pt idx="1">
                  <c:v>46</c:v>
                </c:pt>
                <c:pt idx="2">
                  <c:v>45</c:v>
                </c:pt>
                <c:pt idx="3">
                  <c:v>48</c:v>
                </c:pt>
                <c:pt idx="4">
                  <c:v>50</c:v>
                </c:pt>
                <c:pt idx="5">
                  <c:v>50</c:v>
                </c:pt>
                <c:pt idx="6">
                  <c:v>53</c:v>
                </c:pt>
                <c:pt idx="7">
                  <c:v>45</c:v>
                </c:pt>
                <c:pt idx="8">
                  <c:v>53</c:v>
                </c:pt>
                <c:pt idx="9">
                  <c:v>43</c:v>
                </c:pt>
              </c:numCache>
            </c:numRef>
          </c:val>
          <c:smooth val="0"/>
          <c:extLst>
            <c:ext xmlns:c16="http://schemas.microsoft.com/office/drawing/2014/chart" uri="{C3380CC4-5D6E-409C-BE32-E72D297353CC}">
              <c16:uniqueId val="{0000000B-E1E1-4400-9EF6-44A43512A1F3}"/>
            </c:ext>
          </c:extLst>
        </c:ser>
        <c:ser>
          <c:idx val="2"/>
          <c:order val="2"/>
          <c:tx>
            <c:strRef>
              <c:f>Sheet1!$E$1</c:f>
              <c:strCache>
                <c:ptCount val="1"/>
                <c:pt idx="0">
                  <c:v>Republicans</c:v>
                </c:pt>
              </c:strCache>
            </c:strRef>
          </c:tx>
          <c:spPr>
            <a:ln>
              <a:solidFill>
                <a:schemeClr val="bg1">
                  <a:lumMod val="65000"/>
                </a:schemeClr>
              </a:solidFill>
              <a:prstDash val="solid"/>
            </a:ln>
          </c:spPr>
          <c:marker>
            <c:symbol val="none"/>
          </c:marker>
          <c:dPt>
            <c:idx val="35"/>
            <c:bubble3D val="0"/>
            <c:extLst>
              <c:ext xmlns:c16="http://schemas.microsoft.com/office/drawing/2014/chart" uri="{C3380CC4-5D6E-409C-BE32-E72D297353CC}">
                <c16:uniqueId val="{0000000C-E1E1-4400-9EF6-44A43512A1F3}"/>
              </c:ext>
            </c:extLst>
          </c:dPt>
          <c:dLbls>
            <c:dLbl>
              <c:idx val="45"/>
              <c:numFmt formatCode="General" sourceLinked="0"/>
              <c:spPr/>
              <c:txPr>
                <a:bodyPr/>
                <a:lstStyle/>
                <a:p>
                  <a:pPr>
                    <a:defRPr sz="1200">
                      <a:solidFill>
                        <a:schemeClr val="tx1">
                          <a:lumMod val="50000"/>
                          <a:lumOff val="50000"/>
                        </a:schemeClr>
                      </a:solidFill>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D-E1E1-4400-9EF6-44A43512A1F3}"/>
                </c:ext>
              </c:extLst>
            </c:dLbl>
            <c:dLbl>
              <c:idx val="47"/>
              <c:numFmt formatCode="General" sourceLinked="0"/>
              <c:spPr/>
              <c:txPr>
                <a:bodyPr/>
                <a:lstStyle/>
                <a:p>
                  <a:pPr>
                    <a:defRPr sz="1200">
                      <a:solidFill>
                        <a:schemeClr val="tx1">
                          <a:lumMod val="50000"/>
                          <a:lumOff val="50000"/>
                        </a:schemeClr>
                      </a:solidFill>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E-E1E1-4400-9EF6-44A43512A1F3}"/>
                </c:ext>
              </c:extLst>
            </c:dLbl>
            <c:dLbl>
              <c:idx val="65"/>
              <c:delete val="1"/>
              <c:extLst>
                <c:ext xmlns:c15="http://schemas.microsoft.com/office/drawing/2012/chart" uri="{CE6537A1-D6FC-4f65-9D91-7224C49458BB}"/>
                <c:ext xmlns:c16="http://schemas.microsoft.com/office/drawing/2014/chart" uri="{C3380CC4-5D6E-409C-BE32-E72D297353CC}">
                  <c16:uniqueId val="{0000000F-E1E1-4400-9EF6-44A43512A1F3}"/>
                </c:ext>
              </c:extLst>
            </c:dLbl>
            <c:spPr>
              <a:noFill/>
              <a:ln>
                <a:noFill/>
              </a:ln>
              <a:effectLst/>
            </c:spPr>
            <c:txPr>
              <a:bodyPr/>
              <a:lstStyle/>
              <a:p>
                <a:pPr>
                  <a:defRPr sz="1200">
                    <a:solidFill>
                      <a:schemeClr val="tx1">
                        <a:lumMod val="50000"/>
                        <a:lumOff val="50000"/>
                      </a:schemeClr>
                    </a:solidFil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Sheet1!$A$2:$B$11</c:f>
              <c:strCache>
                <c:ptCount val="10"/>
                <c:pt idx="0">
                  <c:v>Feb</c:v>
                </c:pt>
                <c:pt idx="1">
                  <c:v>March</c:v>
                </c:pt>
                <c:pt idx="2">
                  <c:v>Apr</c:v>
                </c:pt>
                <c:pt idx="3">
                  <c:v>May</c:v>
                </c:pt>
                <c:pt idx="4">
                  <c:v>June</c:v>
                </c:pt>
                <c:pt idx="5">
                  <c:v>Jul</c:v>
                </c:pt>
                <c:pt idx="6">
                  <c:v>August</c:v>
                </c:pt>
                <c:pt idx="7">
                  <c:v>Sep</c:v>
                </c:pt>
                <c:pt idx="8">
                  <c:v>Oct</c:v>
                </c:pt>
                <c:pt idx="9">
                  <c:v>Nov</c:v>
                </c:pt>
              </c:strCache>
            </c:strRef>
          </c:cat>
          <c:val>
            <c:numRef>
              <c:f>Sheet1!$E$2:$E$11</c:f>
              <c:numCache>
                <c:formatCode>General</c:formatCode>
                <c:ptCount val="10"/>
                <c:pt idx="0">
                  <c:v>18</c:v>
                </c:pt>
                <c:pt idx="1">
                  <c:v>19</c:v>
                </c:pt>
                <c:pt idx="2">
                  <c:v>15</c:v>
                </c:pt>
                <c:pt idx="3">
                  <c:v>12</c:v>
                </c:pt>
                <c:pt idx="4">
                  <c:v>19</c:v>
                </c:pt>
                <c:pt idx="5">
                  <c:v>16</c:v>
                </c:pt>
                <c:pt idx="6">
                  <c:v>21</c:v>
                </c:pt>
                <c:pt idx="7">
                  <c:v>12</c:v>
                </c:pt>
                <c:pt idx="8">
                  <c:v>22</c:v>
                </c:pt>
                <c:pt idx="9">
                  <c:v>17</c:v>
                </c:pt>
              </c:numCache>
            </c:numRef>
          </c:val>
          <c:smooth val="0"/>
          <c:extLst>
            <c:ext xmlns:c16="http://schemas.microsoft.com/office/drawing/2014/chart" uri="{C3380CC4-5D6E-409C-BE32-E72D297353CC}">
              <c16:uniqueId val="{00000010-E1E1-4400-9EF6-44A43512A1F3}"/>
            </c:ext>
          </c:extLst>
        </c:ser>
        <c:dLbls>
          <c:showLegendKey val="0"/>
          <c:showVal val="0"/>
          <c:showCatName val="0"/>
          <c:showSerName val="0"/>
          <c:showPercent val="0"/>
          <c:showBubbleSize val="0"/>
        </c:dLbls>
        <c:smooth val="0"/>
        <c:axId val="276910096"/>
        <c:axId val="276909704"/>
      </c:lineChart>
      <c:catAx>
        <c:axId val="276910096"/>
        <c:scaling>
          <c:orientation val="minMax"/>
        </c:scaling>
        <c:delete val="0"/>
        <c:axPos val="b"/>
        <c:numFmt formatCode="General" sourceLinked="0"/>
        <c:majorTickMark val="none"/>
        <c:minorTickMark val="none"/>
        <c:tickLblPos val="nextTo"/>
        <c:txPr>
          <a:bodyPr rot="-5400000" vert="horz"/>
          <a:lstStyle/>
          <a:p>
            <a:pPr>
              <a:defRPr sz="1400"/>
            </a:pPr>
            <a:endParaRPr lang="en-US"/>
          </a:p>
        </c:txPr>
        <c:crossAx val="276909704"/>
        <c:crosses val="autoZero"/>
        <c:auto val="1"/>
        <c:lblAlgn val="ctr"/>
        <c:lblOffset val="0"/>
        <c:noMultiLvlLbl val="0"/>
      </c:catAx>
      <c:valAx>
        <c:axId val="276909704"/>
        <c:scaling>
          <c:orientation val="minMax"/>
          <c:max val="100"/>
        </c:scaling>
        <c:delete val="0"/>
        <c:axPos val="l"/>
        <c:numFmt formatCode="0&quot;%&quot;" sourceLinked="0"/>
        <c:majorTickMark val="none"/>
        <c:minorTickMark val="none"/>
        <c:tickLblPos val="nextTo"/>
        <c:txPr>
          <a:bodyPr/>
          <a:lstStyle/>
          <a:p>
            <a:pPr>
              <a:defRPr sz="1400"/>
            </a:pPr>
            <a:endParaRPr lang="en-US"/>
          </a:p>
        </c:txPr>
        <c:crossAx val="276910096"/>
        <c:crosses val="autoZero"/>
        <c:crossBetween val="between"/>
        <c:majorUnit val="20"/>
      </c:valAx>
      <c:spPr>
        <a:ln>
          <a:noFill/>
        </a:ln>
      </c:spPr>
    </c:plotArea>
    <c:legend>
      <c:legendPos val="t"/>
      <c:layout>
        <c:manualLayout>
          <c:xMode val="edge"/>
          <c:yMode val="edge"/>
          <c:x val="0.22635925824651082"/>
          <c:y val="5.2141071362666489E-3"/>
          <c:w val="0.60875164041994756"/>
          <c:h val="6.8866196412948388E-2"/>
        </c:manualLayout>
      </c:layout>
      <c:overlay val="0"/>
      <c:spPr>
        <a:ln>
          <a:noFill/>
        </a:ln>
      </c:spPr>
      <c:txPr>
        <a:bodyPr/>
        <a:lstStyle/>
        <a:p>
          <a:pPr>
            <a:defRPr sz="1200"/>
          </a:pPr>
          <a:endParaRPr lang="en-US"/>
        </a:p>
      </c:txPr>
    </c:legend>
    <c:plotVisOnly val="1"/>
    <c:dispBlanksAs val="span"/>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154238073182029"/>
          <c:y val="0.26856715980479545"/>
          <c:w val="0.74507988297544092"/>
          <c:h val="0.64718574617112412"/>
        </c:manualLayout>
      </c:layout>
      <c:barChart>
        <c:barDir val="bar"/>
        <c:grouping val="stacked"/>
        <c:varyColors val="0"/>
        <c:ser>
          <c:idx val="0"/>
          <c:order val="0"/>
          <c:tx>
            <c:strRef>
              <c:f>Sheet1!$B$1</c:f>
              <c:strCache>
                <c:ptCount val="1"/>
                <c:pt idx="0">
                  <c:v>Do what they can to make the law fail so they can replace it later</c:v>
                </c:pt>
              </c:strCache>
            </c:strRef>
          </c:tx>
          <c:spPr>
            <a:solidFill>
              <a:srgbClr val="E05C26"/>
            </a:solidFill>
            <a:ln w="9525">
              <a:solidFill>
                <a:srgbClr val="000000"/>
              </a:solidFill>
            </a:ln>
          </c:spPr>
          <c:invertIfNegative val="0"/>
          <c:dLbls>
            <c:dLbl>
              <c:idx val="0"/>
              <c:layout>
                <c:manualLayout>
                  <c:x val="-7.8882127563669156E-3"/>
                  <c:y val="2.3651116426912518E-3"/>
                </c:manualLayout>
              </c:layout>
              <c:tx>
                <c:rich>
                  <a:bodyPr/>
                  <a:lstStyle/>
                  <a:p>
                    <a:fld id="{DD058534-B4E9-4CF0-AFED-C1836AD11B72}"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manualLayout>
                      <c:w val="6.2097093340005925E-2"/>
                      <c:h val="4.7507611388062837E-2"/>
                    </c:manualLayout>
                  </c15:layout>
                  <c15:dlblFieldTable/>
                  <c15:showDataLabelsRange val="0"/>
                </c:ext>
                <c:ext xmlns:c16="http://schemas.microsoft.com/office/drawing/2014/chart" uri="{C3380CC4-5D6E-409C-BE32-E72D297353CC}">
                  <c16:uniqueId val="{00000000-4E10-4187-9B1E-9E55725A695A}"/>
                </c:ext>
              </c:extLst>
            </c:dLbl>
            <c:dLbl>
              <c:idx val="5"/>
              <c:layout>
                <c:manualLayout>
                  <c:x val="-2.1410863195853055E-2"/>
                  <c:y val="0"/>
                </c:manualLayout>
              </c:layout>
              <c:tx>
                <c:rich>
                  <a:bodyPr/>
                  <a:lstStyle/>
                  <a:p>
                    <a:fld id="{3D89EACC-3A9C-435B-B8C3-D814759C25E5}" type="VALUE">
                      <a:rPr lang="en-US">
                        <a:solidFill>
                          <a:schemeClr val="tx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E10-4187-9B1E-9E55725A695A}"/>
                </c:ext>
              </c:extLst>
            </c:dLbl>
            <c:spPr>
              <a:noFill/>
              <a:ln>
                <a:noFill/>
              </a:ln>
              <a:effectLst/>
            </c:spPr>
            <c:txPr>
              <a:bodyPr/>
              <a:lstStyle/>
              <a:p>
                <a:pPr>
                  <a:defRPr sz="1400"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Sheet1!$B$2:$B$6</c:f>
              <c:numCache>
                <c:formatCode>0%;0%</c:formatCode>
                <c:ptCount val="5"/>
                <c:pt idx="0">
                  <c:v>-0.43</c:v>
                </c:pt>
                <c:pt idx="1">
                  <c:v>-0.2</c:v>
                </c:pt>
                <c:pt idx="2">
                  <c:v>-0.05</c:v>
                </c:pt>
                <c:pt idx="4">
                  <c:v>-0.21</c:v>
                </c:pt>
              </c:numCache>
            </c:numRef>
          </c:val>
          <c:extLst>
            <c:ext xmlns:c16="http://schemas.microsoft.com/office/drawing/2014/chart" uri="{C3380CC4-5D6E-409C-BE32-E72D297353CC}">
              <c16:uniqueId val="{00000002-4E10-4187-9B1E-9E55725A695A}"/>
            </c:ext>
          </c:extLst>
        </c:ser>
        <c:ser>
          <c:idx val="2"/>
          <c:order val="1"/>
          <c:tx>
            <c:strRef>
              <c:f>Sheet1!$C$1</c:f>
              <c:strCache>
                <c:ptCount val="1"/>
                <c:pt idx="0">
                  <c:v>Do what they can to make the law work</c:v>
                </c:pt>
              </c:strCache>
            </c:strRef>
          </c:tx>
          <c:spPr>
            <a:solidFill>
              <a:srgbClr val="133559"/>
            </a:solidFill>
            <a:ln>
              <a:solidFill>
                <a:prstClr val="black"/>
              </a:solidFill>
            </a:ln>
          </c:spPr>
          <c:invertIfNegative val="0"/>
          <c:dLbls>
            <c:dLbl>
              <c:idx val="0"/>
              <c:layout/>
              <c:tx>
                <c:rich>
                  <a:bodyPr/>
                  <a:lstStyle/>
                  <a:p>
                    <a:fld id="{E8422560-250F-480B-A04B-8D7B13D423F7}"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4E10-4187-9B1E-9E55725A695A}"/>
                </c:ext>
              </c:extLst>
            </c:dLbl>
            <c:dLbl>
              <c:idx val="5"/>
              <c:tx>
                <c:rich>
                  <a:bodyPr/>
                  <a:lstStyle/>
                  <a:p>
                    <a:fld id="{71AABB22-29D3-4C54-8777-4B6DA52FAFE0}"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E10-4187-9B1E-9E55725A695A}"/>
                </c:ext>
              </c:extLst>
            </c:dLbl>
            <c:spPr>
              <a:noFill/>
              <a:ln>
                <a:noFill/>
              </a:ln>
              <a:effectLst/>
            </c:spPr>
            <c:txPr>
              <a:bodyPr/>
              <a:lstStyle/>
              <a:p>
                <a:pPr>
                  <a:defRPr sz="1400"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Sheet1!$C$2:$C$6</c:f>
              <c:numCache>
                <c:formatCode>0%</c:formatCode>
                <c:ptCount val="5"/>
                <c:pt idx="0">
                  <c:v>0.48</c:v>
                </c:pt>
                <c:pt idx="1">
                  <c:v>0.74</c:v>
                </c:pt>
                <c:pt idx="2">
                  <c:v>0.93</c:v>
                </c:pt>
                <c:pt idx="4">
                  <c:v>0.71</c:v>
                </c:pt>
              </c:numCache>
            </c:numRef>
          </c:val>
          <c:extLst>
            <c:ext xmlns:c16="http://schemas.microsoft.com/office/drawing/2014/chart" uri="{C3380CC4-5D6E-409C-BE32-E72D297353CC}">
              <c16:uniqueId val="{00000006-4E10-4187-9B1E-9E55725A695A}"/>
            </c:ext>
          </c:extLst>
        </c:ser>
        <c:dLbls>
          <c:showLegendKey val="0"/>
          <c:showVal val="0"/>
          <c:showCatName val="0"/>
          <c:showSerName val="0"/>
          <c:showPercent val="0"/>
          <c:showBubbleSize val="0"/>
        </c:dLbls>
        <c:gapWidth val="18"/>
        <c:overlap val="100"/>
        <c:axId val="401353040"/>
        <c:axId val="401348728"/>
      </c:barChart>
      <c:catAx>
        <c:axId val="401353040"/>
        <c:scaling>
          <c:orientation val="minMax"/>
        </c:scaling>
        <c:delete val="1"/>
        <c:axPos val="l"/>
        <c:numFmt formatCode="General" sourceLinked="1"/>
        <c:majorTickMark val="out"/>
        <c:minorTickMark val="none"/>
        <c:tickLblPos val="none"/>
        <c:crossAx val="401348728"/>
        <c:crosses val="autoZero"/>
        <c:auto val="1"/>
        <c:lblAlgn val="ctr"/>
        <c:lblOffset val="100"/>
        <c:noMultiLvlLbl val="0"/>
      </c:catAx>
      <c:valAx>
        <c:axId val="401348728"/>
        <c:scaling>
          <c:orientation val="minMax"/>
          <c:max val="1.1000000000000001"/>
          <c:min val="-1.1000000000000001"/>
        </c:scaling>
        <c:delete val="1"/>
        <c:axPos val="b"/>
        <c:numFmt formatCode="0%;0%" sourceLinked="1"/>
        <c:majorTickMark val="out"/>
        <c:minorTickMark val="none"/>
        <c:tickLblPos val="none"/>
        <c:crossAx val="401353040"/>
        <c:crosses val="autoZero"/>
        <c:crossBetween val="between"/>
        <c:majorUnit val="0.1"/>
      </c:valAx>
    </c:plotArea>
    <c:legend>
      <c:legendPos val="t"/>
      <c:layout>
        <c:manualLayout>
          <c:xMode val="edge"/>
          <c:yMode val="edge"/>
          <c:x val="0.15400124933673351"/>
          <c:y val="0.13913809164798305"/>
          <c:w val="0.75664419990097587"/>
          <c:h val="8.7097256511458457E-2"/>
        </c:manualLayout>
      </c:layout>
      <c:overlay val="0"/>
      <c:txPr>
        <a:bodyPr/>
        <a:lstStyle/>
        <a:p>
          <a:pPr>
            <a:defRPr b="0"/>
          </a:pPr>
          <a:endParaRPr lang="en-US"/>
        </a:p>
      </c:txPr>
    </c:legend>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109645890978271"/>
          <c:y val="0.27623905663496595"/>
          <c:w val="0.84304795264162369"/>
          <c:h val="0.63299731071426113"/>
        </c:manualLayout>
      </c:layout>
      <c:barChart>
        <c:barDir val="bar"/>
        <c:grouping val="stacked"/>
        <c:varyColors val="0"/>
        <c:ser>
          <c:idx val="0"/>
          <c:order val="0"/>
          <c:tx>
            <c:strRef>
              <c:f>Sheet1!$B$1</c:f>
              <c:strCache>
                <c:ptCount val="1"/>
                <c:pt idx="0">
                  <c:v>President Trump and Republicans in Congress are now in control of the government and they are responsible for any problems with it moving forward</c:v>
                </c:pt>
              </c:strCache>
            </c:strRef>
          </c:tx>
          <c:spPr>
            <a:solidFill>
              <a:srgbClr val="E05C26"/>
            </a:solidFill>
            <a:ln w="9525">
              <a:solidFill>
                <a:srgbClr val="000000"/>
              </a:solidFill>
            </a:ln>
          </c:spPr>
          <c:invertIfNegative val="0"/>
          <c:dLbls>
            <c:dLbl>
              <c:idx val="3"/>
              <c:layout>
                <c:manualLayout>
                  <c:x val="-1.3616557734204794E-3"/>
                  <c:y val="2.6952160537019724E-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44-4D6A-9E08-D56CF90F430F}"/>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Sheet1!$B$2:$B$6</c:f>
              <c:numCache>
                <c:formatCode>0%;0%</c:formatCode>
                <c:ptCount val="5"/>
                <c:pt idx="0">
                  <c:v>-0.52</c:v>
                </c:pt>
                <c:pt idx="1">
                  <c:v>-0.57999999999999996</c:v>
                </c:pt>
                <c:pt idx="2">
                  <c:v>-0.71</c:v>
                </c:pt>
                <c:pt idx="4">
                  <c:v>-0.61</c:v>
                </c:pt>
              </c:numCache>
            </c:numRef>
          </c:val>
          <c:extLst>
            <c:ext xmlns:c16="http://schemas.microsoft.com/office/drawing/2014/chart" uri="{C3380CC4-5D6E-409C-BE32-E72D297353CC}">
              <c16:uniqueId val="{00000001-5844-4D6A-9E08-D56CF90F430F}"/>
            </c:ext>
          </c:extLst>
        </c:ser>
        <c:ser>
          <c:idx val="2"/>
          <c:order val="1"/>
          <c:tx>
            <c:strRef>
              <c:f>Sheet1!$C$1</c:f>
              <c:strCache>
                <c:ptCount val="1"/>
                <c:pt idx="0">
                  <c:v>President Obama and Democrats in Congress passed the law and they are responsible for any problems with it moving forward</c:v>
                </c:pt>
              </c:strCache>
            </c:strRef>
          </c:tx>
          <c:spPr>
            <a:solidFill>
              <a:srgbClr val="133559"/>
            </a:solidFill>
            <a:ln>
              <a:solidFill>
                <a:prstClr val="black"/>
              </a:solidFill>
            </a:ln>
          </c:spPr>
          <c:invertIfNegative val="0"/>
          <c:dLbls>
            <c:dLbl>
              <c:idx val="1"/>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844-4D6A-9E08-D56CF90F430F}"/>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44-4D6A-9E08-D56CF90F430F}"/>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Sheet1!$C$2:$C$6</c:f>
              <c:numCache>
                <c:formatCode>0%</c:formatCode>
                <c:ptCount val="5"/>
                <c:pt idx="0">
                  <c:v>0.36</c:v>
                </c:pt>
                <c:pt idx="1">
                  <c:v>0.28000000000000003</c:v>
                </c:pt>
                <c:pt idx="2">
                  <c:v>0.21</c:v>
                </c:pt>
                <c:pt idx="4">
                  <c:v>0.27</c:v>
                </c:pt>
              </c:numCache>
            </c:numRef>
          </c:val>
          <c:extLst>
            <c:ext xmlns:c16="http://schemas.microsoft.com/office/drawing/2014/chart" uri="{C3380CC4-5D6E-409C-BE32-E72D297353CC}">
              <c16:uniqueId val="{00000004-5844-4D6A-9E08-D56CF90F430F}"/>
            </c:ext>
          </c:extLst>
        </c:ser>
        <c:dLbls>
          <c:showLegendKey val="0"/>
          <c:showVal val="0"/>
          <c:showCatName val="0"/>
          <c:showSerName val="0"/>
          <c:showPercent val="0"/>
          <c:showBubbleSize val="0"/>
        </c:dLbls>
        <c:gapWidth val="45"/>
        <c:overlap val="100"/>
        <c:axId val="401353040"/>
        <c:axId val="401348728"/>
      </c:barChart>
      <c:catAx>
        <c:axId val="401353040"/>
        <c:scaling>
          <c:orientation val="minMax"/>
        </c:scaling>
        <c:delete val="1"/>
        <c:axPos val="l"/>
        <c:numFmt formatCode="General" sourceLinked="1"/>
        <c:majorTickMark val="out"/>
        <c:minorTickMark val="none"/>
        <c:tickLblPos val="none"/>
        <c:crossAx val="401348728"/>
        <c:crosses val="autoZero"/>
        <c:auto val="1"/>
        <c:lblAlgn val="ctr"/>
        <c:lblOffset val="100"/>
        <c:noMultiLvlLbl val="0"/>
      </c:catAx>
      <c:valAx>
        <c:axId val="401348728"/>
        <c:scaling>
          <c:orientation val="minMax"/>
          <c:max val="1.1000000000000001"/>
          <c:min val="-1.1000000000000001"/>
        </c:scaling>
        <c:delete val="1"/>
        <c:axPos val="b"/>
        <c:numFmt formatCode="0%;0%" sourceLinked="1"/>
        <c:majorTickMark val="out"/>
        <c:minorTickMark val="none"/>
        <c:tickLblPos val="none"/>
        <c:crossAx val="401353040"/>
        <c:crosses val="autoZero"/>
        <c:crossBetween val="between"/>
        <c:majorUnit val="0.1"/>
      </c:valAx>
    </c:plotArea>
    <c:legend>
      <c:legendPos val="t"/>
      <c:layout>
        <c:manualLayout>
          <c:xMode val="edge"/>
          <c:yMode val="edge"/>
          <c:x val="6.4172359904578993E-2"/>
          <c:y val="1.5038650766179024E-2"/>
          <c:w val="0.76484648550756051"/>
          <c:h val="0.21322992096271207"/>
        </c:manualLayout>
      </c:layout>
      <c:overlay val="0"/>
      <c:txPr>
        <a:bodyPr/>
        <a:lstStyle/>
        <a:p>
          <a:pPr>
            <a:defRPr b="0"/>
          </a:pPr>
          <a:endParaRPr lang="en-US"/>
        </a:p>
      </c:txPr>
    </c:legend>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14494021580638"/>
          <c:y val="0.12605629834022961"/>
          <c:w val="0.85219704386794937"/>
          <c:h val="0.72357748370717478"/>
        </c:manualLayout>
      </c:layout>
      <c:lineChart>
        <c:grouping val="standard"/>
        <c:varyColors val="0"/>
        <c:ser>
          <c:idx val="0"/>
          <c:order val="0"/>
          <c:tx>
            <c:strRef>
              <c:f>Sheet1!$B$1</c:f>
              <c:strCache>
                <c:ptCount val="1"/>
                <c:pt idx="0">
                  <c:v>Uninsured</c:v>
                </c:pt>
              </c:strCache>
            </c:strRef>
          </c:tx>
          <c:dLbls>
            <c:dLbl>
              <c:idx val="0"/>
              <c:layout>
                <c:manualLayout>
                  <c:x val="-3.1835577604535793E-2"/>
                  <c:y val="-3.285969935576234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B300-4903-AD62-00D0E6DAA9D1}"/>
                </c:ext>
              </c:extLst>
            </c:dLbl>
            <c:dLbl>
              <c:idx val="1"/>
              <c:delete val="1"/>
              <c:extLst>
                <c:ext xmlns:c15="http://schemas.microsoft.com/office/drawing/2012/chart" uri="{CE6537A1-D6FC-4f65-9D91-7224C49458BB}"/>
                <c:ext xmlns:c16="http://schemas.microsoft.com/office/drawing/2014/chart" uri="{C3380CC4-5D6E-409C-BE32-E72D297353CC}">
                  <c16:uniqueId val="{00000001-B300-4903-AD62-00D0E6DAA9D1}"/>
                </c:ext>
              </c:extLst>
            </c:dLbl>
            <c:dLbl>
              <c:idx val="2"/>
              <c:delete val="1"/>
              <c:extLst>
                <c:ext xmlns:c15="http://schemas.microsoft.com/office/drawing/2012/chart" uri="{CE6537A1-D6FC-4f65-9D91-7224C49458BB}"/>
                <c:ext xmlns:c16="http://schemas.microsoft.com/office/drawing/2014/chart" uri="{C3380CC4-5D6E-409C-BE32-E72D297353CC}">
                  <c16:uniqueId val="{00000002-B300-4903-AD62-00D0E6DAA9D1}"/>
                </c:ext>
              </c:extLst>
            </c:dLbl>
            <c:dLbl>
              <c:idx val="3"/>
              <c:delete val="1"/>
              <c:extLst>
                <c:ext xmlns:c15="http://schemas.microsoft.com/office/drawing/2012/chart" uri="{CE6537A1-D6FC-4f65-9D91-7224C49458BB}"/>
                <c:ext xmlns:c16="http://schemas.microsoft.com/office/drawing/2014/chart" uri="{C3380CC4-5D6E-409C-BE32-E72D297353CC}">
                  <c16:uniqueId val="{00000000-ED8C-49FC-A732-2B80F67D3309}"/>
                </c:ext>
              </c:extLst>
            </c:dLbl>
            <c:dLbl>
              <c:idx val="4"/>
              <c:delete val="1"/>
              <c:extLst>
                <c:ext xmlns:c15="http://schemas.microsoft.com/office/drawing/2012/chart" uri="{CE6537A1-D6FC-4f65-9D91-7224C49458BB}"/>
                <c:ext xmlns:c16="http://schemas.microsoft.com/office/drawing/2014/chart" uri="{C3380CC4-5D6E-409C-BE32-E72D297353CC}">
                  <c16:uniqueId val="{00000003-B300-4903-AD62-00D0E6DAA9D1}"/>
                </c:ext>
              </c:extLst>
            </c:dLbl>
            <c:dLbl>
              <c:idx val="5"/>
              <c:delete val="1"/>
              <c:extLst>
                <c:ext xmlns:c15="http://schemas.microsoft.com/office/drawing/2012/chart" uri="{CE6537A1-D6FC-4f65-9D91-7224C49458BB}"/>
                <c:ext xmlns:c16="http://schemas.microsoft.com/office/drawing/2014/chart" uri="{C3380CC4-5D6E-409C-BE32-E72D297353CC}">
                  <c16:uniqueId val="{00000004-B300-4903-AD62-00D0E6DAA9D1}"/>
                </c:ext>
              </c:extLst>
            </c:dLbl>
            <c:dLbl>
              <c:idx val="6"/>
              <c:delete val="1"/>
              <c:extLst>
                <c:ext xmlns:c15="http://schemas.microsoft.com/office/drawing/2012/chart" uri="{CE6537A1-D6FC-4f65-9D91-7224C49458BB}"/>
                <c:ext xmlns:c16="http://schemas.microsoft.com/office/drawing/2014/chart" uri="{C3380CC4-5D6E-409C-BE32-E72D297353CC}">
                  <c16:uniqueId val="{00000005-B300-4903-AD62-00D0E6DAA9D1}"/>
                </c:ext>
              </c:extLst>
            </c:dLbl>
            <c:dLbl>
              <c:idx val="7"/>
              <c:delete val="1"/>
              <c:extLst>
                <c:ext xmlns:c15="http://schemas.microsoft.com/office/drawing/2012/chart" uri="{CE6537A1-D6FC-4f65-9D91-7224C49458BB}"/>
                <c:ext xmlns:c16="http://schemas.microsoft.com/office/drawing/2014/chart" uri="{C3380CC4-5D6E-409C-BE32-E72D297353CC}">
                  <c16:uniqueId val="{00000006-B300-4903-AD62-00D0E6DAA9D1}"/>
                </c:ext>
              </c:extLst>
            </c:dLbl>
            <c:dLbl>
              <c:idx val="8"/>
              <c:delete val="1"/>
              <c:extLst>
                <c:ext xmlns:c15="http://schemas.microsoft.com/office/drawing/2012/chart" uri="{CE6537A1-D6FC-4f65-9D91-7224C49458BB}"/>
                <c:ext xmlns:c16="http://schemas.microsoft.com/office/drawing/2014/chart" uri="{C3380CC4-5D6E-409C-BE32-E72D297353CC}">
                  <c16:uniqueId val="{00000007-B300-4903-AD62-00D0E6DAA9D1}"/>
                </c:ext>
              </c:extLst>
            </c:dLbl>
            <c:dLbl>
              <c:idx val="9"/>
              <c:delete val="1"/>
              <c:extLst>
                <c:ext xmlns:c15="http://schemas.microsoft.com/office/drawing/2012/chart" uri="{CE6537A1-D6FC-4f65-9D91-7224C49458BB}"/>
                <c:ext xmlns:c16="http://schemas.microsoft.com/office/drawing/2014/chart" uri="{C3380CC4-5D6E-409C-BE32-E72D297353CC}">
                  <c16:uniqueId val="{00000008-B300-4903-AD62-00D0E6DAA9D1}"/>
                </c:ext>
              </c:extLst>
            </c:dLbl>
            <c:dLbl>
              <c:idx val="10"/>
              <c:delete val="1"/>
              <c:extLst>
                <c:ext xmlns:c15="http://schemas.microsoft.com/office/drawing/2012/chart" uri="{CE6537A1-D6FC-4f65-9D91-7224C49458BB}"/>
                <c:ext xmlns:c16="http://schemas.microsoft.com/office/drawing/2014/chart" uri="{C3380CC4-5D6E-409C-BE32-E72D297353CC}">
                  <c16:uniqueId val="{00000009-B300-4903-AD62-00D0E6DAA9D1}"/>
                </c:ext>
              </c:extLst>
            </c:dLbl>
            <c:dLbl>
              <c:idx val="11"/>
              <c:delete val="1"/>
              <c:extLst>
                <c:ext xmlns:c15="http://schemas.microsoft.com/office/drawing/2012/chart" uri="{CE6537A1-D6FC-4f65-9D91-7224C49458BB}"/>
                <c:ext xmlns:c16="http://schemas.microsoft.com/office/drawing/2014/chart" uri="{C3380CC4-5D6E-409C-BE32-E72D297353CC}">
                  <c16:uniqueId val="{0000000A-B300-4903-AD62-00D0E6DAA9D1}"/>
                </c:ext>
              </c:extLst>
            </c:dLbl>
            <c:dLbl>
              <c:idx val="12"/>
              <c:delete val="1"/>
              <c:extLst>
                <c:ext xmlns:c15="http://schemas.microsoft.com/office/drawing/2012/chart" uri="{CE6537A1-D6FC-4f65-9D91-7224C49458BB}"/>
                <c:ext xmlns:c16="http://schemas.microsoft.com/office/drawing/2014/chart" uri="{C3380CC4-5D6E-409C-BE32-E72D297353CC}">
                  <c16:uniqueId val="{0000000B-B300-4903-AD62-00D0E6DAA9D1}"/>
                </c:ext>
              </c:extLst>
            </c:dLbl>
            <c:dLbl>
              <c:idx val="13"/>
              <c:delete val="1"/>
              <c:extLst>
                <c:ext xmlns:c15="http://schemas.microsoft.com/office/drawing/2012/chart" uri="{CE6537A1-D6FC-4f65-9D91-7224C49458BB}"/>
                <c:ext xmlns:c16="http://schemas.microsoft.com/office/drawing/2014/chart" uri="{C3380CC4-5D6E-409C-BE32-E72D297353CC}">
                  <c16:uniqueId val="{0000000C-B300-4903-AD62-00D0E6DAA9D1}"/>
                </c:ext>
              </c:extLst>
            </c:dLbl>
            <c:dLbl>
              <c:idx val="14"/>
              <c:delete val="1"/>
              <c:extLst>
                <c:ext xmlns:c15="http://schemas.microsoft.com/office/drawing/2012/chart" uri="{CE6537A1-D6FC-4f65-9D91-7224C49458BB}"/>
                <c:ext xmlns:c16="http://schemas.microsoft.com/office/drawing/2014/chart" uri="{C3380CC4-5D6E-409C-BE32-E72D297353CC}">
                  <c16:uniqueId val="{0000000D-B300-4903-AD62-00D0E6DAA9D1}"/>
                </c:ext>
              </c:extLst>
            </c:dLbl>
            <c:dLbl>
              <c:idx val="15"/>
              <c:delete val="1"/>
              <c:extLst>
                <c:ext xmlns:c15="http://schemas.microsoft.com/office/drawing/2012/chart" uri="{CE6537A1-D6FC-4f65-9D91-7224C49458BB}"/>
                <c:ext xmlns:c16="http://schemas.microsoft.com/office/drawing/2014/chart" uri="{C3380CC4-5D6E-409C-BE32-E72D297353CC}">
                  <c16:uniqueId val="{00000000-A059-4931-9E79-E4F2E72826D2}"/>
                </c:ext>
              </c:extLst>
            </c:dLbl>
            <c:dLbl>
              <c:idx val="16"/>
              <c:delete val="1"/>
              <c:extLst>
                <c:ext xmlns:c15="http://schemas.microsoft.com/office/drawing/2012/chart" uri="{CE6537A1-D6FC-4f65-9D91-7224C49458BB}"/>
                <c:ext xmlns:c16="http://schemas.microsoft.com/office/drawing/2014/chart" uri="{C3380CC4-5D6E-409C-BE32-E72D297353CC}">
                  <c16:uniqueId val="{0000000E-B300-4903-AD62-00D0E6DAA9D1}"/>
                </c:ext>
              </c:extLst>
            </c:dLbl>
            <c:dLbl>
              <c:idx val="17"/>
              <c:delete val="1"/>
              <c:extLst>
                <c:ext xmlns:c15="http://schemas.microsoft.com/office/drawing/2012/chart" uri="{CE6537A1-D6FC-4f65-9D91-7224C49458BB}"/>
                <c:ext xmlns:c16="http://schemas.microsoft.com/office/drawing/2014/chart" uri="{C3380CC4-5D6E-409C-BE32-E72D297353CC}">
                  <c16:uniqueId val="{0000000F-B300-4903-AD62-00D0E6DAA9D1}"/>
                </c:ext>
              </c:extLst>
            </c:dLbl>
            <c:dLbl>
              <c:idx val="18"/>
              <c:delete val="1"/>
              <c:extLst>
                <c:ext xmlns:c15="http://schemas.microsoft.com/office/drawing/2012/chart" uri="{CE6537A1-D6FC-4f65-9D91-7224C49458BB}"/>
                <c:ext xmlns:c16="http://schemas.microsoft.com/office/drawing/2014/chart" uri="{C3380CC4-5D6E-409C-BE32-E72D297353CC}">
                  <c16:uniqueId val="{00000010-B300-4903-AD62-00D0E6DAA9D1}"/>
                </c:ext>
              </c:extLst>
            </c:dLbl>
            <c:dLbl>
              <c:idx val="19"/>
              <c:delete val="1"/>
              <c:extLst>
                <c:ext xmlns:c15="http://schemas.microsoft.com/office/drawing/2012/chart" uri="{CE6537A1-D6FC-4f65-9D91-7224C49458BB}"/>
                <c:ext xmlns:c16="http://schemas.microsoft.com/office/drawing/2014/chart" uri="{C3380CC4-5D6E-409C-BE32-E72D297353CC}">
                  <c16:uniqueId val="{00000001-A059-4931-9E79-E4F2E72826D2}"/>
                </c:ext>
              </c:extLst>
            </c:dLbl>
            <c:dLbl>
              <c:idx val="20"/>
              <c:delete val="1"/>
              <c:extLst>
                <c:ext xmlns:c15="http://schemas.microsoft.com/office/drawing/2012/chart" uri="{CE6537A1-D6FC-4f65-9D91-7224C49458BB}"/>
                <c:ext xmlns:c16="http://schemas.microsoft.com/office/drawing/2014/chart" uri="{C3380CC4-5D6E-409C-BE32-E72D297353CC}">
                  <c16:uniqueId val="{00000011-B300-4903-AD62-00D0E6DAA9D1}"/>
                </c:ext>
              </c:extLst>
            </c:dLbl>
            <c:dLbl>
              <c:idx val="21"/>
              <c:delete val="1"/>
              <c:extLst>
                <c:ext xmlns:c15="http://schemas.microsoft.com/office/drawing/2012/chart" uri="{CE6537A1-D6FC-4f65-9D91-7224C49458BB}"/>
                <c:ext xmlns:c16="http://schemas.microsoft.com/office/drawing/2014/chart" uri="{C3380CC4-5D6E-409C-BE32-E72D297353CC}">
                  <c16:uniqueId val="{00000012-B300-4903-AD62-00D0E6DAA9D1}"/>
                </c:ext>
              </c:extLst>
            </c:dLbl>
            <c:dLbl>
              <c:idx val="22"/>
              <c:delete val="1"/>
              <c:extLst>
                <c:ext xmlns:c15="http://schemas.microsoft.com/office/drawing/2012/chart" uri="{CE6537A1-D6FC-4f65-9D91-7224C49458BB}"/>
                <c:ext xmlns:c16="http://schemas.microsoft.com/office/drawing/2014/chart" uri="{C3380CC4-5D6E-409C-BE32-E72D297353CC}">
                  <c16:uniqueId val="{00000013-B300-4903-AD62-00D0E6DAA9D1}"/>
                </c:ext>
              </c:extLst>
            </c:dLbl>
            <c:dLbl>
              <c:idx val="23"/>
              <c:delete val="1"/>
              <c:extLst>
                <c:ext xmlns:c15="http://schemas.microsoft.com/office/drawing/2012/chart" uri="{CE6537A1-D6FC-4f65-9D91-7224C49458BB}"/>
                <c:ext xmlns:c16="http://schemas.microsoft.com/office/drawing/2014/chart" uri="{C3380CC4-5D6E-409C-BE32-E72D297353CC}">
                  <c16:uniqueId val="{00000014-B300-4903-AD62-00D0E6DAA9D1}"/>
                </c:ext>
              </c:extLst>
            </c:dLbl>
            <c:dLbl>
              <c:idx val="24"/>
              <c:delete val="1"/>
              <c:extLst>
                <c:ext xmlns:c15="http://schemas.microsoft.com/office/drawing/2012/chart" uri="{CE6537A1-D6FC-4f65-9D91-7224C49458BB}"/>
                <c:ext xmlns:c16="http://schemas.microsoft.com/office/drawing/2014/chart" uri="{C3380CC4-5D6E-409C-BE32-E72D297353CC}">
                  <c16:uniqueId val="{00000015-B300-4903-AD62-00D0E6DAA9D1}"/>
                </c:ext>
              </c:extLst>
            </c:dLbl>
            <c:dLbl>
              <c:idx val="25"/>
              <c:delete val="1"/>
              <c:extLst>
                <c:ext xmlns:c15="http://schemas.microsoft.com/office/drawing/2012/chart" uri="{CE6537A1-D6FC-4f65-9D91-7224C49458BB}"/>
                <c:ext xmlns:c16="http://schemas.microsoft.com/office/drawing/2014/chart" uri="{C3380CC4-5D6E-409C-BE32-E72D297353CC}">
                  <c16:uniqueId val="{00000016-B300-4903-AD62-00D0E6DAA9D1}"/>
                </c:ext>
              </c:extLst>
            </c:dLbl>
            <c:dLbl>
              <c:idx val="26"/>
              <c:delete val="1"/>
              <c:extLst>
                <c:ext xmlns:c15="http://schemas.microsoft.com/office/drawing/2012/chart" uri="{CE6537A1-D6FC-4f65-9D91-7224C49458BB}"/>
                <c:ext xmlns:c16="http://schemas.microsoft.com/office/drawing/2014/chart" uri="{C3380CC4-5D6E-409C-BE32-E72D297353CC}">
                  <c16:uniqueId val="{00000017-B300-4903-AD62-00D0E6DAA9D1}"/>
                </c:ext>
              </c:extLst>
            </c:dLbl>
            <c:dLbl>
              <c:idx val="27"/>
              <c:delete val="1"/>
              <c:extLst>
                <c:ext xmlns:c15="http://schemas.microsoft.com/office/drawing/2012/chart" uri="{CE6537A1-D6FC-4f65-9D91-7224C49458BB}"/>
                <c:ext xmlns:c16="http://schemas.microsoft.com/office/drawing/2014/chart" uri="{C3380CC4-5D6E-409C-BE32-E72D297353CC}">
                  <c16:uniqueId val="{00000018-B300-4903-AD62-00D0E6DAA9D1}"/>
                </c:ext>
              </c:extLst>
            </c:dLbl>
            <c:dLbl>
              <c:idx val="28"/>
              <c:delete val="1"/>
              <c:extLst>
                <c:ext xmlns:c15="http://schemas.microsoft.com/office/drawing/2012/chart" uri="{CE6537A1-D6FC-4f65-9D91-7224C49458BB}"/>
                <c:ext xmlns:c16="http://schemas.microsoft.com/office/drawing/2014/chart" uri="{C3380CC4-5D6E-409C-BE32-E72D297353CC}">
                  <c16:uniqueId val="{00000019-B300-4903-AD62-00D0E6DAA9D1}"/>
                </c:ext>
              </c:extLst>
            </c:dLbl>
            <c:dLbl>
              <c:idx val="29"/>
              <c:delete val="1"/>
              <c:extLst>
                <c:ext xmlns:c15="http://schemas.microsoft.com/office/drawing/2012/chart" uri="{CE6537A1-D6FC-4f65-9D91-7224C49458BB}"/>
                <c:ext xmlns:c16="http://schemas.microsoft.com/office/drawing/2014/chart" uri="{C3380CC4-5D6E-409C-BE32-E72D297353CC}">
                  <c16:uniqueId val="{0000001A-B300-4903-AD62-00D0E6DAA9D1}"/>
                </c:ext>
              </c:extLst>
            </c:dLbl>
            <c:dLbl>
              <c:idx val="30"/>
              <c:delete val="1"/>
              <c:extLst>
                <c:ext xmlns:c15="http://schemas.microsoft.com/office/drawing/2012/chart" uri="{CE6537A1-D6FC-4f65-9D91-7224C49458BB}"/>
                <c:ext xmlns:c16="http://schemas.microsoft.com/office/drawing/2014/chart" uri="{C3380CC4-5D6E-409C-BE32-E72D297353CC}">
                  <c16:uniqueId val="{0000001B-B300-4903-AD62-00D0E6DAA9D1}"/>
                </c:ext>
              </c:extLst>
            </c:dLbl>
            <c:dLbl>
              <c:idx val="31"/>
              <c:delete val="1"/>
              <c:extLst>
                <c:ext xmlns:c15="http://schemas.microsoft.com/office/drawing/2012/chart" uri="{CE6537A1-D6FC-4f65-9D91-7224C49458BB}"/>
                <c:ext xmlns:c16="http://schemas.microsoft.com/office/drawing/2014/chart" uri="{C3380CC4-5D6E-409C-BE32-E72D297353CC}">
                  <c16:uniqueId val="{0000001C-B300-4903-AD62-00D0E6DAA9D1}"/>
                </c:ext>
              </c:extLst>
            </c:dLbl>
            <c:dLbl>
              <c:idx val="32"/>
              <c:delete val="1"/>
              <c:extLst>
                <c:ext xmlns:c15="http://schemas.microsoft.com/office/drawing/2012/chart" uri="{CE6537A1-D6FC-4f65-9D91-7224C49458BB}"/>
                <c:ext xmlns:c16="http://schemas.microsoft.com/office/drawing/2014/chart" uri="{C3380CC4-5D6E-409C-BE32-E72D297353CC}">
                  <c16:uniqueId val="{0000001D-B300-4903-AD62-00D0E6DAA9D1}"/>
                </c:ext>
              </c:extLst>
            </c:dLbl>
            <c:dLbl>
              <c:idx val="33"/>
              <c:layout/>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B300-4903-AD62-00D0E6DAA9D1}"/>
                </c:ext>
              </c:extLst>
            </c:dLbl>
            <c:dLbl>
              <c:idx val="34"/>
              <c:delete val="1"/>
              <c:extLst>
                <c:ext xmlns:c15="http://schemas.microsoft.com/office/drawing/2012/chart" uri="{CE6537A1-D6FC-4f65-9D91-7224C49458BB}"/>
                <c:ext xmlns:c16="http://schemas.microsoft.com/office/drawing/2014/chart" uri="{C3380CC4-5D6E-409C-BE32-E72D297353CC}">
                  <c16:uniqueId val="{0000001F-B300-4903-AD62-00D0E6DAA9D1}"/>
                </c:ext>
              </c:extLst>
            </c:dLbl>
            <c:dLbl>
              <c:idx val="35"/>
              <c:delete val="1"/>
              <c:extLst>
                <c:ext xmlns:c15="http://schemas.microsoft.com/office/drawing/2012/chart" uri="{CE6537A1-D6FC-4f65-9D91-7224C49458BB}"/>
                <c:ext xmlns:c16="http://schemas.microsoft.com/office/drawing/2014/chart" uri="{C3380CC4-5D6E-409C-BE32-E72D297353CC}">
                  <c16:uniqueId val="{00000021-B300-4903-AD62-00D0E6DAA9D1}"/>
                </c:ext>
              </c:extLst>
            </c:dLbl>
            <c:numFmt formatCode="#,##0.0" sourceLinked="0"/>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Sheet1!$A$2:$A$38</c:f>
              <c:strCache>
                <c:ptCount val="37"/>
                <c:pt idx="0">
                  <c:v>1972</c:v>
                </c:pt>
                <c:pt idx="1">
                  <c:v>1974</c:v>
                </c:pt>
                <c:pt idx="2">
                  <c:v>1976</c:v>
                </c:pt>
                <c:pt idx="3">
                  <c:v>1978</c:v>
                </c:pt>
                <c:pt idx="4">
                  <c:v>1980</c:v>
                </c:pt>
                <c:pt idx="5">
                  <c:v>1982</c:v>
                </c:pt>
                <c:pt idx="6">
                  <c:v>1983</c:v>
                </c:pt>
                <c:pt idx="7">
                  <c:v>1984</c:v>
                </c:pt>
                <c:pt idx="8">
                  <c:v>1986</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strCache>
            </c:strRef>
          </c:cat>
          <c:val>
            <c:numRef>
              <c:f>Sheet1!$B$2:$B$38</c:f>
              <c:numCache>
                <c:formatCode>General</c:formatCode>
                <c:ptCount val="37"/>
                <c:pt idx="0">
                  <c:v>16.7</c:v>
                </c:pt>
                <c:pt idx="1">
                  <c:v>13.1</c:v>
                </c:pt>
                <c:pt idx="2">
                  <c:v>14.1</c:v>
                </c:pt>
                <c:pt idx="3">
                  <c:v>12</c:v>
                </c:pt>
                <c:pt idx="4">
                  <c:v>12</c:v>
                </c:pt>
                <c:pt idx="5">
                  <c:v>13.9</c:v>
                </c:pt>
                <c:pt idx="6">
                  <c:v>14.6</c:v>
                </c:pt>
                <c:pt idx="7">
                  <c:v>14.5</c:v>
                </c:pt>
                <c:pt idx="8">
                  <c:v>15</c:v>
                </c:pt>
                <c:pt idx="9">
                  <c:v>15.6</c:v>
                </c:pt>
                <c:pt idx="10">
                  <c:v>17.2</c:v>
                </c:pt>
                <c:pt idx="11">
                  <c:v>16.399999999999999</c:v>
                </c:pt>
                <c:pt idx="12">
                  <c:v>16.8</c:v>
                </c:pt>
                <c:pt idx="13">
                  <c:v>17.399999999999999</c:v>
                </c:pt>
                <c:pt idx="14">
                  <c:v>17.8</c:v>
                </c:pt>
                <c:pt idx="15">
                  <c:v>16.3</c:v>
                </c:pt>
                <c:pt idx="16">
                  <c:v>16.7</c:v>
                </c:pt>
                <c:pt idx="17">
                  <c:v>17.5</c:v>
                </c:pt>
                <c:pt idx="18">
                  <c:v>16.600000000000001</c:v>
                </c:pt>
                <c:pt idx="19">
                  <c:v>16.100000000000001</c:v>
                </c:pt>
                <c:pt idx="20">
                  <c:v>16.8</c:v>
                </c:pt>
                <c:pt idx="21">
                  <c:v>16.100000000000001</c:v>
                </c:pt>
                <c:pt idx="22">
                  <c:v>16.5</c:v>
                </c:pt>
                <c:pt idx="23">
                  <c:v>16.5</c:v>
                </c:pt>
                <c:pt idx="24">
                  <c:v>16.399999999999999</c:v>
                </c:pt>
                <c:pt idx="25">
                  <c:v>16.399999999999999</c:v>
                </c:pt>
                <c:pt idx="26">
                  <c:v>17</c:v>
                </c:pt>
                <c:pt idx="27">
                  <c:v>16.600000000000001</c:v>
                </c:pt>
                <c:pt idx="28">
                  <c:v>16.8</c:v>
                </c:pt>
                <c:pt idx="29">
                  <c:v>17.5</c:v>
                </c:pt>
                <c:pt idx="30">
                  <c:v>18.2</c:v>
                </c:pt>
                <c:pt idx="31">
                  <c:v>17.2</c:v>
                </c:pt>
                <c:pt idx="32">
                  <c:v>16.899999999999999</c:v>
                </c:pt>
                <c:pt idx="33">
                  <c:v>16.600000000000001</c:v>
                </c:pt>
                <c:pt idx="34">
                  <c:v>13.3</c:v>
                </c:pt>
                <c:pt idx="35">
                  <c:v>10.5</c:v>
                </c:pt>
                <c:pt idx="36">
                  <c:v>10.3</c:v>
                </c:pt>
              </c:numCache>
            </c:numRef>
          </c:val>
          <c:smooth val="0"/>
          <c:extLst>
            <c:ext xmlns:c16="http://schemas.microsoft.com/office/drawing/2014/chart" uri="{C3380CC4-5D6E-409C-BE32-E72D297353CC}">
              <c16:uniqueId val="{00000020-B300-4903-AD62-00D0E6DAA9D1}"/>
            </c:ext>
          </c:extLst>
        </c:ser>
        <c:dLbls>
          <c:showLegendKey val="0"/>
          <c:showVal val="0"/>
          <c:showCatName val="0"/>
          <c:showSerName val="0"/>
          <c:showPercent val="0"/>
          <c:showBubbleSize val="0"/>
        </c:dLbls>
        <c:marker val="1"/>
        <c:smooth val="0"/>
        <c:axId val="665316848"/>
        <c:axId val="665314104"/>
      </c:lineChart>
      <c:catAx>
        <c:axId val="665316848"/>
        <c:scaling>
          <c:orientation val="minMax"/>
        </c:scaling>
        <c:delete val="0"/>
        <c:axPos val="b"/>
        <c:numFmt formatCode="General" sourceLinked="1"/>
        <c:majorTickMark val="out"/>
        <c:minorTickMark val="none"/>
        <c:tickLblPos val="nextTo"/>
        <c:txPr>
          <a:bodyPr/>
          <a:lstStyle/>
          <a:p>
            <a:pPr>
              <a:defRPr sz="1200" b="0"/>
            </a:pPr>
            <a:endParaRPr lang="en-US"/>
          </a:p>
        </c:txPr>
        <c:crossAx val="665314104"/>
        <c:crosses val="autoZero"/>
        <c:auto val="1"/>
        <c:lblAlgn val="ctr"/>
        <c:lblOffset val="100"/>
        <c:noMultiLvlLbl val="0"/>
      </c:catAx>
      <c:valAx>
        <c:axId val="665314104"/>
        <c:scaling>
          <c:orientation val="minMax"/>
        </c:scaling>
        <c:delete val="0"/>
        <c:axPos val="l"/>
        <c:numFmt formatCode="General" sourceLinked="1"/>
        <c:majorTickMark val="out"/>
        <c:minorTickMark val="none"/>
        <c:tickLblPos val="nextTo"/>
        <c:txPr>
          <a:bodyPr/>
          <a:lstStyle/>
          <a:p>
            <a:pPr>
              <a:defRPr sz="1400" b="0"/>
            </a:pPr>
            <a:endParaRPr lang="en-US"/>
          </a:p>
        </c:txPr>
        <c:crossAx val="6653168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775341853892642"/>
          <c:y val="0.11261351736094756"/>
          <c:w val="0.6159699396911047"/>
          <c:h val="0.77193389582690564"/>
        </c:manualLayout>
      </c:layout>
      <c:barChart>
        <c:barDir val="bar"/>
        <c:grouping val="clustered"/>
        <c:varyColors val="0"/>
        <c:ser>
          <c:idx val="0"/>
          <c:order val="0"/>
          <c:tx>
            <c:strRef>
              <c:f>Sheet1!$B$1</c:f>
              <c:strCache>
                <c:ptCount val="1"/>
                <c:pt idx="0">
                  <c:v>Total</c:v>
                </c:pt>
              </c:strCache>
            </c:strRef>
          </c:tx>
          <c:spPr>
            <a:solidFill>
              <a:schemeClr val="bg1">
                <a:lumMod val="50000"/>
              </a:schemeClr>
            </a:solidFill>
            <a:ln>
              <a:solidFill>
                <a:schemeClr val="tx1"/>
              </a:solidFill>
            </a:ln>
          </c:spPr>
          <c:invertIfNegative val="0"/>
          <c:dPt>
            <c:idx val="0"/>
            <c:invertIfNegative val="0"/>
            <c:bubble3D val="0"/>
            <c:extLst>
              <c:ext xmlns:c16="http://schemas.microsoft.com/office/drawing/2014/chart" uri="{C3380CC4-5D6E-409C-BE32-E72D297353CC}">
                <c16:uniqueId val="{00000001-7D57-455B-A4E7-C615707BC699}"/>
              </c:ext>
            </c:extLst>
          </c:dPt>
          <c:dPt>
            <c:idx val="1"/>
            <c:invertIfNegative val="0"/>
            <c:bubble3D val="0"/>
            <c:spPr>
              <a:solidFill>
                <a:schemeClr val="bg1">
                  <a:lumMod val="65000"/>
                </a:schemeClr>
              </a:solidFill>
              <a:ln>
                <a:solidFill>
                  <a:schemeClr val="tx1"/>
                </a:solidFill>
              </a:ln>
            </c:spPr>
            <c:extLst>
              <c:ext xmlns:c16="http://schemas.microsoft.com/office/drawing/2014/chart" uri="{C3380CC4-5D6E-409C-BE32-E72D297353CC}">
                <c16:uniqueId val="{00000003-7D57-455B-A4E7-C615707BC699}"/>
              </c:ext>
            </c:extLst>
          </c:dPt>
          <c:dPt>
            <c:idx val="2"/>
            <c:invertIfNegative val="0"/>
            <c:bubble3D val="0"/>
            <c:spPr>
              <a:solidFill>
                <a:schemeClr val="accent1"/>
              </a:solidFill>
              <a:ln>
                <a:solidFill>
                  <a:schemeClr val="tx1"/>
                </a:solidFill>
              </a:ln>
            </c:spPr>
            <c:extLst>
              <c:ext xmlns:c16="http://schemas.microsoft.com/office/drawing/2014/chart" uri="{C3380CC4-5D6E-409C-BE32-E72D297353CC}">
                <c16:uniqueId val="{00000005-7D57-455B-A4E7-C615707BC699}"/>
              </c:ext>
            </c:extLst>
          </c:dPt>
          <c:dPt>
            <c:idx val="3"/>
            <c:invertIfNegative val="0"/>
            <c:bubble3D val="0"/>
            <c:spPr>
              <a:solidFill>
                <a:schemeClr val="bg2"/>
              </a:solidFill>
              <a:ln>
                <a:solidFill>
                  <a:schemeClr val="tx1"/>
                </a:solidFill>
              </a:ln>
            </c:spPr>
            <c:extLst>
              <c:ext xmlns:c16="http://schemas.microsoft.com/office/drawing/2014/chart" uri="{C3380CC4-5D6E-409C-BE32-E72D297353CC}">
                <c16:uniqueId val="{00000007-7D57-455B-A4E7-C615707BC699}"/>
              </c:ext>
            </c:extLst>
          </c:dPt>
          <c:dLbls>
            <c:dLbl>
              <c:idx val="0"/>
              <c:layout>
                <c:manualLayout>
                  <c:x val="-9.6032872940062814E-3"/>
                  <c:y val="-3.2773110978527678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D57-455B-A4E7-C615707BC699}"/>
                </c:ext>
              </c:extLst>
            </c:dLbl>
            <c:dLbl>
              <c:idx val="1"/>
              <c:layout/>
              <c:tx>
                <c:rich>
                  <a:bodyPr wrap="square" lIns="38100" tIns="19050" rIns="38100" bIns="19050" anchor="ctr">
                    <a:spAutoFit/>
                  </a:bodyPr>
                  <a:lstStyle/>
                  <a:p>
                    <a:pPr>
                      <a:defRPr>
                        <a:solidFill>
                          <a:schemeClr val="bg1"/>
                        </a:solidFill>
                      </a:defRPr>
                    </a:pPr>
                    <a:fld id="{345C168E-25CF-426E-8817-B36089F7588D}" type="VALUE">
                      <a:rPr lang="en-US">
                        <a:solidFill>
                          <a:schemeClr val="tx1"/>
                        </a:solidFill>
                      </a:rPr>
                      <a:pPr>
                        <a:defRPr>
                          <a:solidFill>
                            <a:schemeClr val="bg1"/>
                          </a:solidFill>
                        </a:defRPr>
                      </a:pPr>
                      <a:t>[VALUE]</a:t>
                    </a:fld>
                    <a:endParaRPr lang="en-US"/>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7D57-455B-A4E7-C615707BC699}"/>
                </c:ext>
              </c:extLst>
            </c:dLbl>
            <c:dLbl>
              <c:idx val="2"/>
              <c:layout/>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D57-455B-A4E7-C615707BC699}"/>
                </c:ext>
              </c:extLst>
            </c:dLbl>
            <c:dLbl>
              <c:idx val="3"/>
              <c:layout/>
              <c:tx>
                <c:rich>
                  <a:bodyPr/>
                  <a:lstStyle/>
                  <a:p>
                    <a:fld id="{F7BD94AD-3512-4D04-B489-2F9B113A2205}" type="VALUE">
                      <a:rPr lang="en-US">
                        <a:solidFill>
                          <a:schemeClr val="bg1"/>
                        </a:solidFill>
                      </a:rPr>
                      <a:pPr/>
                      <a:t>[VALUE]</a:t>
                    </a:fld>
                    <a:endParaRPr lang="en-US"/>
                  </a:p>
                </c:rich>
              </c:tx>
              <c:dLblPos val="ctr"/>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7D57-455B-A4E7-C615707BC699}"/>
                </c:ext>
              </c:extLst>
            </c:dLbl>
            <c:spPr>
              <a:noFill/>
              <a:ln>
                <a:noFill/>
              </a:ln>
              <a:effectLst/>
            </c:spPr>
            <c:txPr>
              <a:bodyPr wrap="square" lIns="38100" tIns="19050" rIns="38100" bIns="19050" anchor="ctr">
                <a:spAutoFit/>
              </a:bodyPr>
              <a:lstStyle/>
              <a:p>
                <a:pPr>
                  <a:defRPr>
                    <a:solidFill>
                      <a:schemeClr val="tx1"/>
                    </a:solidFill>
                  </a:defRPr>
                </a:pPr>
                <a:endParaRPr lang="en-US"/>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Sheet1!$A$2:$A$5</c:f>
              <c:strCache>
                <c:ptCount val="4"/>
                <c:pt idx="0">
                  <c:v>Don’t know/Refused</c:v>
                </c:pt>
                <c:pt idx="1">
                  <c:v>Stayed about the same</c:v>
                </c:pt>
                <c:pt idx="2">
                  <c:v>Increased</c:v>
                </c:pt>
                <c:pt idx="3">
                  <c:v>Decreased (correct answer)</c:v>
                </c:pt>
              </c:strCache>
            </c:strRef>
          </c:cat>
          <c:val>
            <c:numRef>
              <c:f>Sheet1!$B$2:$B$5</c:f>
              <c:numCache>
                <c:formatCode>0%</c:formatCode>
                <c:ptCount val="4"/>
                <c:pt idx="0">
                  <c:v>0.02</c:v>
                </c:pt>
                <c:pt idx="1">
                  <c:v>0.26</c:v>
                </c:pt>
                <c:pt idx="2">
                  <c:v>0.31</c:v>
                </c:pt>
                <c:pt idx="3">
                  <c:v>0.41</c:v>
                </c:pt>
              </c:numCache>
            </c:numRef>
          </c:val>
          <c:extLst>
            <c:ext xmlns:c16="http://schemas.microsoft.com/office/drawing/2014/chart" uri="{C3380CC4-5D6E-409C-BE32-E72D297353CC}">
              <c16:uniqueId val="{00000008-7D57-455B-A4E7-C615707BC699}"/>
            </c:ext>
          </c:extLst>
        </c:ser>
        <c:dLbls>
          <c:showLegendKey val="0"/>
          <c:showVal val="0"/>
          <c:showCatName val="0"/>
          <c:showSerName val="0"/>
          <c:showPercent val="0"/>
          <c:showBubbleSize val="0"/>
        </c:dLbls>
        <c:gapWidth val="100"/>
        <c:axId val="1946414576"/>
        <c:axId val="1946414160"/>
      </c:barChart>
      <c:valAx>
        <c:axId val="1946414160"/>
        <c:scaling>
          <c:orientation val="minMax"/>
        </c:scaling>
        <c:delete val="1"/>
        <c:axPos val="b"/>
        <c:numFmt formatCode="0%" sourceLinked="1"/>
        <c:majorTickMark val="out"/>
        <c:minorTickMark val="none"/>
        <c:tickLblPos val="nextTo"/>
        <c:crossAx val="1946414576"/>
        <c:crosses val="autoZero"/>
        <c:crossBetween val="between"/>
      </c:valAx>
      <c:catAx>
        <c:axId val="1946414576"/>
        <c:scaling>
          <c:orientation val="minMax"/>
        </c:scaling>
        <c:delete val="0"/>
        <c:axPos val="l"/>
        <c:numFmt formatCode="General" sourceLinked="1"/>
        <c:majorTickMark val="out"/>
        <c:minorTickMark val="none"/>
        <c:tickLblPos val="nextTo"/>
        <c:crossAx val="1946414160"/>
        <c:crosses val="autoZero"/>
        <c:auto val="1"/>
        <c:lblAlgn val="ctr"/>
        <c:lblOffset val="100"/>
        <c:noMultiLvlLbl val="0"/>
      </c:catAx>
    </c:plotArea>
    <c:plotVisOnly val="1"/>
    <c:dispBlanksAs val="gap"/>
    <c:showDLblsOverMax val="0"/>
  </c:chart>
  <c:txPr>
    <a:bodyPr/>
    <a:lstStyle/>
    <a:p>
      <a:pPr>
        <a:defRPr sz="14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5572984969601645E-2"/>
          <c:y val="0.17087598097735679"/>
          <c:w val="0.9744270150303983"/>
          <c:h val="0.81358983893379255"/>
        </c:manualLayout>
      </c:layout>
      <c:barChart>
        <c:barDir val="bar"/>
        <c:grouping val="percentStacked"/>
        <c:varyColors val="0"/>
        <c:ser>
          <c:idx val="0"/>
          <c:order val="0"/>
          <c:tx>
            <c:strRef>
              <c:f>Sheet1!$B$1</c:f>
              <c:strCache>
                <c:ptCount val="1"/>
                <c:pt idx="0">
                  <c:v>Favor</c:v>
                </c:pt>
              </c:strCache>
            </c:strRef>
          </c:tx>
          <c:spPr>
            <a:solidFill>
              <a:srgbClr val="F7871B"/>
            </a:solidFill>
            <a:ln w="9525">
              <a:solidFill>
                <a:sysClr val="windowText" lastClr="000000"/>
              </a:solidFill>
            </a:ln>
          </c:spPr>
          <c:invertIfNegative val="0"/>
          <c:dPt>
            <c:idx val="0"/>
            <c:invertIfNegative val="0"/>
            <c:bubble3D val="0"/>
            <c:spPr>
              <a:solidFill>
                <a:srgbClr val="06244D"/>
              </a:solidFill>
              <a:ln w="9525">
                <a:solidFill>
                  <a:sysClr val="windowText" lastClr="000000"/>
                </a:solidFill>
              </a:ln>
            </c:spPr>
            <c:extLst>
              <c:ext xmlns:c16="http://schemas.microsoft.com/office/drawing/2014/chart" uri="{C3380CC4-5D6E-409C-BE32-E72D297353CC}">
                <c16:uniqueId val="{00000001-362E-4831-9965-0CCFDE72BA27}"/>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Sheet1!$B$2</c:f>
              <c:numCache>
                <c:formatCode>0%</c:formatCode>
                <c:ptCount val="1"/>
                <c:pt idx="0">
                  <c:v>0.55000000000000004</c:v>
                </c:pt>
              </c:numCache>
            </c:numRef>
          </c:val>
          <c:extLst>
            <c:ext xmlns:c16="http://schemas.microsoft.com/office/drawing/2014/chart" uri="{C3380CC4-5D6E-409C-BE32-E72D297353CC}">
              <c16:uniqueId val="{00000002-362E-4831-9965-0CCFDE72BA27}"/>
            </c:ext>
          </c:extLst>
        </c:ser>
        <c:ser>
          <c:idx val="1"/>
          <c:order val="1"/>
          <c:tx>
            <c:strRef>
              <c:f>Sheet1!$C$1</c:f>
              <c:strCache>
                <c:ptCount val="1"/>
                <c:pt idx="0">
                  <c:v>Oppose</c:v>
                </c:pt>
              </c:strCache>
            </c:strRef>
          </c:tx>
          <c:spPr>
            <a:solidFill>
              <a:srgbClr val="F7871B"/>
            </a:solidFill>
            <a:ln w="6350">
              <a:solidFill>
                <a:schemeClr val="tx1"/>
              </a:solidFill>
            </a:ln>
          </c:spPr>
          <c:invertIfNegative val="0"/>
          <c:dPt>
            <c:idx val="0"/>
            <c:invertIfNegative val="0"/>
            <c:bubble3D val="0"/>
            <c:spPr>
              <a:solidFill>
                <a:srgbClr val="E05C26"/>
              </a:solidFill>
              <a:ln w="6350">
                <a:solidFill>
                  <a:schemeClr val="tx1"/>
                </a:solidFill>
              </a:ln>
            </c:spPr>
            <c:extLst>
              <c:ext xmlns:c16="http://schemas.microsoft.com/office/drawing/2014/chart" uri="{C3380CC4-5D6E-409C-BE32-E72D297353CC}">
                <c16:uniqueId val="{00000004-362E-4831-9965-0CCFDE72BA27}"/>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Sheet1!$C$2</c:f>
              <c:numCache>
                <c:formatCode>0%</c:formatCode>
                <c:ptCount val="1"/>
                <c:pt idx="0">
                  <c:v>0.42</c:v>
                </c:pt>
              </c:numCache>
            </c:numRef>
          </c:val>
          <c:extLst>
            <c:ext xmlns:c16="http://schemas.microsoft.com/office/drawing/2014/chart" uri="{C3380CC4-5D6E-409C-BE32-E72D297353CC}">
              <c16:uniqueId val="{00000005-362E-4831-9965-0CCFDE72BA27}"/>
            </c:ext>
          </c:extLst>
        </c:ser>
        <c:dLbls>
          <c:showLegendKey val="0"/>
          <c:showVal val="0"/>
          <c:showCatName val="0"/>
          <c:showSerName val="0"/>
          <c:showPercent val="0"/>
          <c:showBubbleSize val="0"/>
        </c:dLbls>
        <c:gapWidth val="45"/>
        <c:overlap val="100"/>
        <c:axId val="414125176"/>
        <c:axId val="414125568"/>
      </c:barChart>
      <c:catAx>
        <c:axId val="414125176"/>
        <c:scaling>
          <c:orientation val="minMax"/>
        </c:scaling>
        <c:delete val="1"/>
        <c:axPos val="l"/>
        <c:numFmt formatCode="General" sourceLinked="1"/>
        <c:majorTickMark val="out"/>
        <c:minorTickMark val="none"/>
        <c:tickLblPos val="none"/>
        <c:crossAx val="414125568"/>
        <c:crosses val="autoZero"/>
        <c:auto val="1"/>
        <c:lblAlgn val="ctr"/>
        <c:lblOffset val="100"/>
        <c:noMultiLvlLbl val="0"/>
      </c:catAx>
      <c:valAx>
        <c:axId val="414125568"/>
        <c:scaling>
          <c:orientation val="minMax"/>
          <c:max val="1.1000000000000001"/>
        </c:scaling>
        <c:delete val="1"/>
        <c:axPos val="b"/>
        <c:numFmt formatCode="0%" sourceLinked="1"/>
        <c:majorTickMark val="out"/>
        <c:minorTickMark val="none"/>
        <c:tickLblPos val="none"/>
        <c:crossAx val="414125176"/>
        <c:crosses val="autoZero"/>
        <c:crossBetween val="between"/>
        <c:majorUnit val="0.1"/>
      </c:valAx>
    </c:plotArea>
    <c:plotVisOnly val="1"/>
    <c:dispBlanksAs val="gap"/>
    <c:showDLblsOverMax val="0"/>
  </c:chart>
  <c:txPr>
    <a:bodyPr/>
    <a:lstStyle/>
    <a:p>
      <a:pPr>
        <a:defRPr sz="1200" b="0">
          <a:latin typeface="Calibri" pitchFamily="34" charset="0"/>
          <a:cs typeface="Calibri" pitchFamily="34" charset="0"/>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5572984969601645E-2"/>
          <c:y val="0.17087598097735679"/>
          <c:w val="0.9744270150303983"/>
          <c:h val="0.81358983893379255"/>
        </c:manualLayout>
      </c:layout>
      <c:barChart>
        <c:barDir val="bar"/>
        <c:grouping val="percentStacked"/>
        <c:varyColors val="0"/>
        <c:ser>
          <c:idx val="0"/>
          <c:order val="0"/>
          <c:tx>
            <c:strRef>
              <c:f>Sheet1!$B$1</c:f>
              <c:strCache>
                <c:ptCount val="1"/>
                <c:pt idx="0">
                  <c:v>Column1</c:v>
                </c:pt>
              </c:strCache>
            </c:strRef>
          </c:tx>
          <c:spPr>
            <a:noFill/>
            <a:ln w="9525">
              <a:solidFill>
                <a:srgbClr val="FFFFFF"/>
              </a:solidFill>
            </a:ln>
          </c:spPr>
          <c:invertIfNegative val="0"/>
          <c:dPt>
            <c:idx val="0"/>
            <c:invertIfNegative val="0"/>
            <c:bubble3D val="0"/>
            <c:spPr>
              <a:noFill/>
              <a:ln w="9525">
                <a:solidFill>
                  <a:srgbClr val="FFFFFF"/>
                </a:solidFill>
              </a:ln>
            </c:spPr>
            <c:extLst>
              <c:ext xmlns:c16="http://schemas.microsoft.com/office/drawing/2014/chart" uri="{C3380CC4-5D6E-409C-BE32-E72D297353CC}">
                <c16:uniqueId val="{00000001-067F-4D97-863E-EEE60225A6A5}"/>
              </c:ext>
            </c:extLst>
          </c:dPt>
          <c:cat>
            <c:numRef>
              <c:f>Sheet1!$A$2</c:f>
              <c:numCache>
                <c:formatCode>General</c:formatCode>
                <c:ptCount val="1"/>
              </c:numCache>
            </c:numRef>
          </c:cat>
          <c:val>
            <c:numRef>
              <c:f>Sheet1!$B$2</c:f>
              <c:numCache>
                <c:formatCode>0%</c:formatCode>
                <c:ptCount val="1"/>
                <c:pt idx="0">
                  <c:v>0.35</c:v>
                </c:pt>
              </c:numCache>
            </c:numRef>
          </c:val>
          <c:extLst>
            <c:ext xmlns:c16="http://schemas.microsoft.com/office/drawing/2014/chart" uri="{C3380CC4-5D6E-409C-BE32-E72D297353CC}">
              <c16:uniqueId val="{00000002-067F-4D97-863E-EEE60225A6A5}"/>
            </c:ext>
          </c:extLst>
        </c:ser>
        <c:ser>
          <c:idx val="1"/>
          <c:order val="1"/>
          <c:tx>
            <c:strRef>
              <c:f>Sheet1!$C$1</c:f>
              <c:strCache>
                <c:ptCount val="1"/>
                <c:pt idx="0">
                  <c:v>Favor</c:v>
                </c:pt>
              </c:strCache>
            </c:strRef>
          </c:tx>
          <c:spPr>
            <a:solidFill>
              <a:srgbClr val="F7871B"/>
            </a:solidFill>
            <a:ln w="6350">
              <a:solidFill>
                <a:schemeClr val="tx1"/>
              </a:solidFill>
            </a:ln>
          </c:spPr>
          <c:invertIfNegative val="0"/>
          <c:dPt>
            <c:idx val="0"/>
            <c:invertIfNegative val="0"/>
            <c:bubble3D val="0"/>
            <c:spPr>
              <a:solidFill>
                <a:srgbClr val="E05C26"/>
              </a:solidFill>
              <a:ln w="6350">
                <a:solidFill>
                  <a:schemeClr val="tx1"/>
                </a:solidFill>
              </a:ln>
            </c:spPr>
            <c:extLst>
              <c:ext xmlns:c16="http://schemas.microsoft.com/office/drawing/2014/chart" uri="{C3380CC4-5D6E-409C-BE32-E72D297353CC}">
                <c16:uniqueId val="{00000004-067F-4D97-863E-EEE60225A6A5}"/>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Sheet1!$C$2</c:f>
              <c:numCache>
                <c:formatCode>0%</c:formatCode>
                <c:ptCount val="1"/>
                <c:pt idx="0">
                  <c:v>0.2</c:v>
                </c:pt>
              </c:numCache>
            </c:numRef>
          </c:val>
          <c:extLst>
            <c:ext xmlns:c16="http://schemas.microsoft.com/office/drawing/2014/chart" uri="{C3380CC4-5D6E-409C-BE32-E72D297353CC}">
              <c16:uniqueId val="{00000005-067F-4D97-863E-EEE60225A6A5}"/>
            </c:ext>
          </c:extLst>
        </c:ser>
        <c:ser>
          <c:idx val="2"/>
          <c:order val="2"/>
          <c:tx>
            <c:strRef>
              <c:f>Sheet1!$D$1</c:f>
              <c:strCache>
                <c:ptCount val="1"/>
                <c:pt idx="0">
                  <c:v>Oppose</c:v>
                </c:pt>
              </c:strCache>
            </c:strRef>
          </c:tx>
          <c:spPr>
            <a:solidFill>
              <a:srgbClr val="E05C26">
                <a:alpha val="30196"/>
              </a:srgbClr>
            </a:solidFill>
            <a:ln>
              <a:solidFill>
                <a:srgbClr val="000000"/>
              </a:solidFill>
            </a:ln>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numRef>
              <c:f>Sheet1!$A$2</c:f>
              <c:numCache>
                <c:formatCode>General</c:formatCode>
                <c:ptCount val="1"/>
              </c:numCache>
            </c:numRef>
          </c:cat>
          <c:val>
            <c:numRef>
              <c:f>Sheet1!$D$2</c:f>
              <c:numCache>
                <c:formatCode>0%</c:formatCode>
                <c:ptCount val="1"/>
                <c:pt idx="0">
                  <c:v>0.42</c:v>
                </c:pt>
              </c:numCache>
            </c:numRef>
          </c:val>
          <c:extLst>
            <c:ext xmlns:c16="http://schemas.microsoft.com/office/drawing/2014/chart" uri="{C3380CC4-5D6E-409C-BE32-E72D297353CC}">
              <c16:uniqueId val="{00000006-067F-4D97-863E-EEE60225A6A5}"/>
            </c:ext>
          </c:extLst>
        </c:ser>
        <c:dLbls>
          <c:showLegendKey val="0"/>
          <c:showVal val="0"/>
          <c:showCatName val="0"/>
          <c:showSerName val="0"/>
          <c:showPercent val="0"/>
          <c:showBubbleSize val="0"/>
        </c:dLbls>
        <c:gapWidth val="45"/>
        <c:overlap val="100"/>
        <c:axId val="414125176"/>
        <c:axId val="414125568"/>
      </c:barChart>
      <c:catAx>
        <c:axId val="414125176"/>
        <c:scaling>
          <c:orientation val="minMax"/>
        </c:scaling>
        <c:delete val="1"/>
        <c:axPos val="l"/>
        <c:numFmt formatCode="General" sourceLinked="1"/>
        <c:majorTickMark val="out"/>
        <c:minorTickMark val="none"/>
        <c:tickLblPos val="none"/>
        <c:crossAx val="414125568"/>
        <c:crosses val="autoZero"/>
        <c:auto val="1"/>
        <c:lblAlgn val="ctr"/>
        <c:lblOffset val="100"/>
        <c:noMultiLvlLbl val="0"/>
      </c:catAx>
      <c:valAx>
        <c:axId val="414125568"/>
        <c:scaling>
          <c:orientation val="minMax"/>
          <c:max val="1.1000000000000001"/>
        </c:scaling>
        <c:delete val="1"/>
        <c:axPos val="b"/>
        <c:numFmt formatCode="0%" sourceLinked="1"/>
        <c:majorTickMark val="out"/>
        <c:minorTickMark val="none"/>
        <c:tickLblPos val="none"/>
        <c:crossAx val="414125176"/>
        <c:crosses val="autoZero"/>
        <c:crossBetween val="between"/>
        <c:majorUnit val="0.1"/>
      </c:valAx>
    </c:plotArea>
    <c:plotVisOnly val="1"/>
    <c:dispBlanksAs val="gap"/>
    <c:showDLblsOverMax val="0"/>
  </c:chart>
  <c:txPr>
    <a:bodyPr/>
    <a:lstStyle/>
    <a:p>
      <a:pPr>
        <a:defRPr sz="1200" b="0">
          <a:latin typeface="Calibri" pitchFamily="34" charset="0"/>
          <a:cs typeface="Calibri"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5572984969601645E-2"/>
          <c:y val="0.17087598097735679"/>
          <c:w val="0.9744270150303983"/>
          <c:h val="0.81358983893379255"/>
        </c:manualLayout>
      </c:layout>
      <c:barChart>
        <c:barDir val="bar"/>
        <c:grouping val="percentStacked"/>
        <c:varyColors val="0"/>
        <c:ser>
          <c:idx val="0"/>
          <c:order val="0"/>
          <c:tx>
            <c:strRef>
              <c:f>Sheet1!$B$1</c:f>
              <c:strCache>
                <c:ptCount val="1"/>
                <c:pt idx="0">
                  <c:v>Column1</c:v>
                </c:pt>
              </c:strCache>
            </c:strRef>
          </c:tx>
          <c:spPr>
            <a:noFill/>
            <a:ln w="9525">
              <a:solidFill>
                <a:srgbClr val="FFFFFF"/>
              </a:solidFill>
            </a:ln>
          </c:spPr>
          <c:invertIfNegative val="0"/>
          <c:dPt>
            <c:idx val="0"/>
            <c:invertIfNegative val="0"/>
            <c:bubble3D val="0"/>
            <c:spPr>
              <a:noFill/>
              <a:ln w="9525">
                <a:solidFill>
                  <a:srgbClr val="FFFFFF"/>
                </a:solidFill>
              </a:ln>
            </c:spPr>
            <c:extLst>
              <c:ext xmlns:c16="http://schemas.microsoft.com/office/drawing/2014/chart" uri="{C3380CC4-5D6E-409C-BE32-E72D297353CC}">
                <c16:uniqueId val="{00000001-067F-4D97-863E-EEE60225A6A5}"/>
              </c:ext>
            </c:extLst>
          </c:dPt>
          <c:cat>
            <c:numRef>
              <c:f>Sheet1!$A$2</c:f>
              <c:numCache>
                <c:formatCode>General</c:formatCode>
                <c:ptCount val="1"/>
              </c:numCache>
            </c:numRef>
          </c:cat>
          <c:val>
            <c:numRef>
              <c:f>Sheet1!$B$2</c:f>
              <c:numCache>
                <c:formatCode>0%</c:formatCode>
                <c:ptCount val="1"/>
                <c:pt idx="0">
                  <c:v>0.37</c:v>
                </c:pt>
              </c:numCache>
            </c:numRef>
          </c:val>
          <c:extLst>
            <c:ext xmlns:c16="http://schemas.microsoft.com/office/drawing/2014/chart" uri="{C3380CC4-5D6E-409C-BE32-E72D297353CC}">
              <c16:uniqueId val="{00000002-067F-4D97-863E-EEE60225A6A5}"/>
            </c:ext>
          </c:extLst>
        </c:ser>
        <c:ser>
          <c:idx val="1"/>
          <c:order val="1"/>
          <c:tx>
            <c:strRef>
              <c:f>Sheet1!$C$1</c:f>
              <c:strCache>
                <c:ptCount val="1"/>
                <c:pt idx="0">
                  <c:v>Favor</c:v>
                </c:pt>
              </c:strCache>
            </c:strRef>
          </c:tx>
          <c:spPr>
            <a:solidFill>
              <a:srgbClr val="F7871B"/>
            </a:solidFill>
            <a:ln w="6350">
              <a:solidFill>
                <a:schemeClr val="tx1"/>
              </a:solidFill>
            </a:ln>
          </c:spPr>
          <c:invertIfNegative val="0"/>
          <c:dPt>
            <c:idx val="0"/>
            <c:invertIfNegative val="0"/>
            <c:bubble3D val="0"/>
            <c:spPr>
              <a:solidFill>
                <a:srgbClr val="E05C26"/>
              </a:solidFill>
              <a:ln w="6350">
                <a:solidFill>
                  <a:schemeClr val="tx1"/>
                </a:solidFill>
              </a:ln>
            </c:spPr>
            <c:extLst>
              <c:ext xmlns:c16="http://schemas.microsoft.com/office/drawing/2014/chart" uri="{C3380CC4-5D6E-409C-BE32-E72D297353CC}">
                <c16:uniqueId val="{00000004-067F-4D97-863E-EEE60225A6A5}"/>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Sheet1!$C$2</c:f>
              <c:numCache>
                <c:formatCode>0%</c:formatCode>
                <c:ptCount val="1"/>
                <c:pt idx="0">
                  <c:v>0.18</c:v>
                </c:pt>
              </c:numCache>
            </c:numRef>
          </c:val>
          <c:extLst>
            <c:ext xmlns:c16="http://schemas.microsoft.com/office/drawing/2014/chart" uri="{C3380CC4-5D6E-409C-BE32-E72D297353CC}">
              <c16:uniqueId val="{00000005-067F-4D97-863E-EEE60225A6A5}"/>
            </c:ext>
          </c:extLst>
        </c:ser>
        <c:ser>
          <c:idx val="2"/>
          <c:order val="2"/>
          <c:tx>
            <c:strRef>
              <c:f>Sheet1!$D$1</c:f>
              <c:strCache>
                <c:ptCount val="1"/>
                <c:pt idx="0">
                  <c:v>Oppose</c:v>
                </c:pt>
              </c:strCache>
            </c:strRef>
          </c:tx>
          <c:spPr>
            <a:solidFill>
              <a:srgbClr val="E05C26">
                <a:alpha val="30196"/>
              </a:srgbClr>
            </a:solidFill>
            <a:ln>
              <a:solidFill>
                <a:srgbClr val="000000"/>
              </a:solidFill>
            </a:ln>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numRef>
              <c:f>Sheet1!$A$2</c:f>
              <c:numCache>
                <c:formatCode>General</c:formatCode>
                <c:ptCount val="1"/>
              </c:numCache>
            </c:numRef>
          </c:cat>
          <c:val>
            <c:numRef>
              <c:f>Sheet1!$D$2</c:f>
              <c:numCache>
                <c:formatCode>0%</c:formatCode>
                <c:ptCount val="1"/>
                <c:pt idx="0">
                  <c:v>0.42</c:v>
                </c:pt>
              </c:numCache>
            </c:numRef>
          </c:val>
          <c:extLst>
            <c:ext xmlns:c16="http://schemas.microsoft.com/office/drawing/2014/chart" uri="{C3380CC4-5D6E-409C-BE32-E72D297353CC}">
              <c16:uniqueId val="{00000006-067F-4D97-863E-EEE60225A6A5}"/>
            </c:ext>
          </c:extLst>
        </c:ser>
        <c:dLbls>
          <c:showLegendKey val="0"/>
          <c:showVal val="0"/>
          <c:showCatName val="0"/>
          <c:showSerName val="0"/>
          <c:showPercent val="0"/>
          <c:showBubbleSize val="0"/>
        </c:dLbls>
        <c:gapWidth val="45"/>
        <c:overlap val="100"/>
        <c:axId val="414125176"/>
        <c:axId val="414125568"/>
      </c:barChart>
      <c:catAx>
        <c:axId val="414125176"/>
        <c:scaling>
          <c:orientation val="minMax"/>
        </c:scaling>
        <c:delete val="1"/>
        <c:axPos val="l"/>
        <c:numFmt formatCode="General" sourceLinked="1"/>
        <c:majorTickMark val="out"/>
        <c:minorTickMark val="none"/>
        <c:tickLblPos val="none"/>
        <c:crossAx val="414125568"/>
        <c:crosses val="autoZero"/>
        <c:auto val="1"/>
        <c:lblAlgn val="ctr"/>
        <c:lblOffset val="100"/>
        <c:noMultiLvlLbl val="0"/>
      </c:catAx>
      <c:valAx>
        <c:axId val="414125568"/>
        <c:scaling>
          <c:orientation val="minMax"/>
          <c:max val="1.1000000000000001"/>
        </c:scaling>
        <c:delete val="1"/>
        <c:axPos val="b"/>
        <c:numFmt formatCode="0%" sourceLinked="1"/>
        <c:majorTickMark val="out"/>
        <c:minorTickMark val="none"/>
        <c:tickLblPos val="none"/>
        <c:crossAx val="414125176"/>
        <c:crosses val="autoZero"/>
        <c:crossBetween val="between"/>
        <c:majorUnit val="0.1"/>
      </c:valAx>
    </c:plotArea>
    <c:plotVisOnly val="1"/>
    <c:dispBlanksAs val="gap"/>
    <c:showDLblsOverMax val="0"/>
  </c:chart>
  <c:txPr>
    <a:bodyPr/>
    <a:lstStyle/>
    <a:p>
      <a:pPr>
        <a:defRPr sz="1200" b="0">
          <a:latin typeface="Calibri" pitchFamily="34" charset="0"/>
          <a:cs typeface="Calibri" pitchFamily="34"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5572984969601645E-2"/>
          <c:y val="0.17087598097735679"/>
          <c:w val="0.9744270150303983"/>
          <c:h val="0.81358983893379255"/>
        </c:manualLayout>
      </c:layout>
      <c:barChart>
        <c:barDir val="bar"/>
        <c:grouping val="percentStacked"/>
        <c:varyColors val="0"/>
        <c:ser>
          <c:idx val="0"/>
          <c:order val="0"/>
          <c:tx>
            <c:strRef>
              <c:f>Sheet1!$B$1</c:f>
              <c:strCache>
                <c:ptCount val="1"/>
                <c:pt idx="0">
                  <c:v>Column1</c:v>
                </c:pt>
              </c:strCache>
            </c:strRef>
          </c:tx>
          <c:spPr>
            <a:noFill/>
            <a:ln w="9525">
              <a:solidFill>
                <a:srgbClr val="FFFFFF"/>
              </a:solidFill>
            </a:ln>
          </c:spPr>
          <c:invertIfNegative val="0"/>
          <c:dPt>
            <c:idx val="0"/>
            <c:invertIfNegative val="0"/>
            <c:bubble3D val="0"/>
            <c:spPr>
              <a:noFill/>
              <a:ln w="9525">
                <a:solidFill>
                  <a:srgbClr val="FFFFFF"/>
                </a:solidFill>
              </a:ln>
            </c:spPr>
            <c:extLst>
              <c:ext xmlns:c16="http://schemas.microsoft.com/office/drawing/2014/chart" uri="{C3380CC4-5D6E-409C-BE32-E72D297353CC}">
                <c16:uniqueId val="{00000001-067F-4D97-863E-EEE60225A6A5}"/>
              </c:ext>
            </c:extLst>
          </c:dPt>
          <c:cat>
            <c:numRef>
              <c:f>Sheet1!$A$2</c:f>
              <c:numCache>
                <c:formatCode>General</c:formatCode>
                <c:ptCount val="1"/>
              </c:numCache>
            </c:numRef>
          </c:cat>
          <c:val>
            <c:numRef>
              <c:f>Sheet1!$B$2</c:f>
              <c:numCache>
                <c:formatCode>0%</c:formatCode>
                <c:ptCount val="1"/>
                <c:pt idx="0">
                  <c:v>0.38</c:v>
                </c:pt>
              </c:numCache>
            </c:numRef>
          </c:val>
          <c:extLst>
            <c:ext xmlns:c16="http://schemas.microsoft.com/office/drawing/2014/chart" uri="{C3380CC4-5D6E-409C-BE32-E72D297353CC}">
              <c16:uniqueId val="{00000002-067F-4D97-863E-EEE60225A6A5}"/>
            </c:ext>
          </c:extLst>
        </c:ser>
        <c:ser>
          <c:idx val="1"/>
          <c:order val="1"/>
          <c:tx>
            <c:strRef>
              <c:f>Sheet1!$C$1</c:f>
              <c:strCache>
                <c:ptCount val="1"/>
                <c:pt idx="0">
                  <c:v>Favor</c:v>
                </c:pt>
              </c:strCache>
            </c:strRef>
          </c:tx>
          <c:spPr>
            <a:solidFill>
              <a:srgbClr val="F7871B"/>
            </a:solidFill>
            <a:ln w="6350">
              <a:solidFill>
                <a:schemeClr val="tx1"/>
              </a:solidFill>
            </a:ln>
          </c:spPr>
          <c:invertIfNegative val="0"/>
          <c:dPt>
            <c:idx val="0"/>
            <c:invertIfNegative val="0"/>
            <c:bubble3D val="0"/>
            <c:spPr>
              <a:solidFill>
                <a:srgbClr val="E05C26"/>
              </a:solidFill>
              <a:ln w="6350">
                <a:solidFill>
                  <a:schemeClr val="tx1"/>
                </a:solidFill>
              </a:ln>
            </c:spPr>
            <c:extLst>
              <c:ext xmlns:c16="http://schemas.microsoft.com/office/drawing/2014/chart" uri="{C3380CC4-5D6E-409C-BE32-E72D297353CC}">
                <c16:uniqueId val="{00000004-067F-4D97-863E-EEE60225A6A5}"/>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Sheet1!$C$2</c:f>
              <c:numCache>
                <c:formatCode>0%</c:formatCode>
                <c:ptCount val="1"/>
                <c:pt idx="0">
                  <c:v>0.17</c:v>
                </c:pt>
              </c:numCache>
            </c:numRef>
          </c:val>
          <c:extLst>
            <c:ext xmlns:c16="http://schemas.microsoft.com/office/drawing/2014/chart" uri="{C3380CC4-5D6E-409C-BE32-E72D297353CC}">
              <c16:uniqueId val="{00000005-067F-4D97-863E-EEE60225A6A5}"/>
            </c:ext>
          </c:extLst>
        </c:ser>
        <c:ser>
          <c:idx val="2"/>
          <c:order val="2"/>
          <c:tx>
            <c:strRef>
              <c:f>Sheet1!$D$1</c:f>
              <c:strCache>
                <c:ptCount val="1"/>
                <c:pt idx="0">
                  <c:v>Oppose</c:v>
                </c:pt>
              </c:strCache>
            </c:strRef>
          </c:tx>
          <c:spPr>
            <a:solidFill>
              <a:srgbClr val="E05C26">
                <a:alpha val="30196"/>
              </a:srgbClr>
            </a:solidFill>
            <a:ln>
              <a:solidFill>
                <a:srgbClr val="000000"/>
              </a:solidFill>
            </a:ln>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numRef>
              <c:f>Sheet1!$A$2</c:f>
              <c:numCache>
                <c:formatCode>General</c:formatCode>
                <c:ptCount val="1"/>
              </c:numCache>
            </c:numRef>
          </c:cat>
          <c:val>
            <c:numRef>
              <c:f>Sheet1!$D$2</c:f>
              <c:numCache>
                <c:formatCode>0%</c:formatCode>
                <c:ptCount val="1"/>
                <c:pt idx="0">
                  <c:v>0.42</c:v>
                </c:pt>
              </c:numCache>
            </c:numRef>
          </c:val>
          <c:extLst>
            <c:ext xmlns:c16="http://schemas.microsoft.com/office/drawing/2014/chart" uri="{C3380CC4-5D6E-409C-BE32-E72D297353CC}">
              <c16:uniqueId val="{00000006-067F-4D97-863E-EEE60225A6A5}"/>
            </c:ext>
          </c:extLst>
        </c:ser>
        <c:dLbls>
          <c:showLegendKey val="0"/>
          <c:showVal val="0"/>
          <c:showCatName val="0"/>
          <c:showSerName val="0"/>
          <c:showPercent val="0"/>
          <c:showBubbleSize val="0"/>
        </c:dLbls>
        <c:gapWidth val="45"/>
        <c:overlap val="100"/>
        <c:axId val="414125176"/>
        <c:axId val="414125568"/>
      </c:barChart>
      <c:catAx>
        <c:axId val="414125176"/>
        <c:scaling>
          <c:orientation val="minMax"/>
        </c:scaling>
        <c:delete val="1"/>
        <c:axPos val="l"/>
        <c:numFmt formatCode="General" sourceLinked="1"/>
        <c:majorTickMark val="out"/>
        <c:minorTickMark val="none"/>
        <c:tickLblPos val="none"/>
        <c:crossAx val="414125568"/>
        <c:crosses val="autoZero"/>
        <c:auto val="1"/>
        <c:lblAlgn val="ctr"/>
        <c:lblOffset val="100"/>
        <c:noMultiLvlLbl val="0"/>
      </c:catAx>
      <c:valAx>
        <c:axId val="414125568"/>
        <c:scaling>
          <c:orientation val="minMax"/>
          <c:max val="1.1000000000000001"/>
        </c:scaling>
        <c:delete val="1"/>
        <c:axPos val="b"/>
        <c:numFmt formatCode="0%" sourceLinked="1"/>
        <c:majorTickMark val="out"/>
        <c:minorTickMark val="none"/>
        <c:tickLblPos val="none"/>
        <c:crossAx val="414125176"/>
        <c:crosses val="autoZero"/>
        <c:crossBetween val="between"/>
        <c:majorUnit val="0.1"/>
      </c:valAx>
    </c:plotArea>
    <c:plotVisOnly val="1"/>
    <c:dispBlanksAs val="gap"/>
    <c:showDLblsOverMax val="0"/>
  </c:chart>
  <c:txPr>
    <a:bodyPr/>
    <a:lstStyle/>
    <a:p>
      <a:pPr>
        <a:defRPr sz="1200" b="0">
          <a:latin typeface="Calibri" pitchFamily="34" charset="0"/>
          <a:cs typeface="Calibri"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5572984969601645E-2"/>
          <c:y val="0.17087598097735679"/>
          <c:w val="0.9744270150303983"/>
          <c:h val="0.81358983893379255"/>
        </c:manualLayout>
      </c:layout>
      <c:barChart>
        <c:barDir val="bar"/>
        <c:grouping val="percentStacked"/>
        <c:varyColors val="0"/>
        <c:ser>
          <c:idx val="0"/>
          <c:order val="0"/>
          <c:tx>
            <c:strRef>
              <c:f>Sheet1!$B$1</c:f>
              <c:strCache>
                <c:ptCount val="1"/>
                <c:pt idx="0">
                  <c:v>Column1</c:v>
                </c:pt>
              </c:strCache>
            </c:strRef>
          </c:tx>
          <c:spPr>
            <a:noFill/>
            <a:ln w="9525">
              <a:solidFill>
                <a:srgbClr val="FFFFFF"/>
              </a:solidFill>
            </a:ln>
          </c:spPr>
          <c:invertIfNegative val="0"/>
          <c:dPt>
            <c:idx val="0"/>
            <c:invertIfNegative val="0"/>
            <c:bubble3D val="0"/>
            <c:spPr>
              <a:noFill/>
              <a:ln w="9525">
                <a:solidFill>
                  <a:srgbClr val="FFFFFF"/>
                </a:solidFill>
              </a:ln>
            </c:spPr>
            <c:extLst>
              <c:ext xmlns:c16="http://schemas.microsoft.com/office/drawing/2014/chart" uri="{C3380CC4-5D6E-409C-BE32-E72D297353CC}">
                <c16:uniqueId val="{00000001-067F-4D97-863E-EEE60225A6A5}"/>
              </c:ext>
            </c:extLst>
          </c:dPt>
          <c:cat>
            <c:numRef>
              <c:f>Sheet1!$A$2</c:f>
              <c:numCache>
                <c:formatCode>General</c:formatCode>
                <c:ptCount val="1"/>
              </c:numCache>
            </c:numRef>
          </c:cat>
          <c:val>
            <c:numRef>
              <c:f>Sheet1!$B$2</c:f>
              <c:numCache>
                <c:formatCode>0%</c:formatCode>
                <c:ptCount val="1"/>
                <c:pt idx="0">
                  <c:v>0.38</c:v>
                </c:pt>
              </c:numCache>
            </c:numRef>
          </c:val>
          <c:extLst>
            <c:ext xmlns:c16="http://schemas.microsoft.com/office/drawing/2014/chart" uri="{C3380CC4-5D6E-409C-BE32-E72D297353CC}">
              <c16:uniqueId val="{00000002-067F-4D97-863E-EEE60225A6A5}"/>
            </c:ext>
          </c:extLst>
        </c:ser>
        <c:ser>
          <c:idx val="1"/>
          <c:order val="1"/>
          <c:tx>
            <c:strRef>
              <c:f>Sheet1!$C$1</c:f>
              <c:strCache>
                <c:ptCount val="1"/>
                <c:pt idx="0">
                  <c:v>Favor</c:v>
                </c:pt>
              </c:strCache>
            </c:strRef>
          </c:tx>
          <c:spPr>
            <a:solidFill>
              <a:srgbClr val="F7871B"/>
            </a:solidFill>
            <a:ln w="6350">
              <a:solidFill>
                <a:schemeClr val="tx1"/>
              </a:solidFill>
            </a:ln>
          </c:spPr>
          <c:invertIfNegative val="0"/>
          <c:dPt>
            <c:idx val="0"/>
            <c:invertIfNegative val="0"/>
            <c:bubble3D val="0"/>
            <c:spPr>
              <a:solidFill>
                <a:srgbClr val="E05C26"/>
              </a:solidFill>
              <a:ln w="6350">
                <a:solidFill>
                  <a:schemeClr val="tx1"/>
                </a:solidFill>
              </a:ln>
            </c:spPr>
            <c:extLst>
              <c:ext xmlns:c16="http://schemas.microsoft.com/office/drawing/2014/chart" uri="{C3380CC4-5D6E-409C-BE32-E72D297353CC}">
                <c16:uniqueId val="{00000004-067F-4D97-863E-EEE60225A6A5}"/>
              </c:ext>
            </c:extLst>
          </c:dPt>
          <c:dLbls>
            <c:spPr>
              <a:noFill/>
              <a:ln>
                <a:noFill/>
              </a:ln>
              <a:effectLst/>
            </c:spPr>
            <c:txPr>
              <a:bodyPr/>
              <a:lstStyle/>
              <a:p>
                <a:pPr>
                  <a:defRPr sz="14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Sheet1!$C$2</c:f>
              <c:numCache>
                <c:formatCode>0%</c:formatCode>
                <c:ptCount val="1"/>
                <c:pt idx="0">
                  <c:v>0.17</c:v>
                </c:pt>
              </c:numCache>
            </c:numRef>
          </c:val>
          <c:extLst>
            <c:ext xmlns:c16="http://schemas.microsoft.com/office/drawing/2014/chart" uri="{C3380CC4-5D6E-409C-BE32-E72D297353CC}">
              <c16:uniqueId val="{00000005-067F-4D97-863E-EEE60225A6A5}"/>
            </c:ext>
          </c:extLst>
        </c:ser>
        <c:ser>
          <c:idx val="2"/>
          <c:order val="2"/>
          <c:tx>
            <c:strRef>
              <c:f>Sheet1!$D$1</c:f>
              <c:strCache>
                <c:ptCount val="1"/>
                <c:pt idx="0">
                  <c:v>Oppose</c:v>
                </c:pt>
              </c:strCache>
            </c:strRef>
          </c:tx>
          <c:spPr>
            <a:solidFill>
              <a:srgbClr val="E05C26">
                <a:alpha val="30196"/>
              </a:srgbClr>
            </a:solidFill>
            <a:ln>
              <a:solidFill>
                <a:srgbClr val="000000"/>
              </a:solidFill>
            </a:ln>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numRef>
              <c:f>Sheet1!$A$2</c:f>
              <c:numCache>
                <c:formatCode>General</c:formatCode>
                <c:ptCount val="1"/>
              </c:numCache>
            </c:numRef>
          </c:cat>
          <c:val>
            <c:numRef>
              <c:f>Sheet1!$D$2</c:f>
              <c:numCache>
                <c:formatCode>0%</c:formatCode>
                <c:ptCount val="1"/>
                <c:pt idx="0">
                  <c:v>0.42</c:v>
                </c:pt>
              </c:numCache>
            </c:numRef>
          </c:val>
          <c:extLst>
            <c:ext xmlns:c16="http://schemas.microsoft.com/office/drawing/2014/chart" uri="{C3380CC4-5D6E-409C-BE32-E72D297353CC}">
              <c16:uniqueId val="{00000006-067F-4D97-863E-EEE60225A6A5}"/>
            </c:ext>
          </c:extLst>
        </c:ser>
        <c:dLbls>
          <c:showLegendKey val="0"/>
          <c:showVal val="0"/>
          <c:showCatName val="0"/>
          <c:showSerName val="0"/>
          <c:showPercent val="0"/>
          <c:showBubbleSize val="0"/>
        </c:dLbls>
        <c:gapWidth val="45"/>
        <c:overlap val="100"/>
        <c:axId val="414125176"/>
        <c:axId val="414125568"/>
      </c:barChart>
      <c:catAx>
        <c:axId val="414125176"/>
        <c:scaling>
          <c:orientation val="minMax"/>
        </c:scaling>
        <c:delete val="1"/>
        <c:axPos val="l"/>
        <c:numFmt formatCode="General" sourceLinked="1"/>
        <c:majorTickMark val="out"/>
        <c:minorTickMark val="none"/>
        <c:tickLblPos val="none"/>
        <c:crossAx val="414125568"/>
        <c:crosses val="autoZero"/>
        <c:auto val="1"/>
        <c:lblAlgn val="ctr"/>
        <c:lblOffset val="100"/>
        <c:noMultiLvlLbl val="0"/>
      </c:catAx>
      <c:valAx>
        <c:axId val="414125568"/>
        <c:scaling>
          <c:orientation val="minMax"/>
          <c:max val="1.1000000000000001"/>
        </c:scaling>
        <c:delete val="1"/>
        <c:axPos val="b"/>
        <c:numFmt formatCode="0%" sourceLinked="1"/>
        <c:majorTickMark val="out"/>
        <c:minorTickMark val="none"/>
        <c:tickLblPos val="none"/>
        <c:crossAx val="414125176"/>
        <c:crosses val="autoZero"/>
        <c:crossBetween val="between"/>
        <c:majorUnit val="0.1"/>
      </c:valAx>
    </c:plotArea>
    <c:plotVisOnly val="1"/>
    <c:dispBlanksAs val="gap"/>
    <c:showDLblsOverMax val="0"/>
  </c:chart>
  <c:txPr>
    <a:bodyPr/>
    <a:lstStyle/>
    <a:p>
      <a:pPr>
        <a:defRPr sz="1200" b="0">
          <a:latin typeface="Calibri" pitchFamily="34" charset="0"/>
          <a:cs typeface="Calibri" pitchFamily="34" charset="0"/>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842997384647639"/>
          <c:y val="0.12352131027625067"/>
          <c:w val="0.70956205412205253"/>
          <c:h val="0.84158222453714659"/>
        </c:manualLayout>
      </c:layout>
      <c:barChart>
        <c:barDir val="bar"/>
        <c:grouping val="stacked"/>
        <c:varyColors val="0"/>
        <c:ser>
          <c:idx val="0"/>
          <c:order val="0"/>
          <c:tx>
            <c:strRef>
              <c:f>Sheet1!$B$1</c:f>
              <c:strCache>
                <c:ptCount val="1"/>
                <c:pt idx="0">
                  <c:v>Very favorable</c:v>
                </c:pt>
              </c:strCache>
            </c:strRef>
          </c:tx>
          <c:spPr>
            <a:solidFill>
              <a:srgbClr val="133559"/>
            </a:solidFill>
            <a:ln w="9525">
              <a:solidFill>
                <a:srgbClr val="000000"/>
              </a:solidFill>
            </a:ln>
          </c:spPr>
          <c:invertIfNegative val="0"/>
          <c:dLbls>
            <c:dLbl>
              <c:idx val="2"/>
              <c:layout/>
              <c:tx>
                <c:rich>
                  <a:bodyPr/>
                  <a:lstStyle/>
                  <a:p>
                    <a:fld id="{F793992F-A62A-4D58-BF1D-FA1BA72B105C}"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416F-420B-8F22-3DD76360CD9D}"/>
                </c:ext>
              </c:extLst>
            </c:dLbl>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ACA Replacement Plans</c:v>
                </c:pt>
                <c:pt idx="1">
                  <c:v>Affordable Care Act</c:v>
                </c:pt>
                <c:pt idx="2">
                  <c:v>National health plan</c:v>
                </c:pt>
                <c:pt idx="3">
                  <c:v>Medicaid</c:v>
                </c:pt>
                <c:pt idx="4">
                  <c:v>Medicare</c:v>
                </c:pt>
              </c:strCache>
            </c:strRef>
          </c:cat>
          <c:val>
            <c:numRef>
              <c:f>Sheet1!$B$2:$B$6</c:f>
              <c:numCache>
                <c:formatCode>0%;0%</c:formatCode>
                <c:ptCount val="5"/>
                <c:pt idx="0">
                  <c:v>-0.11</c:v>
                </c:pt>
                <c:pt idx="1">
                  <c:v>-0.28999999999999998</c:v>
                </c:pt>
                <c:pt idx="2">
                  <c:v>-0.32</c:v>
                </c:pt>
                <c:pt idx="3">
                  <c:v>-0.37</c:v>
                </c:pt>
                <c:pt idx="4">
                  <c:v>-0.43</c:v>
                </c:pt>
              </c:numCache>
            </c:numRef>
          </c:val>
          <c:extLst>
            <c:ext xmlns:c16="http://schemas.microsoft.com/office/drawing/2014/chart" uri="{C3380CC4-5D6E-409C-BE32-E72D297353CC}">
              <c16:uniqueId val="{00000001-C5BA-42BB-90AD-5FC8159B64DF}"/>
            </c:ext>
          </c:extLst>
        </c:ser>
        <c:ser>
          <c:idx val="1"/>
          <c:order val="1"/>
          <c:tx>
            <c:strRef>
              <c:f>Sheet1!$C$1</c:f>
              <c:strCache>
                <c:ptCount val="1"/>
                <c:pt idx="0">
                  <c:v>Somewhat favorable</c:v>
                </c:pt>
              </c:strCache>
            </c:strRef>
          </c:tx>
          <c:spPr>
            <a:solidFill>
              <a:srgbClr val="0072C0"/>
            </a:solidFill>
            <a:ln>
              <a:solidFill>
                <a:srgbClr val="000000"/>
              </a:solidFill>
            </a:ln>
          </c:spPr>
          <c:invertIfNegative val="0"/>
          <c:dLbls>
            <c:dLbl>
              <c:idx val="5"/>
              <c:layout>
                <c:manualLayout>
                  <c:x val="-9.7776648253593543E-17"/>
                  <c:y val="-5.8169445634874486E-2"/>
                </c:manualLayout>
              </c:layout>
              <c:tx>
                <c:rich>
                  <a:bodyPr wrap="square" lIns="38100" tIns="19050" rIns="38100" bIns="19050" anchor="ctr">
                    <a:noAutofit/>
                  </a:bodyPr>
                  <a:lstStyle/>
                  <a:p>
                    <a:pPr>
                      <a:defRPr b="0">
                        <a:solidFill>
                          <a:schemeClr val="bg1"/>
                        </a:solidFill>
                      </a:defRPr>
                    </a:pPr>
                    <a:fld id="{42866434-BEAD-4E68-BAAD-62FA93278A44}" type="VALUE">
                      <a:rPr lang="en-US">
                        <a:solidFill>
                          <a:schemeClr val="bg1"/>
                        </a:solidFill>
                      </a:rPr>
                      <a:pPr>
                        <a:defRPr b="0">
                          <a:solidFill>
                            <a:schemeClr val="bg1"/>
                          </a:solidFill>
                        </a:defRPr>
                      </a:pPr>
                      <a:t>[VALUE]</a:t>
                    </a:fld>
                    <a:endParaRPr lang="en-US"/>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5.7473280839895016E-2"/>
                      <c:h val="0.10645026772727342"/>
                    </c:manualLayout>
                  </c15:layout>
                  <c15:dlblFieldTable/>
                  <c15:showDataLabelsRange val="0"/>
                </c:ext>
                <c:ext xmlns:c16="http://schemas.microsoft.com/office/drawing/2014/chart" uri="{C3380CC4-5D6E-409C-BE32-E72D297353CC}">
                  <c16:uniqueId val="{00000000-B8F7-4774-8658-10F82257D2BC}"/>
                </c:ext>
              </c:extLst>
            </c:dLbl>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ACA Replacement Plans</c:v>
                </c:pt>
                <c:pt idx="1">
                  <c:v>Affordable Care Act</c:v>
                </c:pt>
                <c:pt idx="2">
                  <c:v>National health plan</c:v>
                </c:pt>
                <c:pt idx="3">
                  <c:v>Medicaid</c:v>
                </c:pt>
                <c:pt idx="4">
                  <c:v>Medicare</c:v>
                </c:pt>
              </c:strCache>
            </c:strRef>
          </c:cat>
          <c:val>
            <c:numRef>
              <c:f>Sheet1!$C$2:$C$6</c:f>
              <c:numCache>
                <c:formatCode>0%;0%</c:formatCode>
                <c:ptCount val="5"/>
                <c:pt idx="0">
                  <c:v>-0.19</c:v>
                </c:pt>
                <c:pt idx="1">
                  <c:v>-0.21</c:v>
                </c:pt>
                <c:pt idx="2">
                  <c:v>-0.22</c:v>
                </c:pt>
                <c:pt idx="3">
                  <c:v>-0.37</c:v>
                </c:pt>
                <c:pt idx="4">
                  <c:v>-0.37</c:v>
                </c:pt>
              </c:numCache>
            </c:numRef>
          </c:val>
          <c:extLst>
            <c:ext xmlns:c16="http://schemas.microsoft.com/office/drawing/2014/chart" uri="{C3380CC4-5D6E-409C-BE32-E72D297353CC}">
              <c16:uniqueId val="{00000000-9E7C-499F-BD09-D3A77C31A233}"/>
            </c:ext>
          </c:extLst>
        </c:ser>
        <c:ser>
          <c:idx val="2"/>
          <c:order val="2"/>
          <c:tx>
            <c:strRef>
              <c:f>Sheet1!$D$1</c:f>
              <c:strCache>
                <c:ptCount val="1"/>
                <c:pt idx="0">
                  <c:v>Somewhat unfavorable</c:v>
                </c:pt>
              </c:strCache>
            </c:strRef>
          </c:tx>
          <c:spPr>
            <a:solidFill>
              <a:srgbClr val="FF8811"/>
            </a:solidFill>
            <a:ln>
              <a:solidFill>
                <a:srgbClr val="000000"/>
              </a:solidFill>
            </a:ln>
          </c:spPr>
          <c:invertIfNegative val="0"/>
          <c:dLbls>
            <c:dLbl>
              <c:idx val="4"/>
              <c:layout>
                <c:manualLayout>
                  <c:x val="2.8648958001303267E-3"/>
                  <c:y val="-2.3760129754652784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CB2-4361-B858-E396398E3E2E}"/>
                </c:ext>
              </c:extLst>
            </c:dLbl>
            <c:spPr>
              <a:noFill/>
              <a:ln>
                <a:noFill/>
              </a:ln>
              <a:effectLst/>
            </c:spPr>
            <c:txPr>
              <a:bodyPr wrap="square" lIns="38100" tIns="19050" rIns="38100" bIns="19050" anchor="ctr">
                <a:spAutoFit/>
              </a:bodyPr>
              <a:lstStyle/>
              <a:p>
                <a:pPr>
                  <a:defRPr b="0">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ACA Replacement Plans</c:v>
                </c:pt>
                <c:pt idx="1">
                  <c:v>Affordable Care Act</c:v>
                </c:pt>
                <c:pt idx="2">
                  <c:v>National health plan</c:v>
                </c:pt>
                <c:pt idx="3">
                  <c:v>Medicaid</c:v>
                </c:pt>
                <c:pt idx="4">
                  <c:v>Medicare</c:v>
                </c:pt>
              </c:strCache>
            </c:strRef>
          </c:cat>
          <c:val>
            <c:numRef>
              <c:f>Sheet1!$D$2:$D$6</c:f>
              <c:numCache>
                <c:formatCode>0%;0%</c:formatCode>
                <c:ptCount val="5"/>
                <c:pt idx="0">
                  <c:v>0.17</c:v>
                </c:pt>
                <c:pt idx="1">
                  <c:v>0.17</c:v>
                </c:pt>
                <c:pt idx="2">
                  <c:v>0.13</c:v>
                </c:pt>
                <c:pt idx="3">
                  <c:v>0.11</c:v>
                </c:pt>
                <c:pt idx="4">
                  <c:v>0.1</c:v>
                </c:pt>
              </c:numCache>
            </c:numRef>
          </c:val>
          <c:extLst>
            <c:ext xmlns:c16="http://schemas.microsoft.com/office/drawing/2014/chart" uri="{C3380CC4-5D6E-409C-BE32-E72D297353CC}">
              <c16:uniqueId val="{00000001-09BA-44DB-A239-83EA1C15A633}"/>
            </c:ext>
          </c:extLst>
        </c:ser>
        <c:ser>
          <c:idx val="3"/>
          <c:order val="3"/>
          <c:tx>
            <c:strRef>
              <c:f>Sheet1!$E$1</c:f>
              <c:strCache>
                <c:ptCount val="1"/>
                <c:pt idx="0">
                  <c:v>Very unfavorable</c:v>
                </c:pt>
              </c:strCache>
            </c:strRef>
          </c:tx>
          <c:spPr>
            <a:solidFill>
              <a:srgbClr val="E05C26"/>
            </a:solidFill>
            <a:ln>
              <a:solidFill>
                <a:srgbClr val="000000"/>
              </a:solidFill>
            </a:ln>
          </c:spPr>
          <c:invertIfNegative val="0"/>
          <c:dLbls>
            <c:dLbl>
              <c:idx val="4"/>
              <c:layout>
                <c:manualLayout>
                  <c:x val="2.1087980382532644E-2"/>
                  <c:y val="-2.3760129754652784E-17"/>
                </c:manualLayout>
              </c:layout>
              <c:spPr>
                <a:noFill/>
                <a:ln>
                  <a:noFill/>
                </a:ln>
                <a:effectLst/>
              </c:spPr>
              <c:txPr>
                <a:bodyPr wrap="square" lIns="38100" tIns="19050" rIns="38100" bIns="19050" anchor="ctr">
                  <a:spAutoFit/>
                </a:bodyPr>
                <a:lstStyle/>
                <a:p>
                  <a:pPr>
                    <a:defRPr b="0">
                      <a:solidFill>
                        <a:schemeClr val="tx1"/>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CB2-4361-B858-E396398E3E2E}"/>
                </c:ext>
              </c:extLst>
            </c:dLbl>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ACA Replacement Plans</c:v>
                </c:pt>
                <c:pt idx="1">
                  <c:v>Affordable Care Act</c:v>
                </c:pt>
                <c:pt idx="2">
                  <c:v>National health plan</c:v>
                </c:pt>
                <c:pt idx="3">
                  <c:v>Medicaid</c:v>
                </c:pt>
                <c:pt idx="4">
                  <c:v>Medicare</c:v>
                </c:pt>
              </c:strCache>
            </c:strRef>
          </c:cat>
          <c:val>
            <c:numRef>
              <c:f>Sheet1!$E$2:$E$6</c:f>
              <c:numCache>
                <c:formatCode>0%;0%</c:formatCode>
                <c:ptCount val="5"/>
                <c:pt idx="0">
                  <c:v>0.38</c:v>
                </c:pt>
                <c:pt idx="1">
                  <c:v>0.28999999999999998</c:v>
                </c:pt>
                <c:pt idx="2">
                  <c:v>0.28999999999999998</c:v>
                </c:pt>
                <c:pt idx="3">
                  <c:v>0.09</c:v>
                </c:pt>
                <c:pt idx="4">
                  <c:v>0.05</c:v>
                </c:pt>
              </c:numCache>
            </c:numRef>
          </c:val>
          <c:extLst>
            <c:ext xmlns:c16="http://schemas.microsoft.com/office/drawing/2014/chart" uri="{C3380CC4-5D6E-409C-BE32-E72D297353CC}">
              <c16:uniqueId val="{00000000-D7D8-4D0D-A24F-B8D929029974}"/>
            </c:ext>
          </c:extLst>
        </c:ser>
        <c:dLbls>
          <c:dLblPos val="ctr"/>
          <c:showLegendKey val="0"/>
          <c:showVal val="1"/>
          <c:showCatName val="0"/>
          <c:showSerName val="0"/>
          <c:showPercent val="0"/>
          <c:showBubbleSize val="0"/>
        </c:dLbls>
        <c:gapWidth val="18"/>
        <c:overlap val="100"/>
        <c:axId val="401353040"/>
        <c:axId val="401348728"/>
      </c:barChart>
      <c:catAx>
        <c:axId val="401353040"/>
        <c:scaling>
          <c:orientation val="minMax"/>
        </c:scaling>
        <c:delete val="0"/>
        <c:axPos val="l"/>
        <c:numFmt formatCode="General" sourceLinked="1"/>
        <c:majorTickMark val="out"/>
        <c:minorTickMark val="none"/>
        <c:tickLblPos val="low"/>
        <c:spPr>
          <a:ln>
            <a:noFill/>
          </a:ln>
        </c:spPr>
        <c:txPr>
          <a:bodyPr/>
          <a:lstStyle/>
          <a:p>
            <a:pPr>
              <a:defRPr b="0"/>
            </a:pPr>
            <a:endParaRPr lang="en-US"/>
          </a:p>
        </c:txPr>
        <c:crossAx val="401348728"/>
        <c:crosses val="autoZero"/>
        <c:auto val="1"/>
        <c:lblAlgn val="ctr"/>
        <c:lblOffset val="100"/>
        <c:noMultiLvlLbl val="0"/>
      </c:catAx>
      <c:valAx>
        <c:axId val="401348728"/>
        <c:scaling>
          <c:orientation val="minMax"/>
          <c:max val="1"/>
          <c:min val="-1"/>
        </c:scaling>
        <c:delete val="1"/>
        <c:axPos val="b"/>
        <c:numFmt formatCode="0%;0%" sourceLinked="1"/>
        <c:majorTickMark val="out"/>
        <c:minorTickMark val="none"/>
        <c:tickLblPos val="nextTo"/>
        <c:crossAx val="401353040"/>
        <c:crosses val="autoZero"/>
        <c:crossBetween val="between"/>
        <c:majorUnit val="0.1"/>
      </c:valAx>
    </c:plotArea>
    <c:legend>
      <c:legendPos val="t"/>
      <c:layout>
        <c:manualLayout>
          <c:xMode val="edge"/>
          <c:yMode val="edge"/>
          <c:x val="7.201384788448259E-2"/>
          <c:y val="1.0883319645163451E-2"/>
          <c:w val="0.87699044619422584"/>
          <c:h val="5.7964627499836704E-2"/>
        </c:manualLayout>
      </c:layout>
      <c:overlay val="0"/>
      <c:txPr>
        <a:bodyPr/>
        <a:lstStyle/>
        <a:p>
          <a:pPr>
            <a:defRPr b="0"/>
          </a:pPr>
          <a:endParaRPr lang="en-US"/>
        </a:p>
      </c:txPr>
    </c:legend>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51880344101671128"/>
          <c:y val="0.13922621199463403"/>
          <c:w val="0.41422637954614711"/>
          <c:h val="0.81734180217074603"/>
        </c:manualLayout>
      </c:layout>
      <c:barChart>
        <c:barDir val="bar"/>
        <c:grouping val="stacked"/>
        <c:varyColors val="0"/>
        <c:ser>
          <c:idx val="0"/>
          <c:order val="0"/>
          <c:tx>
            <c:strRef>
              <c:f>Sheet1!$B$1</c:f>
              <c:strCache>
                <c:ptCount val="1"/>
                <c:pt idx="0">
                  <c:v>Oppose</c:v>
                </c:pt>
              </c:strCache>
            </c:strRef>
          </c:tx>
          <c:spPr>
            <a:solidFill>
              <a:srgbClr val="E05C26"/>
            </a:solidFill>
            <a:ln w="9525">
              <a:solidFill>
                <a:srgbClr val="000000"/>
              </a:solidFill>
            </a:ln>
          </c:spPr>
          <c:invertIfNegative val="0"/>
          <c:dLbls>
            <c:dLbl>
              <c:idx val="3"/>
              <c:layout>
                <c:manualLayout>
                  <c:x val="-1.3616557734204794E-3"/>
                  <c:y val="2.6952160537019724E-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74B-45DE-BEED-51161362C3D2}"/>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8"/>
                <c:pt idx="0">
                  <c:v>Allowing health insurance companies to charge people with pre-existing health conditions more for their coverage</c:v>
                </c:pt>
                <c:pt idx="1">
                  <c:v>Stopping federal payments to Planned Parenthood for people on Medicaid</c:v>
                </c:pt>
                <c:pt idx="2">
                  <c:v>Changing Medicaid to a Block Grant System</c:v>
                </c:pt>
                <c:pt idx="3">
                  <c:v>Reducing federal funding for Medicaid expansion</c:v>
                </c:pt>
                <c:pt idx="4">
                  <c:v>Discontinuing CSR payments</c:v>
                </c:pt>
                <c:pt idx="5">
                  <c:v>Allowing health insurance companies to sell plans that cost less but cover fewer benefits</c:v>
                </c:pt>
                <c:pt idx="6">
                  <c:v>Giving states more flexibility to make changes to their health insurance programs</c:v>
                </c:pt>
                <c:pt idx="7">
                  <c:v>Allowing states to impose work requirements for Medicaid beneficiaries</c:v>
                </c:pt>
              </c:strCache>
            </c:strRef>
          </c:cat>
          <c:val>
            <c:numRef>
              <c:f>Sheet1!$B$2:$B$9</c:f>
              <c:numCache>
                <c:formatCode>0%;0%</c:formatCode>
                <c:ptCount val="8"/>
                <c:pt idx="0">
                  <c:v>-0.77</c:v>
                </c:pt>
                <c:pt idx="1">
                  <c:v>-0.75</c:v>
                </c:pt>
                <c:pt idx="2">
                  <c:v>-0.71</c:v>
                </c:pt>
                <c:pt idx="3">
                  <c:v>-0.64</c:v>
                </c:pt>
                <c:pt idx="4">
                  <c:v>-0.6</c:v>
                </c:pt>
                <c:pt idx="5">
                  <c:v>-0.52</c:v>
                </c:pt>
                <c:pt idx="6">
                  <c:v>-0.31</c:v>
                </c:pt>
                <c:pt idx="7">
                  <c:v>-0.3</c:v>
                </c:pt>
              </c:numCache>
            </c:numRef>
          </c:val>
          <c:extLst>
            <c:ext xmlns:c16="http://schemas.microsoft.com/office/drawing/2014/chart" uri="{C3380CC4-5D6E-409C-BE32-E72D297353CC}">
              <c16:uniqueId val="{00000001-874B-45DE-BEED-51161362C3D2}"/>
            </c:ext>
          </c:extLst>
        </c:ser>
        <c:ser>
          <c:idx val="2"/>
          <c:order val="1"/>
          <c:tx>
            <c:strRef>
              <c:f>Sheet1!$C$1</c:f>
              <c:strCache>
                <c:ptCount val="1"/>
                <c:pt idx="0">
                  <c:v>Support</c:v>
                </c:pt>
              </c:strCache>
            </c:strRef>
          </c:tx>
          <c:spPr>
            <a:solidFill>
              <a:srgbClr val="133559"/>
            </a:solidFill>
            <a:ln>
              <a:solidFill>
                <a:prstClr val="black"/>
              </a:solidFill>
            </a:ln>
          </c:spPr>
          <c:invertIfNegative val="0"/>
          <c:dLbls>
            <c:dLbl>
              <c:idx val="1"/>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74B-45DE-BEED-51161362C3D2}"/>
                </c:ext>
              </c:extLst>
            </c:dLbl>
            <c:dLbl>
              <c:idx val="5"/>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74B-45DE-BEED-51161362C3D2}"/>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8"/>
                <c:pt idx="0">
                  <c:v>Allowing health insurance companies to charge people with pre-existing health conditions more for their coverage</c:v>
                </c:pt>
                <c:pt idx="1">
                  <c:v>Stopping federal payments to Planned Parenthood for people on Medicaid</c:v>
                </c:pt>
                <c:pt idx="2">
                  <c:v>Changing Medicaid to a Block Grant System</c:v>
                </c:pt>
                <c:pt idx="3">
                  <c:v>Reducing federal funding for Medicaid expansion</c:v>
                </c:pt>
                <c:pt idx="4">
                  <c:v>Discontinuing CSR payments</c:v>
                </c:pt>
                <c:pt idx="5">
                  <c:v>Allowing health insurance companies to sell plans that cost less but cover fewer benefits</c:v>
                </c:pt>
                <c:pt idx="6">
                  <c:v>Giving states more flexibility to make changes to their health insurance programs</c:v>
                </c:pt>
                <c:pt idx="7">
                  <c:v>Allowing states to impose work requirements for Medicaid beneficiaries</c:v>
                </c:pt>
              </c:strCache>
            </c:strRef>
          </c:cat>
          <c:val>
            <c:numRef>
              <c:f>Sheet1!$C$2:$C$9</c:f>
              <c:numCache>
                <c:formatCode>0%</c:formatCode>
                <c:ptCount val="8"/>
                <c:pt idx="0">
                  <c:v>0.2</c:v>
                </c:pt>
                <c:pt idx="1">
                  <c:v>0.22</c:v>
                </c:pt>
                <c:pt idx="2">
                  <c:v>0.26</c:v>
                </c:pt>
                <c:pt idx="3">
                  <c:v>0.36</c:v>
                </c:pt>
                <c:pt idx="4">
                  <c:v>0.33</c:v>
                </c:pt>
                <c:pt idx="5">
                  <c:v>0.44</c:v>
                </c:pt>
                <c:pt idx="6">
                  <c:v>0.63</c:v>
                </c:pt>
                <c:pt idx="7">
                  <c:v>0.7</c:v>
                </c:pt>
              </c:numCache>
            </c:numRef>
          </c:val>
          <c:extLst>
            <c:ext xmlns:c16="http://schemas.microsoft.com/office/drawing/2014/chart" uri="{C3380CC4-5D6E-409C-BE32-E72D297353CC}">
              <c16:uniqueId val="{00000004-874B-45DE-BEED-51161362C3D2}"/>
            </c:ext>
          </c:extLst>
        </c:ser>
        <c:dLbls>
          <c:showLegendKey val="0"/>
          <c:showVal val="0"/>
          <c:showCatName val="0"/>
          <c:showSerName val="0"/>
          <c:showPercent val="0"/>
          <c:showBubbleSize val="0"/>
        </c:dLbls>
        <c:gapWidth val="45"/>
        <c:overlap val="100"/>
        <c:axId val="401353040"/>
        <c:axId val="401348728"/>
      </c:barChart>
      <c:catAx>
        <c:axId val="401353040"/>
        <c:scaling>
          <c:orientation val="minMax"/>
        </c:scaling>
        <c:delete val="0"/>
        <c:axPos val="l"/>
        <c:numFmt formatCode="General" sourceLinked="1"/>
        <c:majorTickMark val="out"/>
        <c:minorTickMark val="none"/>
        <c:tickLblPos val="low"/>
        <c:spPr>
          <a:ln>
            <a:noFill/>
          </a:ln>
        </c:spPr>
        <c:txPr>
          <a:bodyPr anchor="b" anchorCtr="0"/>
          <a:lstStyle/>
          <a:p>
            <a:pPr>
              <a:defRPr b="0"/>
            </a:pPr>
            <a:endParaRPr lang="en-US"/>
          </a:p>
        </c:txPr>
        <c:crossAx val="401348728"/>
        <c:crosses val="autoZero"/>
        <c:auto val="1"/>
        <c:lblAlgn val="ctr"/>
        <c:lblOffset val="100"/>
        <c:noMultiLvlLbl val="0"/>
      </c:catAx>
      <c:valAx>
        <c:axId val="401348728"/>
        <c:scaling>
          <c:orientation val="minMax"/>
          <c:max val="0.8"/>
          <c:min val="-0.8"/>
        </c:scaling>
        <c:delete val="1"/>
        <c:axPos val="b"/>
        <c:numFmt formatCode="0%;0%" sourceLinked="1"/>
        <c:majorTickMark val="out"/>
        <c:minorTickMark val="none"/>
        <c:tickLblPos val="nextTo"/>
        <c:crossAx val="401353040"/>
        <c:crosses val="autoZero"/>
        <c:crossBetween val="between"/>
        <c:majorUnit val="0.1"/>
      </c:valAx>
    </c:plotArea>
    <c:legend>
      <c:legendPos val="t"/>
      <c:layout>
        <c:manualLayout>
          <c:xMode val="edge"/>
          <c:yMode val="edge"/>
          <c:x val="0.6288316816001448"/>
          <c:y val="2.5848475671310316E-2"/>
          <c:w val="0.3711683183998552"/>
          <c:h val="0.12063741910380901"/>
        </c:manualLayout>
      </c:layout>
      <c:overlay val="0"/>
      <c:txPr>
        <a:bodyPr/>
        <a:lstStyle/>
        <a:p>
          <a:pPr>
            <a:defRPr b="0"/>
          </a:pPr>
          <a:endParaRPr lang="en-US"/>
        </a:p>
      </c:txPr>
    </c:legend>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73525963961743"/>
          <c:y val="1.3908046369587609E-2"/>
          <c:w val="0.50264740360382565"/>
          <c:h val="0.95600022053804457"/>
        </c:manualLayout>
      </c:layout>
      <c:barChart>
        <c:barDir val="bar"/>
        <c:grouping val="stacked"/>
        <c:varyColors val="0"/>
        <c:dLbls>
          <c:showLegendKey val="0"/>
          <c:showVal val="1"/>
          <c:showCatName val="0"/>
          <c:showSerName val="0"/>
          <c:showPercent val="0"/>
          <c:showBubbleSize val="0"/>
        </c:dLbls>
        <c:gapWidth val="75"/>
        <c:overlap val="100"/>
        <c:axId val="127705472"/>
        <c:axId val="127695488"/>
      </c:barChart>
      <c:valAx>
        <c:axId val="127695488"/>
        <c:scaling>
          <c:orientation val="minMax"/>
          <c:max val="1.05"/>
          <c:min val="0"/>
        </c:scaling>
        <c:delete val="1"/>
        <c:axPos val="t"/>
        <c:numFmt formatCode="0%" sourceLinked="1"/>
        <c:majorTickMark val="none"/>
        <c:minorTickMark val="none"/>
        <c:tickLblPos val="nextTo"/>
        <c:crossAx val="127705472"/>
        <c:crosses val="autoZero"/>
        <c:crossBetween val="between"/>
      </c:valAx>
      <c:catAx>
        <c:axId val="127705472"/>
        <c:scaling>
          <c:orientation val="maxMin"/>
        </c:scaling>
        <c:delete val="0"/>
        <c:axPos val="l"/>
        <c:numFmt formatCode="General" sourceLinked="1"/>
        <c:majorTickMark val="out"/>
        <c:minorTickMark val="none"/>
        <c:tickLblPos val="nextTo"/>
        <c:spPr>
          <a:ln>
            <a:noFill/>
          </a:ln>
        </c:spPr>
        <c:txPr>
          <a:bodyPr/>
          <a:lstStyle/>
          <a:p>
            <a:pPr>
              <a:defRPr sz="1300"/>
            </a:pPr>
            <a:endParaRPr lang="en-US"/>
          </a:p>
        </c:txPr>
        <c:crossAx val="127695488"/>
        <c:crosses val="autoZero"/>
        <c:auto val="1"/>
        <c:lblAlgn val="ctr"/>
        <c:lblOffset val="100"/>
        <c:noMultiLvlLbl val="0"/>
      </c:catAx>
    </c:plotArea>
    <c:plotVisOnly val="1"/>
    <c:dispBlanksAs val="gap"/>
    <c:showDLblsOverMax val="0"/>
  </c:chart>
  <c:txPr>
    <a:bodyPr/>
    <a:lstStyle/>
    <a:p>
      <a:pPr>
        <a:defRPr sz="13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63306662063484"/>
          <c:y val="3.963278579595525E-2"/>
          <c:w val="0.54285415240307067"/>
          <c:h val="0.90023138412046311"/>
        </c:manualLayout>
      </c:layout>
      <c:barChart>
        <c:barDir val="bar"/>
        <c:grouping val="stacked"/>
        <c:varyColors val="0"/>
        <c:ser>
          <c:idx val="0"/>
          <c:order val="0"/>
          <c:tx>
            <c:strRef>
              <c:f>Sheet1!$B$1</c:f>
              <c:strCache>
                <c:ptCount val="1"/>
                <c:pt idx="0">
                  <c:v>Total</c:v>
                </c:pt>
              </c:strCache>
            </c:strRef>
          </c:tx>
          <c:spPr>
            <a:solidFill>
              <a:schemeClr val="bg2"/>
            </a:solidFill>
            <a:ln>
              <a:solidFill>
                <a:schemeClr val="tx1"/>
              </a:solidFill>
            </a:ln>
          </c:spPr>
          <c:invertIfNegative val="0"/>
          <c:dPt>
            <c:idx val="0"/>
            <c:invertIfNegative val="0"/>
            <c:bubble3D val="0"/>
            <c:extLst>
              <c:ext xmlns:c16="http://schemas.microsoft.com/office/drawing/2014/chart" uri="{C3380CC4-5D6E-409C-BE32-E72D297353CC}">
                <c16:uniqueId val="{00000000-9BA8-46AA-834B-A13473EEE8D9}"/>
              </c:ext>
            </c:extLst>
          </c:dPt>
          <c:dPt>
            <c:idx val="1"/>
            <c:invertIfNegative val="0"/>
            <c:bubble3D val="0"/>
            <c:extLst>
              <c:ext xmlns:c16="http://schemas.microsoft.com/office/drawing/2014/chart" uri="{C3380CC4-5D6E-409C-BE32-E72D297353CC}">
                <c16:uniqueId val="{00000001-9BA8-46AA-834B-A13473EEE8D9}"/>
              </c:ext>
            </c:extLst>
          </c:dPt>
          <c:dPt>
            <c:idx val="2"/>
            <c:invertIfNegative val="0"/>
            <c:bubble3D val="0"/>
            <c:extLst>
              <c:ext xmlns:c16="http://schemas.microsoft.com/office/drawing/2014/chart" uri="{C3380CC4-5D6E-409C-BE32-E72D297353CC}">
                <c16:uniqueId val="{00000002-9BA8-46AA-834B-A13473EEE8D9}"/>
              </c:ext>
            </c:extLst>
          </c:dPt>
          <c:dLbls>
            <c:dLbl>
              <c:idx val="0"/>
              <c:spPr/>
              <c:txPr>
                <a:bodyPr/>
                <a:lstStyle/>
                <a:p>
                  <a:pPr>
                    <a:defRPr sz="1400">
                      <a:solidFill>
                        <a:schemeClr val="bg1"/>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9BA8-46AA-834B-A13473EEE8D9}"/>
                </c:ext>
              </c:extLst>
            </c:dLbl>
            <c:dLbl>
              <c:idx val="1"/>
              <c:spPr/>
              <c:txPr>
                <a:bodyPr/>
                <a:lstStyle/>
                <a:p>
                  <a:pPr>
                    <a:defRPr sz="1400">
                      <a:solidFill>
                        <a:schemeClr val="bg1"/>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9BA8-46AA-834B-A13473EEE8D9}"/>
                </c:ext>
              </c:extLst>
            </c:dLbl>
            <c:spPr>
              <a:noFill/>
              <a:ln>
                <a:noFill/>
              </a:ln>
              <a:effectLst/>
            </c:spPr>
            <c:txPr>
              <a:bodyPr wrap="square" lIns="38100" tIns="19050" rIns="38100" bIns="19050" anchor="ctr">
                <a:spAutoFit/>
              </a:bodyPr>
              <a:lstStyle/>
              <a:p>
                <a:pPr>
                  <a:defRPr sz="14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Negative impact on people</c:v>
                </c:pt>
                <c:pt idx="1">
                  <c:v>Financial and cost considerations</c:v>
                </c:pt>
                <c:pt idx="2">
                  <c:v>Repeals parts/Doesn’t fix the Affordable Care Act</c:v>
                </c:pt>
                <c:pt idx="3">
                  <c:v>Decreases access to health care/health insurance</c:v>
                </c:pt>
              </c:strCache>
            </c:strRef>
          </c:cat>
          <c:val>
            <c:numRef>
              <c:f>Sheet1!$B$2:$B$5</c:f>
              <c:numCache>
                <c:formatCode>0%</c:formatCode>
                <c:ptCount val="4"/>
                <c:pt idx="0">
                  <c:v>0.23</c:v>
                </c:pt>
                <c:pt idx="1">
                  <c:v>0.22</c:v>
                </c:pt>
                <c:pt idx="2">
                  <c:v>0.15</c:v>
                </c:pt>
                <c:pt idx="3">
                  <c:v>0.15</c:v>
                </c:pt>
              </c:numCache>
            </c:numRef>
          </c:val>
          <c:extLst>
            <c:ext xmlns:c16="http://schemas.microsoft.com/office/drawing/2014/chart" uri="{C3380CC4-5D6E-409C-BE32-E72D297353CC}">
              <c16:uniqueId val="{00000003-9BA8-46AA-834B-A13473EEE8D9}"/>
            </c:ext>
          </c:extLst>
        </c:ser>
        <c:dLbls>
          <c:showLegendKey val="0"/>
          <c:showVal val="1"/>
          <c:showCatName val="0"/>
          <c:showSerName val="0"/>
          <c:showPercent val="0"/>
          <c:showBubbleSize val="0"/>
        </c:dLbls>
        <c:gapWidth val="75"/>
        <c:overlap val="100"/>
        <c:axId val="127705472"/>
        <c:axId val="127695488"/>
      </c:barChart>
      <c:valAx>
        <c:axId val="127695488"/>
        <c:scaling>
          <c:orientation val="minMax"/>
          <c:max val="1.05"/>
          <c:min val="0"/>
        </c:scaling>
        <c:delete val="1"/>
        <c:axPos val="t"/>
        <c:numFmt formatCode="0%" sourceLinked="1"/>
        <c:majorTickMark val="none"/>
        <c:minorTickMark val="none"/>
        <c:tickLblPos val="nextTo"/>
        <c:crossAx val="127705472"/>
        <c:crosses val="autoZero"/>
        <c:crossBetween val="between"/>
      </c:valAx>
      <c:catAx>
        <c:axId val="127705472"/>
        <c:scaling>
          <c:orientation val="maxMin"/>
        </c:scaling>
        <c:delete val="0"/>
        <c:axPos val="l"/>
        <c:numFmt formatCode="General" sourceLinked="1"/>
        <c:majorTickMark val="out"/>
        <c:minorTickMark val="none"/>
        <c:tickLblPos val="nextTo"/>
        <c:spPr>
          <a:ln>
            <a:noFill/>
          </a:ln>
        </c:spPr>
        <c:txPr>
          <a:bodyPr/>
          <a:lstStyle/>
          <a:p>
            <a:pPr>
              <a:defRPr sz="1400"/>
            </a:pPr>
            <a:endParaRPr lang="en-US"/>
          </a:p>
        </c:txPr>
        <c:crossAx val="127695488"/>
        <c:crosses val="autoZero"/>
        <c:auto val="1"/>
        <c:lblAlgn val="ctr"/>
        <c:lblOffset val="100"/>
        <c:noMultiLvlLbl val="0"/>
      </c:catAx>
    </c:plotArea>
    <c:plotVisOnly val="1"/>
    <c:dispBlanksAs val="gap"/>
    <c:showDLblsOverMax val="0"/>
  </c:chart>
  <c:txPr>
    <a:bodyPr/>
    <a:lstStyle/>
    <a:p>
      <a:pPr>
        <a:defRPr sz="13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561820397450316E-2"/>
          <c:y val="8.040647565239481E-2"/>
          <c:w val="0.91762865579302588"/>
          <c:h val="0.76680576925877209"/>
        </c:manualLayout>
      </c:layout>
      <c:barChart>
        <c:barDir val="col"/>
        <c:grouping val="stacked"/>
        <c:varyColors val="0"/>
        <c:ser>
          <c:idx val="0"/>
          <c:order val="0"/>
          <c:tx>
            <c:strRef>
              <c:f>Sheet1!$B$1</c:f>
              <c:strCache>
                <c:ptCount val="1"/>
                <c:pt idx="0">
                  <c:v>Favor</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1998-2000
(avg of 6 polls)</c:v>
                </c:pt>
                <c:pt idx="1">
                  <c:v>2002-2004
(avg of 2 polls)</c:v>
                </c:pt>
                <c:pt idx="2">
                  <c:v>2008-2009
(avg of 7 polls)</c:v>
                </c:pt>
                <c:pt idx="3">
                  <c:v>Feb 2016</c:v>
                </c:pt>
                <c:pt idx="4">
                  <c:v>June 2017</c:v>
                </c:pt>
              </c:strCache>
            </c:strRef>
          </c:cat>
          <c:val>
            <c:numRef>
              <c:f>Sheet1!$B$2:$B$6</c:f>
              <c:numCache>
                <c:formatCode>0%</c:formatCode>
                <c:ptCount val="5"/>
                <c:pt idx="0">
                  <c:v>0.4</c:v>
                </c:pt>
                <c:pt idx="1">
                  <c:v>0.39</c:v>
                </c:pt>
                <c:pt idx="2">
                  <c:v>0.46</c:v>
                </c:pt>
                <c:pt idx="3">
                  <c:v>0.5</c:v>
                </c:pt>
                <c:pt idx="4">
                  <c:v>0.53</c:v>
                </c:pt>
              </c:numCache>
            </c:numRef>
          </c:val>
          <c:extLst>
            <c:ext xmlns:c16="http://schemas.microsoft.com/office/drawing/2014/chart" uri="{C3380CC4-5D6E-409C-BE32-E72D297353CC}">
              <c16:uniqueId val="{00000000-ED20-46F0-AA28-486D9720B54C}"/>
            </c:ext>
          </c:extLst>
        </c:ser>
        <c:ser>
          <c:idx val="1"/>
          <c:order val="1"/>
          <c:tx>
            <c:strRef>
              <c:f>Sheet1!$C$1</c:f>
              <c:strCache>
                <c:ptCount val="1"/>
                <c:pt idx="0">
                  <c:v>Oppose</c:v>
                </c:pt>
              </c:strCache>
            </c:strRef>
          </c:tx>
          <c:spPr>
            <a:solidFill>
              <a:schemeClr val="bg2"/>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1998-2000
(avg of 6 polls)</c:v>
                </c:pt>
                <c:pt idx="1">
                  <c:v>2002-2004
(avg of 2 polls)</c:v>
                </c:pt>
                <c:pt idx="2">
                  <c:v>2008-2009
(avg of 7 polls)</c:v>
                </c:pt>
                <c:pt idx="3">
                  <c:v>Feb 2016</c:v>
                </c:pt>
                <c:pt idx="4">
                  <c:v>June 2017</c:v>
                </c:pt>
              </c:strCache>
            </c:strRef>
          </c:cat>
          <c:val>
            <c:numRef>
              <c:f>Sheet1!$C$2:$C$6</c:f>
              <c:numCache>
                <c:formatCode>0%</c:formatCode>
                <c:ptCount val="5"/>
                <c:pt idx="0">
                  <c:v>0.53</c:v>
                </c:pt>
                <c:pt idx="1">
                  <c:v>0.55000000000000004</c:v>
                </c:pt>
                <c:pt idx="2">
                  <c:v>0.49</c:v>
                </c:pt>
                <c:pt idx="3">
                  <c:v>0.43</c:v>
                </c:pt>
                <c:pt idx="4">
                  <c:v>0.43</c:v>
                </c:pt>
              </c:numCache>
            </c:numRef>
          </c:val>
          <c:extLst>
            <c:ext xmlns:c16="http://schemas.microsoft.com/office/drawing/2014/chart" uri="{C3380CC4-5D6E-409C-BE32-E72D297353CC}">
              <c16:uniqueId val="{00000001-ED20-46F0-AA28-486D9720B54C}"/>
            </c:ext>
          </c:extLst>
        </c:ser>
        <c:dLbls>
          <c:showLegendKey val="0"/>
          <c:showVal val="0"/>
          <c:showCatName val="0"/>
          <c:showSerName val="0"/>
          <c:showPercent val="0"/>
          <c:showBubbleSize val="0"/>
        </c:dLbls>
        <c:gapWidth val="45"/>
        <c:overlap val="100"/>
        <c:axId val="31299247"/>
        <c:axId val="31301743"/>
        <c:extLst/>
      </c:barChart>
      <c:catAx>
        <c:axId val="312992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1301743"/>
        <c:crosses val="autoZero"/>
        <c:auto val="1"/>
        <c:lblAlgn val="ctr"/>
        <c:lblOffset val="100"/>
        <c:noMultiLvlLbl val="0"/>
      </c:catAx>
      <c:valAx>
        <c:axId val="31301743"/>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1299247"/>
        <c:crosses val="autoZero"/>
        <c:crossBetween val="between"/>
      </c:valAx>
      <c:spPr>
        <a:noFill/>
        <a:ln>
          <a:noFill/>
        </a:ln>
        <a:effectLst/>
      </c:spPr>
    </c:plotArea>
    <c:legend>
      <c:legendPos val="b"/>
      <c:layout>
        <c:manualLayout>
          <c:xMode val="edge"/>
          <c:yMode val="edge"/>
          <c:x val="0.37344374996619101"/>
          <c:y val="1.0205218575031587E-2"/>
          <c:w val="0.272595970930886"/>
          <c:h val="5.88670116119721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2600157480314954"/>
          <c:y val="0.12975676601575883"/>
          <c:w val="0.5606650918635171"/>
          <c:h val="0.86190455427865509"/>
        </c:manualLayout>
      </c:layout>
      <c:barChart>
        <c:barDir val="bar"/>
        <c:grouping val="stacked"/>
        <c:varyColors val="0"/>
        <c:ser>
          <c:idx val="0"/>
          <c:order val="0"/>
          <c:tx>
            <c:strRef>
              <c:f>Sheet1!$B$1</c:f>
              <c:strCache>
                <c:ptCount val="1"/>
                <c:pt idx="0">
                  <c:v>Keep current health insurance</c:v>
                </c:pt>
              </c:strCache>
            </c:strRef>
          </c:tx>
          <c:spPr>
            <a:solidFill>
              <a:srgbClr val="FF8811"/>
            </a:solidFill>
            <a:ln w="9525">
              <a:solidFill>
                <a:srgbClr val="000000"/>
              </a:solidFill>
            </a:ln>
          </c:spPr>
          <c:invertIfNegative val="0"/>
          <c:dLbls>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Reps</c:v>
                </c:pt>
                <c:pt idx="1">
                  <c:v>Ind</c:v>
                </c:pt>
                <c:pt idx="2">
                  <c:v>Dems</c:v>
                </c:pt>
                <c:pt idx="3">
                  <c:v>Total</c:v>
                </c:pt>
              </c:strCache>
            </c:strRef>
          </c:cat>
          <c:val>
            <c:numRef>
              <c:f>Sheet1!$B$2:$B$5</c:f>
              <c:numCache>
                <c:formatCode>0%</c:formatCode>
                <c:ptCount val="4"/>
                <c:pt idx="0">
                  <c:v>0.44</c:v>
                </c:pt>
                <c:pt idx="1">
                  <c:v>0.5</c:v>
                </c:pt>
                <c:pt idx="2">
                  <c:v>0.52</c:v>
                </c:pt>
                <c:pt idx="3">
                  <c:v>0.47</c:v>
                </c:pt>
              </c:numCache>
            </c:numRef>
          </c:val>
          <c:extLst>
            <c:ext xmlns:c16="http://schemas.microsoft.com/office/drawing/2014/chart" uri="{C3380CC4-5D6E-409C-BE32-E72D297353CC}">
              <c16:uniqueId val="{00000000-F7CD-4FCE-AF0F-303A36EE7CCB}"/>
            </c:ext>
          </c:extLst>
        </c:ser>
        <c:dLbls>
          <c:dLblPos val="ctr"/>
          <c:showLegendKey val="0"/>
          <c:showVal val="1"/>
          <c:showCatName val="0"/>
          <c:showSerName val="0"/>
          <c:showPercent val="0"/>
          <c:showBubbleSize val="0"/>
        </c:dLbls>
        <c:gapWidth val="18"/>
        <c:overlap val="100"/>
        <c:axId val="401353040"/>
        <c:axId val="401348728"/>
      </c:barChart>
      <c:catAx>
        <c:axId val="401353040"/>
        <c:scaling>
          <c:orientation val="minMax"/>
        </c:scaling>
        <c:delete val="1"/>
        <c:axPos val="l"/>
        <c:numFmt formatCode="General" sourceLinked="1"/>
        <c:majorTickMark val="out"/>
        <c:minorTickMark val="none"/>
        <c:tickLblPos val="none"/>
        <c:crossAx val="401348728"/>
        <c:crosses val="autoZero"/>
        <c:auto val="1"/>
        <c:lblAlgn val="ctr"/>
        <c:lblOffset val="100"/>
        <c:noMultiLvlLbl val="0"/>
      </c:catAx>
      <c:valAx>
        <c:axId val="401348728"/>
        <c:scaling>
          <c:orientation val="minMax"/>
          <c:max val="1"/>
          <c:min val="0"/>
        </c:scaling>
        <c:delete val="1"/>
        <c:axPos val="b"/>
        <c:numFmt formatCode="0%" sourceLinked="1"/>
        <c:majorTickMark val="out"/>
        <c:minorTickMark val="none"/>
        <c:tickLblPos val="nextTo"/>
        <c:crossAx val="401353040"/>
        <c:crosses val="autoZero"/>
        <c:crossBetween val="between"/>
        <c:majorUnit val="0.1"/>
      </c:valAx>
    </c:plotArea>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600157480314953"/>
          <c:y val="5.9588277430004048E-2"/>
          <c:w val="0.48733175853018379"/>
          <c:h val="0.89313858004505486"/>
        </c:manualLayout>
      </c:layout>
      <c:barChart>
        <c:barDir val="bar"/>
        <c:grouping val="stacked"/>
        <c:varyColors val="0"/>
        <c:ser>
          <c:idx val="0"/>
          <c:order val="0"/>
          <c:tx>
            <c:strRef>
              <c:f>Sheet1!$B$1</c:f>
              <c:strCache>
                <c:ptCount val="1"/>
                <c:pt idx="0">
                  <c:v>Access health care you need</c:v>
                </c:pt>
              </c:strCache>
            </c:strRef>
          </c:tx>
          <c:spPr>
            <a:solidFill>
              <a:srgbClr val="E05C26"/>
            </a:solidFill>
            <a:ln w="9525">
              <a:solidFill>
                <a:srgbClr val="000000"/>
              </a:solidFill>
            </a:ln>
          </c:spPr>
          <c:invertIfNegative val="0"/>
          <c:dLbls>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Republicans</c:v>
                </c:pt>
                <c:pt idx="1">
                  <c:v>Independents</c:v>
                </c:pt>
                <c:pt idx="2">
                  <c:v>Dems</c:v>
                </c:pt>
                <c:pt idx="3">
                  <c:v>Total</c:v>
                </c:pt>
              </c:strCache>
            </c:strRef>
          </c:cat>
          <c:val>
            <c:numRef>
              <c:f>Sheet1!$B$2:$B$5</c:f>
              <c:numCache>
                <c:formatCode>0%</c:formatCode>
                <c:ptCount val="4"/>
                <c:pt idx="0">
                  <c:v>0.41</c:v>
                </c:pt>
                <c:pt idx="1">
                  <c:v>0.61</c:v>
                </c:pt>
                <c:pt idx="2">
                  <c:v>0.75</c:v>
                </c:pt>
                <c:pt idx="3">
                  <c:v>0.61</c:v>
                </c:pt>
              </c:numCache>
            </c:numRef>
          </c:val>
          <c:extLst>
            <c:ext xmlns:c16="http://schemas.microsoft.com/office/drawing/2014/chart" uri="{C3380CC4-5D6E-409C-BE32-E72D297353CC}">
              <c16:uniqueId val="{00000000-6575-4A6F-9BEB-4BD425D3E10B}"/>
            </c:ext>
          </c:extLst>
        </c:ser>
        <c:dLbls>
          <c:dLblPos val="ctr"/>
          <c:showLegendKey val="0"/>
          <c:showVal val="1"/>
          <c:showCatName val="0"/>
          <c:showSerName val="0"/>
          <c:showPercent val="0"/>
          <c:showBubbleSize val="0"/>
        </c:dLbls>
        <c:gapWidth val="18"/>
        <c:overlap val="100"/>
        <c:axId val="401353040"/>
        <c:axId val="401348728"/>
      </c:barChart>
      <c:catAx>
        <c:axId val="401353040"/>
        <c:scaling>
          <c:orientation val="minMax"/>
        </c:scaling>
        <c:delete val="1"/>
        <c:axPos val="l"/>
        <c:numFmt formatCode="General" sourceLinked="1"/>
        <c:majorTickMark val="out"/>
        <c:minorTickMark val="none"/>
        <c:tickLblPos val="none"/>
        <c:crossAx val="401348728"/>
        <c:crosses val="autoZero"/>
        <c:auto val="1"/>
        <c:lblAlgn val="ctr"/>
        <c:lblOffset val="100"/>
        <c:noMultiLvlLbl val="0"/>
      </c:catAx>
      <c:valAx>
        <c:axId val="401348728"/>
        <c:scaling>
          <c:orientation val="minMax"/>
          <c:max val="1"/>
          <c:min val="0"/>
        </c:scaling>
        <c:delete val="1"/>
        <c:axPos val="b"/>
        <c:numFmt formatCode="0%" sourceLinked="1"/>
        <c:majorTickMark val="out"/>
        <c:minorTickMark val="none"/>
        <c:tickLblPos val="nextTo"/>
        <c:crossAx val="401353040"/>
        <c:crosses val="autoZero"/>
        <c:crossBetween val="between"/>
        <c:majorUnit val="0.1"/>
      </c:valAx>
    </c:plotArea>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3992123181833407"/>
          <c:y val="0.12549817688459255"/>
          <c:w val="0.43594443150074014"/>
          <c:h val="0.82466677560118662"/>
        </c:manualLayout>
      </c:layout>
      <c:barChart>
        <c:barDir val="bar"/>
        <c:grouping val="stacked"/>
        <c:varyColors val="0"/>
        <c:ser>
          <c:idx val="0"/>
          <c:order val="0"/>
          <c:tx>
            <c:strRef>
              <c:f>Sheet1!$B$1</c:f>
              <c:strCache>
                <c:ptCount val="1"/>
                <c:pt idx="0">
                  <c:v>Have to pay more in taxes</c:v>
                </c:pt>
              </c:strCache>
            </c:strRef>
          </c:tx>
          <c:spPr>
            <a:solidFill>
              <a:srgbClr val="133559"/>
            </a:solidFill>
            <a:ln w="9525">
              <a:solidFill>
                <a:srgbClr val="000000"/>
              </a:solidFill>
            </a:ln>
          </c:spPr>
          <c:invertIfNegative val="0"/>
          <c:dLbls>
            <c:spPr>
              <a:noFill/>
              <a:ln>
                <a:noFill/>
              </a:ln>
              <a:effectLst/>
            </c:spPr>
            <c:txPr>
              <a:bodyPr wrap="square" lIns="38100" tIns="19050" rIns="38100" bIns="19050" anchor="ctr">
                <a:spAutoFit/>
              </a:bodyPr>
              <a:lstStyle/>
              <a:p>
                <a:pPr>
                  <a:defRPr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Republicans</c:v>
                </c:pt>
                <c:pt idx="1">
                  <c:v>Independents</c:v>
                </c:pt>
                <c:pt idx="2">
                  <c:v>Democrats</c:v>
                </c:pt>
                <c:pt idx="3">
                  <c:v>Total</c:v>
                </c:pt>
              </c:strCache>
            </c:strRef>
          </c:cat>
          <c:val>
            <c:numRef>
              <c:f>Sheet1!$B$2:$B$5</c:f>
              <c:numCache>
                <c:formatCode>0%</c:formatCode>
                <c:ptCount val="4"/>
                <c:pt idx="0">
                  <c:v>0.83</c:v>
                </c:pt>
                <c:pt idx="1">
                  <c:v>0.73</c:v>
                </c:pt>
                <c:pt idx="2">
                  <c:v>0.7</c:v>
                </c:pt>
                <c:pt idx="3">
                  <c:v>0.75</c:v>
                </c:pt>
              </c:numCache>
            </c:numRef>
          </c:val>
          <c:extLst>
            <c:ext xmlns:c16="http://schemas.microsoft.com/office/drawing/2014/chart" uri="{C3380CC4-5D6E-409C-BE32-E72D297353CC}">
              <c16:uniqueId val="{00000001-C5BA-42BB-90AD-5FC8159B64DF}"/>
            </c:ext>
          </c:extLst>
        </c:ser>
        <c:dLbls>
          <c:dLblPos val="ctr"/>
          <c:showLegendKey val="0"/>
          <c:showVal val="1"/>
          <c:showCatName val="0"/>
          <c:showSerName val="0"/>
          <c:showPercent val="0"/>
          <c:showBubbleSize val="0"/>
        </c:dLbls>
        <c:gapWidth val="18"/>
        <c:overlap val="100"/>
        <c:axId val="401353040"/>
        <c:axId val="401348728"/>
      </c:barChart>
      <c:catAx>
        <c:axId val="401353040"/>
        <c:scaling>
          <c:orientation val="minMax"/>
        </c:scaling>
        <c:delete val="0"/>
        <c:axPos val="l"/>
        <c:numFmt formatCode="General" sourceLinked="1"/>
        <c:majorTickMark val="out"/>
        <c:minorTickMark val="none"/>
        <c:tickLblPos val="nextTo"/>
        <c:spPr>
          <a:ln>
            <a:noFill/>
          </a:ln>
        </c:spPr>
        <c:txPr>
          <a:bodyPr/>
          <a:lstStyle/>
          <a:p>
            <a:pPr>
              <a:defRPr b="0"/>
            </a:pPr>
            <a:endParaRPr lang="en-US"/>
          </a:p>
        </c:txPr>
        <c:crossAx val="401348728"/>
        <c:crosses val="autoZero"/>
        <c:auto val="1"/>
        <c:lblAlgn val="ctr"/>
        <c:lblOffset val="100"/>
        <c:noMultiLvlLbl val="0"/>
      </c:catAx>
      <c:valAx>
        <c:axId val="401348728"/>
        <c:scaling>
          <c:orientation val="minMax"/>
          <c:max val="1"/>
          <c:min val="0"/>
        </c:scaling>
        <c:delete val="1"/>
        <c:axPos val="b"/>
        <c:numFmt formatCode="0%" sourceLinked="1"/>
        <c:majorTickMark val="out"/>
        <c:minorTickMark val="none"/>
        <c:tickLblPos val="nextTo"/>
        <c:crossAx val="401353040"/>
        <c:crosses val="autoZero"/>
        <c:crossBetween val="between"/>
        <c:majorUnit val="0.1"/>
      </c:valAx>
    </c:plotArea>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userShapes r:id="rId3"/>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2235142414164841E-2"/>
          <c:y val="0.26856715980479545"/>
          <c:w val="0.84304795264162369"/>
          <c:h val="0.63299731071426113"/>
        </c:manualLayout>
      </c:layout>
      <c:barChart>
        <c:barDir val="bar"/>
        <c:grouping val="stacked"/>
        <c:varyColors val="0"/>
        <c:ser>
          <c:idx val="0"/>
          <c:order val="0"/>
          <c:tx>
            <c:strRef>
              <c:f>Sheet1!$B$1</c:f>
              <c:strCache>
                <c:ptCount val="1"/>
                <c:pt idx="0">
                  <c:v>Oppose</c:v>
                </c:pt>
              </c:strCache>
            </c:strRef>
          </c:tx>
          <c:spPr>
            <a:solidFill>
              <a:srgbClr val="E05C26"/>
            </a:solidFill>
            <a:ln w="9525">
              <a:solidFill>
                <a:srgbClr val="000000"/>
              </a:solidFill>
            </a:ln>
          </c:spPr>
          <c:invertIfNegative val="0"/>
          <c:dLbls>
            <c:dLbl>
              <c:idx val="3"/>
              <c:layout>
                <c:manualLayout>
                  <c:x val="-1.3616557734204794E-3"/>
                  <c:y val="2.6952160537019724E-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44-4D6A-9E08-D56CF90F430F}"/>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Sheet1!$B$2:$B$6</c:f>
              <c:numCache>
                <c:formatCode>0%;0%</c:formatCode>
                <c:ptCount val="5"/>
                <c:pt idx="0">
                  <c:v>-0.51</c:v>
                </c:pt>
                <c:pt idx="1">
                  <c:v>-0.31</c:v>
                </c:pt>
                <c:pt idx="2">
                  <c:v>-0.23</c:v>
                </c:pt>
                <c:pt idx="4">
                  <c:v>-0.33</c:v>
                </c:pt>
              </c:numCache>
            </c:numRef>
          </c:val>
          <c:extLst>
            <c:ext xmlns:c16="http://schemas.microsoft.com/office/drawing/2014/chart" uri="{C3380CC4-5D6E-409C-BE32-E72D297353CC}">
              <c16:uniqueId val="{00000001-5844-4D6A-9E08-D56CF90F430F}"/>
            </c:ext>
          </c:extLst>
        </c:ser>
        <c:ser>
          <c:idx val="2"/>
          <c:order val="1"/>
          <c:tx>
            <c:strRef>
              <c:f>Sheet1!$C$1</c:f>
              <c:strCache>
                <c:ptCount val="1"/>
                <c:pt idx="0">
                  <c:v>Favor</c:v>
                </c:pt>
              </c:strCache>
            </c:strRef>
          </c:tx>
          <c:spPr>
            <a:solidFill>
              <a:srgbClr val="133559"/>
            </a:solidFill>
            <a:ln>
              <a:solidFill>
                <a:prstClr val="black"/>
              </a:solidFill>
            </a:ln>
          </c:spPr>
          <c:invertIfNegative val="0"/>
          <c:dLbls>
            <c:dLbl>
              <c:idx val="1"/>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844-4D6A-9E08-D56CF90F430F}"/>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44-4D6A-9E08-D56CF90F430F}"/>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Sheet1!$C$2:$C$6</c:f>
              <c:numCache>
                <c:formatCode>0%</c:formatCode>
                <c:ptCount val="5"/>
                <c:pt idx="0">
                  <c:v>0.44</c:v>
                </c:pt>
                <c:pt idx="1">
                  <c:v>0.64</c:v>
                </c:pt>
                <c:pt idx="2">
                  <c:v>0.75</c:v>
                </c:pt>
                <c:pt idx="4">
                  <c:v>0.63</c:v>
                </c:pt>
              </c:numCache>
            </c:numRef>
          </c:val>
          <c:extLst>
            <c:ext xmlns:c16="http://schemas.microsoft.com/office/drawing/2014/chart" uri="{C3380CC4-5D6E-409C-BE32-E72D297353CC}">
              <c16:uniqueId val="{00000004-5844-4D6A-9E08-D56CF90F430F}"/>
            </c:ext>
          </c:extLst>
        </c:ser>
        <c:dLbls>
          <c:showLegendKey val="0"/>
          <c:showVal val="0"/>
          <c:showCatName val="0"/>
          <c:showSerName val="0"/>
          <c:showPercent val="0"/>
          <c:showBubbleSize val="0"/>
        </c:dLbls>
        <c:gapWidth val="45"/>
        <c:overlap val="100"/>
        <c:axId val="401353040"/>
        <c:axId val="401348728"/>
      </c:barChart>
      <c:catAx>
        <c:axId val="401353040"/>
        <c:scaling>
          <c:orientation val="minMax"/>
        </c:scaling>
        <c:delete val="1"/>
        <c:axPos val="l"/>
        <c:numFmt formatCode="General" sourceLinked="1"/>
        <c:majorTickMark val="out"/>
        <c:minorTickMark val="none"/>
        <c:tickLblPos val="none"/>
        <c:crossAx val="401348728"/>
        <c:crosses val="autoZero"/>
        <c:auto val="1"/>
        <c:lblAlgn val="ctr"/>
        <c:lblOffset val="100"/>
        <c:noMultiLvlLbl val="0"/>
      </c:catAx>
      <c:valAx>
        <c:axId val="401348728"/>
        <c:scaling>
          <c:orientation val="minMax"/>
          <c:max val="1.1000000000000001"/>
          <c:min val="-1.1000000000000001"/>
        </c:scaling>
        <c:delete val="1"/>
        <c:axPos val="b"/>
        <c:numFmt formatCode="0%;0%" sourceLinked="1"/>
        <c:majorTickMark val="out"/>
        <c:minorTickMark val="none"/>
        <c:tickLblPos val="none"/>
        <c:crossAx val="401353040"/>
        <c:crosses val="autoZero"/>
        <c:crossBetween val="between"/>
        <c:majorUnit val="0.1"/>
      </c:valAx>
    </c:plotArea>
    <c:legend>
      <c:legendPos val="t"/>
      <c:layout>
        <c:manualLayout>
          <c:xMode val="edge"/>
          <c:yMode val="edge"/>
          <c:x val="0.26059202318853369"/>
          <c:y val="0.1505765950476195"/>
          <c:w val="0.41329282064901729"/>
          <c:h val="0.10837990969675289"/>
        </c:manualLayout>
      </c:layout>
      <c:overlay val="0"/>
      <c:txPr>
        <a:bodyPr/>
        <a:lstStyle/>
        <a:p>
          <a:pPr>
            <a:defRPr b="0"/>
          </a:pPr>
          <a:endParaRPr lang="en-US"/>
        </a:p>
      </c:txPr>
    </c:legend>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2.2235142414164841E-2"/>
          <c:y val="0.26856715980479545"/>
          <c:w val="0.84304795264162369"/>
          <c:h val="0.63299731071426113"/>
        </c:manualLayout>
      </c:layout>
      <c:barChart>
        <c:barDir val="bar"/>
        <c:grouping val="stacked"/>
        <c:varyColors val="0"/>
        <c:ser>
          <c:idx val="0"/>
          <c:order val="0"/>
          <c:tx>
            <c:strRef>
              <c:f>Sheet1!$B$1</c:f>
              <c:strCache>
                <c:ptCount val="1"/>
                <c:pt idx="0">
                  <c:v>Oppose</c:v>
                </c:pt>
              </c:strCache>
            </c:strRef>
          </c:tx>
          <c:spPr>
            <a:solidFill>
              <a:srgbClr val="E05C26"/>
            </a:solidFill>
            <a:ln w="9525">
              <a:solidFill>
                <a:srgbClr val="000000"/>
              </a:solidFill>
            </a:ln>
          </c:spPr>
          <c:invertIfNegative val="0"/>
          <c:dLbls>
            <c:dLbl>
              <c:idx val="3"/>
              <c:layout>
                <c:manualLayout>
                  <c:x val="-1.3616557734204794E-3"/>
                  <c:y val="2.6952160537019724E-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44-4D6A-9E08-D56CF90F430F}"/>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Sheet1!$B$2:$B$6</c:f>
              <c:numCache>
                <c:formatCode>0%;0%</c:formatCode>
                <c:ptCount val="5"/>
                <c:pt idx="0">
                  <c:v>-0.49</c:v>
                </c:pt>
                <c:pt idx="1">
                  <c:v>-0.23</c:v>
                </c:pt>
                <c:pt idx="2">
                  <c:v>-0.14000000000000001</c:v>
                </c:pt>
                <c:pt idx="4">
                  <c:v>-0.26</c:v>
                </c:pt>
              </c:numCache>
            </c:numRef>
          </c:val>
          <c:extLst>
            <c:ext xmlns:c16="http://schemas.microsoft.com/office/drawing/2014/chart" uri="{C3380CC4-5D6E-409C-BE32-E72D297353CC}">
              <c16:uniqueId val="{00000001-5844-4D6A-9E08-D56CF90F430F}"/>
            </c:ext>
          </c:extLst>
        </c:ser>
        <c:ser>
          <c:idx val="2"/>
          <c:order val="1"/>
          <c:tx>
            <c:strRef>
              <c:f>Sheet1!$C$1</c:f>
              <c:strCache>
                <c:ptCount val="1"/>
                <c:pt idx="0">
                  <c:v>Favor</c:v>
                </c:pt>
              </c:strCache>
            </c:strRef>
          </c:tx>
          <c:spPr>
            <a:solidFill>
              <a:srgbClr val="133559"/>
            </a:solidFill>
            <a:ln>
              <a:solidFill>
                <a:prstClr val="black"/>
              </a:solidFill>
            </a:ln>
          </c:spPr>
          <c:invertIfNegative val="0"/>
          <c:dLbls>
            <c:dLbl>
              <c:idx val="1"/>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844-4D6A-9E08-D56CF90F430F}"/>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44-4D6A-9E08-D56CF90F430F}"/>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Republicans</c:v>
                </c:pt>
                <c:pt idx="1">
                  <c:v>Independents</c:v>
                </c:pt>
                <c:pt idx="2">
                  <c:v>Democrats</c:v>
                </c:pt>
                <c:pt idx="4">
                  <c:v>Total</c:v>
                </c:pt>
              </c:strCache>
            </c:strRef>
          </c:cat>
          <c:val>
            <c:numRef>
              <c:f>Sheet1!$C$2:$C$6</c:f>
              <c:numCache>
                <c:formatCode>0%</c:formatCode>
                <c:ptCount val="5"/>
                <c:pt idx="0">
                  <c:v>0.39</c:v>
                </c:pt>
                <c:pt idx="1">
                  <c:v>0.72</c:v>
                </c:pt>
                <c:pt idx="2">
                  <c:v>0.79</c:v>
                </c:pt>
                <c:pt idx="4">
                  <c:v>0.66</c:v>
                </c:pt>
              </c:numCache>
            </c:numRef>
          </c:val>
          <c:extLst>
            <c:ext xmlns:c16="http://schemas.microsoft.com/office/drawing/2014/chart" uri="{C3380CC4-5D6E-409C-BE32-E72D297353CC}">
              <c16:uniqueId val="{00000004-5844-4D6A-9E08-D56CF90F430F}"/>
            </c:ext>
          </c:extLst>
        </c:ser>
        <c:dLbls>
          <c:showLegendKey val="0"/>
          <c:showVal val="0"/>
          <c:showCatName val="0"/>
          <c:showSerName val="0"/>
          <c:showPercent val="0"/>
          <c:showBubbleSize val="0"/>
        </c:dLbls>
        <c:gapWidth val="45"/>
        <c:overlap val="100"/>
        <c:axId val="401353040"/>
        <c:axId val="401348728"/>
      </c:barChart>
      <c:catAx>
        <c:axId val="401353040"/>
        <c:scaling>
          <c:orientation val="minMax"/>
        </c:scaling>
        <c:delete val="1"/>
        <c:axPos val="l"/>
        <c:numFmt formatCode="General" sourceLinked="1"/>
        <c:majorTickMark val="out"/>
        <c:minorTickMark val="none"/>
        <c:tickLblPos val="none"/>
        <c:crossAx val="401348728"/>
        <c:crosses val="autoZero"/>
        <c:auto val="1"/>
        <c:lblAlgn val="ctr"/>
        <c:lblOffset val="100"/>
        <c:noMultiLvlLbl val="0"/>
      </c:catAx>
      <c:valAx>
        <c:axId val="401348728"/>
        <c:scaling>
          <c:orientation val="minMax"/>
          <c:max val="1.1000000000000001"/>
          <c:min val="-1.1000000000000001"/>
        </c:scaling>
        <c:delete val="1"/>
        <c:axPos val="b"/>
        <c:numFmt formatCode="0%;0%" sourceLinked="1"/>
        <c:majorTickMark val="out"/>
        <c:minorTickMark val="none"/>
        <c:tickLblPos val="none"/>
        <c:crossAx val="401353040"/>
        <c:crosses val="autoZero"/>
        <c:crossBetween val="between"/>
        <c:majorUnit val="0.1"/>
      </c:valAx>
    </c:plotArea>
    <c:legend>
      <c:legendPos val="t"/>
      <c:layout>
        <c:manualLayout>
          <c:xMode val="edge"/>
          <c:yMode val="edge"/>
          <c:x val="0.26059202318853369"/>
          <c:y val="0.1505765950476195"/>
          <c:w val="0.41329282064901729"/>
          <c:h val="0.10837990969675289"/>
        </c:manualLayout>
      </c:layout>
      <c:overlay val="0"/>
      <c:txPr>
        <a:bodyPr/>
        <a:lstStyle/>
        <a:p>
          <a:pPr>
            <a:defRPr b="0"/>
          </a:pPr>
          <a:endParaRPr lang="en-US"/>
        </a:p>
      </c:txPr>
    </c:legend>
    <c:plotVisOnly val="1"/>
    <c:dispBlanksAs val="gap"/>
    <c:showDLblsOverMax val="0"/>
  </c:chart>
  <c:txPr>
    <a:bodyPr/>
    <a:lstStyle/>
    <a:p>
      <a:pPr>
        <a:defRPr sz="1400" b="1">
          <a:latin typeface="+mn-lt"/>
          <a:cs typeface="Calibri" pitchFamily="34" charset="0"/>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0.37692</cdr:x>
      <cdr:y>0.06627</cdr:y>
    </cdr:from>
    <cdr:to>
      <cdr:x>0.82287</cdr:x>
      <cdr:y>0.12481</cdr:y>
    </cdr:to>
    <cdr:sp macro="" textlink="">
      <cdr:nvSpPr>
        <cdr:cNvPr id="2" name="TextBox 1"/>
        <cdr:cNvSpPr txBox="1"/>
      </cdr:nvSpPr>
      <cdr:spPr>
        <a:xfrm xmlns:a="http://schemas.openxmlformats.org/drawingml/2006/main">
          <a:off x="2240280" y="348424"/>
          <a:ext cx="2650548" cy="30779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u="sng" dirty="0" smtClean="0">
              <a:latin typeface="Calibri" pitchFamily="34" charset="0"/>
              <a:cs typeface="Meta Offc Pro"/>
            </a:rPr>
            <a:t>December 2016</a:t>
          </a:r>
        </a:p>
      </cdr:txBody>
    </cdr:sp>
  </cdr:relSizeAnchor>
</c:userShapes>
</file>

<file path=ppt/drawings/drawing2.xml><?xml version="1.0" encoding="utf-8"?>
<c:userShapes xmlns:c="http://schemas.openxmlformats.org/drawingml/2006/chart">
  <cdr:relSizeAnchor xmlns:cdr="http://schemas.openxmlformats.org/drawingml/2006/chartDrawing">
    <cdr:from>
      <cdr:x>0.35113</cdr:x>
      <cdr:y>0.04501</cdr:y>
    </cdr:from>
    <cdr:to>
      <cdr:x>0.79708</cdr:x>
      <cdr:y>0.10355</cdr:y>
    </cdr:to>
    <cdr:sp macro="" textlink="">
      <cdr:nvSpPr>
        <cdr:cNvPr id="2" name="TextBox 1"/>
        <cdr:cNvSpPr txBox="1"/>
      </cdr:nvSpPr>
      <cdr:spPr>
        <a:xfrm xmlns:a="http://schemas.openxmlformats.org/drawingml/2006/main">
          <a:off x="2086989" y="230863"/>
          <a:ext cx="2650549" cy="300240"/>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400" u="sng" dirty="0" smtClean="0">
              <a:latin typeface="Calibri" pitchFamily="34" charset="0"/>
              <a:cs typeface="Meta Offc Pro"/>
            </a:rPr>
            <a:t>November 2017</a:t>
          </a:r>
        </a:p>
      </cdr:txBody>
    </cdr:sp>
  </cdr:relSizeAnchor>
</c:userShapes>
</file>

<file path=ppt/drawings/drawing3.xml><?xml version="1.0" encoding="utf-8"?>
<c:userShapes xmlns:c="http://schemas.openxmlformats.org/drawingml/2006/chart">
  <cdr:relSizeAnchor xmlns:cdr="http://schemas.openxmlformats.org/drawingml/2006/chartDrawing">
    <cdr:from>
      <cdr:x>0.93183</cdr:x>
      <cdr:y>0.36423</cdr:y>
    </cdr:from>
    <cdr:to>
      <cdr:x>0.99735</cdr:x>
      <cdr:y>0.45792</cdr:y>
    </cdr:to>
    <cdr:sp macro="" textlink="">
      <cdr:nvSpPr>
        <cdr:cNvPr id="2" name="TextBox 1"/>
        <cdr:cNvSpPr txBox="1"/>
      </cdr:nvSpPr>
      <cdr:spPr>
        <a:xfrm xmlns:a="http://schemas.openxmlformats.org/drawingml/2006/main">
          <a:off x="8378640" y="1675086"/>
          <a:ext cx="589130" cy="43088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100" dirty="0" smtClean="0">
              <a:solidFill>
                <a:schemeClr val="bg2"/>
              </a:solidFill>
              <a:cs typeface="Meta Offc Pro"/>
            </a:rPr>
            <a:t>Nov</a:t>
          </a:r>
        </a:p>
        <a:p xmlns:a="http://schemas.openxmlformats.org/drawingml/2006/main">
          <a:pPr algn="ctr"/>
          <a:r>
            <a:rPr lang="en-US" sz="1100" dirty="0" smtClean="0">
              <a:solidFill>
                <a:schemeClr val="bg2"/>
              </a:solidFill>
              <a:cs typeface="Meta Offc Pro"/>
            </a:rPr>
            <a:t>46%</a:t>
          </a:r>
        </a:p>
      </cdr:txBody>
    </cdr:sp>
  </cdr:relSizeAnchor>
</c:userShapes>
</file>

<file path=ppt/drawings/drawing4.xml><?xml version="1.0" encoding="utf-8"?>
<c:userShapes xmlns:c="http://schemas.openxmlformats.org/drawingml/2006/chart">
  <cdr:relSizeAnchor xmlns:cdr="http://schemas.openxmlformats.org/drawingml/2006/chartDrawing">
    <cdr:from>
      <cdr:x>0.50316</cdr:x>
      <cdr:y>0.25899</cdr:y>
    </cdr:from>
    <cdr:to>
      <cdr:x>0.50722</cdr:x>
      <cdr:y>0.91903</cdr:y>
    </cdr:to>
    <cdr:sp macro="" textlink="">
      <cdr:nvSpPr>
        <cdr:cNvPr id="2" name="Rectangle 1"/>
        <cdr:cNvSpPr/>
      </cdr:nvSpPr>
      <cdr:spPr>
        <a:xfrm xmlns:a="http://schemas.openxmlformats.org/drawingml/2006/main" flipH="1">
          <a:off x="5670658" y="1390939"/>
          <a:ext cx="45719" cy="3544768"/>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dirty="0"/>
        </a:p>
      </cdr:txBody>
    </cdr:sp>
  </cdr:relSizeAnchor>
</c:userShapes>
</file>

<file path=ppt/drawings/drawing5.xml><?xml version="1.0" encoding="utf-8"?>
<c:userShapes xmlns:c="http://schemas.openxmlformats.org/drawingml/2006/chart">
  <cdr:relSizeAnchor xmlns:cdr="http://schemas.openxmlformats.org/drawingml/2006/chartDrawing">
    <cdr:from>
      <cdr:x>0.51776</cdr:x>
      <cdr:y>0.00135</cdr:y>
    </cdr:from>
    <cdr:to>
      <cdr:x>1</cdr:x>
      <cdr:y>0.14501</cdr:y>
    </cdr:to>
    <cdr:sp macro="" textlink="">
      <cdr:nvSpPr>
        <cdr:cNvPr id="2" name="TextBox 5"/>
        <cdr:cNvSpPr txBox="1"/>
      </cdr:nvSpPr>
      <cdr:spPr>
        <a:xfrm xmlns:a="http://schemas.openxmlformats.org/drawingml/2006/main">
          <a:off x="2209800" y="6941"/>
          <a:ext cx="2058167" cy="7386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US" sz="1400" dirty="0" smtClean="0">
              <a:latin typeface="Calibri" pitchFamily="34" charset="0"/>
            </a:rPr>
            <a:t>Have to pay more in taxes to cover the cost of health insurance</a:t>
          </a:r>
          <a:endParaRPr lang="en-US" sz="1400" dirty="0">
            <a:latin typeface="Calibri"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A95B67E-E6D2-4406-A9D5-392E41E83E25}" type="datetimeFigureOut">
              <a:rPr lang="en-US" smtClean="0"/>
              <a:t>12/11/2017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43C21FC-6343-4DAD-9C9B-D4ECB6E3D0A8}" type="slidenum">
              <a:rPr lang="en-US" smtClean="0"/>
              <a:t>‹#›</a:t>
            </a:fld>
            <a:endParaRPr lang="en-US"/>
          </a:p>
        </p:txBody>
      </p:sp>
    </p:spTree>
    <p:extLst>
      <p:ext uri="{BB962C8B-B14F-4D97-AF65-F5344CB8AC3E}">
        <p14:creationId xmlns:p14="http://schemas.microsoft.com/office/powerpoint/2010/main" val="3907548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D92E5-9FFA-458A-9BEA-BDF5C2EF3530}" type="datetimeFigureOut">
              <a:rPr lang="en-US" smtClean="0"/>
              <a:t>12/11/2017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2.bin"/></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oleObject" Target="../embeddings/oleObject3.bin"/></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I am presenting the most recent work conducted by the Kaiser Family Foundation from our Health Tracking Poll. KFF has been conducting a health tracking poll examining attitudes towards health policy and experiences with various aspects of the health care system since 1996. At the beginning, it was a bimonthly survey and for the past ten years, and especially since passage of the 2010 Affordable Care Act it has been a monthly project. This year, whil</a:t>
            </a:r>
            <a:r>
              <a:rPr lang="en-US" dirty="0" smtClean="0"/>
              <a:t>e some days seemed like months, and months seemed like years, we conducted 11 surveys.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0</a:t>
            </a:fld>
            <a:endParaRPr lang="en-US"/>
          </a:p>
        </p:txBody>
      </p:sp>
    </p:spTree>
    <p:extLst>
      <p:ext uri="{BB962C8B-B14F-4D97-AF65-F5344CB8AC3E}">
        <p14:creationId xmlns:p14="http://schemas.microsoft.com/office/powerpoint/2010/main" val="3359271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be discussing each of these key </a:t>
            </a:r>
            <a:r>
              <a:rPr lang="en-US" dirty="0" err="1" smtClean="0"/>
              <a:t>takeways</a:t>
            </a:r>
            <a:r>
              <a:rPr lang="en-US" dirty="0" smtClean="0"/>
              <a:t> and drawing spe</a:t>
            </a:r>
            <a:r>
              <a:rPr lang="en-US" dirty="0" smtClean="0"/>
              <a:t>cial attention to the last item on my list.</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a:p>
        </p:txBody>
      </p:sp>
    </p:spTree>
    <p:extLst>
      <p:ext uri="{BB962C8B-B14F-4D97-AF65-F5344CB8AC3E}">
        <p14:creationId xmlns:p14="http://schemas.microsoft.com/office/powerpoint/2010/main" val="1277287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a:t>
            </a:fld>
            <a:endParaRPr lang="en-US"/>
          </a:p>
        </p:txBody>
      </p:sp>
    </p:spTree>
    <p:extLst>
      <p:ext uri="{BB962C8B-B14F-4D97-AF65-F5344CB8AC3E}">
        <p14:creationId xmlns:p14="http://schemas.microsoft.com/office/powerpoint/2010/main" val="3527981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3</a:t>
            </a:fld>
            <a:endParaRPr lang="en-US"/>
          </a:p>
        </p:txBody>
      </p:sp>
    </p:spTree>
    <p:extLst>
      <p:ext uri="{BB962C8B-B14F-4D97-AF65-F5344CB8AC3E}">
        <p14:creationId xmlns:p14="http://schemas.microsoft.com/office/powerpoint/2010/main" val="2349262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4</a:t>
            </a:fld>
            <a:endParaRPr lang="en-US"/>
          </a:p>
        </p:txBody>
      </p:sp>
    </p:spTree>
    <p:extLst>
      <p:ext uri="{BB962C8B-B14F-4D97-AF65-F5344CB8AC3E}">
        <p14:creationId xmlns:p14="http://schemas.microsoft.com/office/powerpoint/2010/main" val="4204422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5</a:t>
            </a:fld>
            <a:endParaRPr lang="en-US"/>
          </a:p>
        </p:txBody>
      </p:sp>
    </p:spTree>
    <p:extLst>
      <p:ext uri="{BB962C8B-B14F-4D97-AF65-F5344CB8AC3E}">
        <p14:creationId xmlns:p14="http://schemas.microsoft.com/office/powerpoint/2010/main" val="1353462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6</a:t>
            </a:fld>
            <a:endParaRPr lang="en-US" dirty="0"/>
          </a:p>
        </p:txBody>
      </p:sp>
    </p:spTree>
    <p:extLst>
      <p:ext uri="{BB962C8B-B14F-4D97-AF65-F5344CB8AC3E}">
        <p14:creationId xmlns:p14="http://schemas.microsoft.com/office/powerpoint/2010/main" val="1158068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537122585"/>
              </p:ext>
            </p:extLst>
          </p:nvPr>
        </p:nvGraphicFramePr>
        <p:xfrm>
          <a:off x="919445" y="4876800"/>
          <a:ext cx="4570413" cy="3427412"/>
        </p:xfrm>
        <a:graphic>
          <a:graphicData uri="http://schemas.openxmlformats.org/presentationml/2006/ole">
            <mc:AlternateContent xmlns:mc="http://schemas.openxmlformats.org/markup-compatibility/2006">
              <mc:Choice xmlns:v="urn:schemas-microsoft-com:vml" Requires="v">
                <p:oleObj spid="_x0000_s1030" name="Slide" r:id="rId4" imgW="4570388" imgH="3427437" progId="PowerPoint.Slide.12">
                  <p:embed/>
                </p:oleObj>
              </mc:Choice>
              <mc:Fallback>
                <p:oleObj name="Slide" r:id="rId4" imgW="4570388" imgH="3427437" progId="PowerPoint.Slide.12">
                  <p:embed/>
                  <p:pic>
                    <p:nvPicPr>
                      <p:cNvPr id="0" name=""/>
                      <p:cNvPicPr/>
                      <p:nvPr/>
                    </p:nvPicPr>
                    <p:blipFill>
                      <a:blip r:embed="rId5"/>
                      <a:stretch>
                        <a:fillRect/>
                      </a:stretch>
                    </p:blipFill>
                    <p:spPr>
                      <a:xfrm>
                        <a:off x="919445" y="4876800"/>
                        <a:ext cx="4570413" cy="3427412"/>
                      </a:xfrm>
                      <a:prstGeom prst="rect">
                        <a:avLst/>
                      </a:prstGeom>
                    </p:spPr>
                  </p:pic>
                </p:oleObj>
              </mc:Fallback>
            </mc:AlternateContent>
          </a:graphicData>
        </a:graphic>
      </p:graphicFrame>
    </p:spTree>
    <p:extLst>
      <p:ext uri="{BB962C8B-B14F-4D97-AF65-F5344CB8AC3E}">
        <p14:creationId xmlns:p14="http://schemas.microsoft.com/office/powerpoint/2010/main" val="1281679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 Health Care Act- decreased subsidies, get rids of individual and employer mandates, reducing funding for Medicaid expansion</a:t>
            </a:r>
          </a:p>
          <a:p>
            <a:endParaRPr lang="en-US" dirty="0"/>
          </a:p>
          <a:p>
            <a:r>
              <a:rPr lang="en-US" dirty="0" smtClean="0"/>
              <a:t>MacArthur- allows plans with fewer benefits</a:t>
            </a:r>
          </a:p>
          <a:p>
            <a:r>
              <a:rPr lang="en-US" dirty="0" smtClean="0"/>
              <a:t>WHICH</a:t>
            </a:r>
          </a:p>
          <a:p>
            <a:r>
              <a:rPr lang="en-US" dirty="0" smtClean="0"/>
              <a:t>Led to a lot of concern about people with pre-existing conditions not being able to get coverage</a:t>
            </a:r>
          </a:p>
          <a:p>
            <a:r>
              <a:rPr lang="en-US" dirty="0" smtClean="0"/>
              <a:t>WHICH</a:t>
            </a:r>
          </a:p>
          <a:p>
            <a:r>
              <a:rPr lang="en-US" dirty="0" smtClean="0"/>
              <a:t>Led to the Upton amendment which providing some funding for high-risk pools for states to cover people with high medical costs/pre-existing conditions</a:t>
            </a:r>
          </a:p>
          <a:p>
            <a:endParaRPr lang="en-US" dirty="0"/>
          </a:p>
          <a:p>
            <a:r>
              <a:rPr lang="en-US" dirty="0" smtClean="0"/>
              <a:t>This was enough to get the House republicans on board.</a:t>
            </a:r>
          </a:p>
          <a:p>
            <a:endParaRPr lang="en-US" dirty="0" smtClean="0"/>
          </a:p>
          <a:p>
            <a:r>
              <a:rPr lang="en-US" dirty="0" smtClean="0"/>
              <a:t>Better Care Reconciliation Act</a:t>
            </a:r>
          </a:p>
          <a:p>
            <a:endParaRPr lang="en-US" dirty="0"/>
          </a:p>
          <a:p>
            <a:r>
              <a:rPr lang="en-US" dirty="0" smtClean="0"/>
              <a:t>Cruz amendment- similar to MacArthur but if insurers had compliant plans, they could also sell non-compliant plans</a:t>
            </a:r>
          </a:p>
          <a:p>
            <a:endParaRPr lang="en-US" dirty="0"/>
          </a:p>
          <a:p>
            <a:r>
              <a:rPr lang="en-US" dirty="0" smtClean="0"/>
              <a:t>Obamacare Repeal Reconciliation Act- skinny repeal, basically just get rids of mandates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8</a:t>
            </a:fld>
            <a:endParaRPr lang="en-US"/>
          </a:p>
        </p:txBody>
      </p:sp>
    </p:spTree>
    <p:extLst>
      <p:ext uri="{BB962C8B-B14F-4D97-AF65-F5344CB8AC3E}">
        <p14:creationId xmlns:p14="http://schemas.microsoft.com/office/powerpoint/2010/main" val="4023552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9</a:t>
            </a:fld>
            <a:endParaRPr lang="en-US"/>
          </a:p>
        </p:txBody>
      </p:sp>
    </p:spTree>
    <p:extLst>
      <p:ext uri="{BB962C8B-B14F-4D97-AF65-F5344CB8AC3E}">
        <p14:creationId xmlns:p14="http://schemas.microsoft.com/office/powerpoint/2010/main" val="1172975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F3E76084-7007-4F9A-9BF5-85CA96B02EE7}" type="slidenum">
              <a:rPr lang="en-US">
                <a:solidFill>
                  <a:prstClr val="black"/>
                </a:solidFill>
                <a:latin typeface="Calibri"/>
              </a:rPr>
              <a:pPr defTabSz="931774">
                <a:defRPr/>
              </a:pPr>
              <a:t>10</a:t>
            </a:fld>
            <a:endParaRPr lang="en-US" dirty="0">
              <a:solidFill>
                <a:prstClr val="black"/>
              </a:solidFill>
              <a:latin typeface="Calibri"/>
            </a:endParaRPr>
          </a:p>
        </p:txBody>
      </p:sp>
    </p:spTree>
    <p:extLst>
      <p:ext uri="{BB962C8B-B14F-4D97-AF65-F5344CB8AC3E}">
        <p14:creationId xmlns:p14="http://schemas.microsoft.com/office/powerpoint/2010/main" val="538452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550612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quote from last month – president Trump said that Obamacare is dead, it doesn’t exist anymore. Well that’s not the case</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pPr/>
              <a:t>12</a:t>
            </a:fld>
            <a:endParaRPr lang="en-US"/>
          </a:p>
        </p:txBody>
      </p:sp>
    </p:spTree>
    <p:extLst>
      <p:ext uri="{BB962C8B-B14F-4D97-AF65-F5344CB8AC3E}">
        <p14:creationId xmlns:p14="http://schemas.microsoft.com/office/powerpoint/2010/main" val="778335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Trump administration </a:t>
            </a:r>
            <a:r>
              <a:rPr lang="en-US" dirty="0" smtClean="0"/>
              <a:t>has taken a lot of actions aimed at destabilizing the ACA and discourage enrollment, speaking of today is the last day of ACA open enrollment in most states.</a:t>
            </a:r>
            <a:endParaRPr lang="en-US" dirty="0"/>
          </a:p>
          <a:p>
            <a:endParaRPr lang="en-US" dirty="0" smtClean="0"/>
          </a:p>
          <a:p>
            <a:endParaRPr lang="en-US" dirty="0"/>
          </a:p>
          <a:p>
            <a:r>
              <a:rPr lang="en-US" dirty="0" smtClean="0"/>
              <a:t>Despite </a:t>
            </a:r>
            <a:r>
              <a:rPr lang="en-US" dirty="0" smtClean="0"/>
              <a:t>the lack of overwhelming </a:t>
            </a:r>
            <a:r>
              <a:rPr lang="en-US" dirty="0" smtClean="0"/>
              <a:t>popularity towards the ACA</a:t>
            </a:r>
            <a:r>
              <a:rPr lang="en-US" baseline="0" dirty="0" smtClean="0"/>
              <a:t>, </a:t>
            </a:r>
            <a:r>
              <a:rPr lang="en-US" baseline="0" dirty="0" smtClean="0"/>
              <a:t>when we ask the public what they think the administration should do, 7/10 say they should do what they can to make the law work, while just 2/10 say they should try and make the law fail so they can replace it later</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13</a:t>
            </a:fld>
            <a:endParaRPr lang="en-US" dirty="0"/>
          </a:p>
        </p:txBody>
      </p:sp>
    </p:spTree>
    <p:extLst>
      <p:ext uri="{BB962C8B-B14F-4D97-AF65-F5344CB8AC3E}">
        <p14:creationId xmlns:p14="http://schemas.microsoft.com/office/powerpoint/2010/main" val="1798666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BACKGROUND, SLOW DOWN</a:t>
            </a:r>
            <a:endParaRPr lang="en-US" dirty="0"/>
          </a:p>
        </p:txBody>
      </p:sp>
      <p:sp>
        <p:nvSpPr>
          <p:cNvPr id="4" name="Slide Number Placeholder 3"/>
          <p:cNvSpPr>
            <a:spLocks noGrp="1"/>
          </p:cNvSpPr>
          <p:nvPr>
            <p:ph type="sldNum" sz="quarter" idx="10"/>
          </p:nvPr>
        </p:nvSpPr>
        <p:spPr/>
        <p:txBody>
          <a:bodyPr/>
          <a:lstStyle/>
          <a:p>
            <a:pPr defTabSz="931774">
              <a:defRPr/>
            </a:pPr>
            <a:fld id="{F3E76084-7007-4F9A-9BF5-85CA96B02EE7}" type="slidenum">
              <a:rPr lang="en-US">
                <a:solidFill>
                  <a:prstClr val="black"/>
                </a:solidFill>
                <a:latin typeface="Calibri"/>
              </a:rPr>
              <a:pPr defTabSz="931774">
                <a:defRPr/>
              </a:pPr>
              <a:t>14</a:t>
            </a:fld>
            <a:endParaRPr lang="en-US" dirty="0">
              <a:solidFill>
                <a:prstClr val="black"/>
              </a:solidFill>
              <a:latin typeface="Calibri"/>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706900701"/>
              </p:ext>
            </p:extLst>
          </p:nvPr>
        </p:nvGraphicFramePr>
        <p:xfrm>
          <a:off x="919445" y="4793774"/>
          <a:ext cx="4570413" cy="3427412"/>
        </p:xfrm>
        <a:graphic>
          <a:graphicData uri="http://schemas.openxmlformats.org/presentationml/2006/ole">
            <mc:AlternateContent xmlns:mc="http://schemas.openxmlformats.org/markup-compatibility/2006">
              <mc:Choice xmlns:v="urn:schemas-microsoft-com:vml" Requires="v">
                <p:oleObj spid="_x0000_s2054" name="Slide" r:id="rId4" imgW="4570388" imgH="3427437" progId="PowerPoint.Slide.12">
                  <p:embed/>
                </p:oleObj>
              </mc:Choice>
              <mc:Fallback>
                <p:oleObj name="Slide" r:id="rId4" imgW="4570388" imgH="3427437" progId="PowerPoint.Slide.12">
                  <p:embed/>
                  <p:pic>
                    <p:nvPicPr>
                      <p:cNvPr id="0" name=""/>
                      <p:cNvPicPr/>
                      <p:nvPr/>
                    </p:nvPicPr>
                    <p:blipFill>
                      <a:blip r:embed="rId5"/>
                      <a:stretch>
                        <a:fillRect/>
                      </a:stretch>
                    </p:blipFill>
                    <p:spPr>
                      <a:xfrm>
                        <a:off x="919445" y="4793774"/>
                        <a:ext cx="4570413" cy="3427412"/>
                      </a:xfrm>
                      <a:prstGeom prst="rect">
                        <a:avLst/>
                      </a:prstGeom>
                    </p:spPr>
                  </p:pic>
                </p:oleObj>
              </mc:Fallback>
            </mc:AlternateContent>
          </a:graphicData>
        </a:graphic>
      </p:graphicFrame>
    </p:spTree>
    <p:extLst>
      <p:ext uri="{BB962C8B-B14F-4D97-AF65-F5344CB8AC3E}">
        <p14:creationId xmlns:p14="http://schemas.microsoft.com/office/powerpoint/2010/main" val="93392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While the ACA wasn’t a perfect law by any means and policymakers can debate the impact it has had on cost and consumer choice, one pretty indisputable fact as I know you’re all aware is that it has lowered the uninsured rate. Yet when we asked Americans in March if the number of people who are uninsured has increased or decreased under the law, only 4/10 know it has decreased, and almost as many think it has actually increased.</a:t>
            </a:r>
          </a:p>
          <a:p>
            <a:endParaRPr lang="en-US" baseline="0" dirty="0" smtClean="0"/>
          </a:p>
          <a:p>
            <a:r>
              <a:rPr lang="en-US" baseline="0" dirty="0" smtClean="0"/>
              <a:t>Other examples, </a:t>
            </a:r>
            <a:r>
              <a:rPr lang="en-US" dirty="0" smtClean="0"/>
              <a:t>Half incorrectly think the law allows undocumented immigrants to get government financial</a:t>
            </a:r>
            <a:r>
              <a:rPr lang="en-US" baseline="0" dirty="0" smtClean="0"/>
              <a:t> help to buy insurance, many think it allows a </a:t>
            </a:r>
            <a:r>
              <a:rPr lang="en-US" baseline="0" dirty="0" err="1" smtClean="0"/>
              <a:t>govt</a:t>
            </a:r>
            <a:r>
              <a:rPr lang="en-US" baseline="0" dirty="0" smtClean="0"/>
              <a:t> panel…</a:t>
            </a:r>
          </a:p>
          <a:p>
            <a:endParaRPr lang="en-US" baseline="0" dirty="0" smtClean="0"/>
          </a:p>
          <a:p>
            <a:r>
              <a:rPr lang="en-US" baseline="0" dirty="0" smtClean="0"/>
              <a:t>I don’t point out this confusion to disparage the intelligence of the American public. We know health policy is COMPLICATED</a:t>
            </a:r>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t>15</a:t>
            </a:fld>
            <a:endParaRPr lang="en-US"/>
          </a:p>
        </p:txBody>
      </p:sp>
    </p:spTree>
    <p:extLst>
      <p:ext uri="{BB962C8B-B14F-4D97-AF65-F5344CB8AC3E}">
        <p14:creationId xmlns:p14="http://schemas.microsoft.com/office/powerpoint/2010/main" val="3198131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16</a:t>
            </a:fld>
            <a:endParaRPr lang="en-US"/>
          </a:p>
        </p:txBody>
      </p:sp>
    </p:spTree>
    <p:extLst>
      <p:ext uri="{BB962C8B-B14F-4D97-AF65-F5344CB8AC3E}">
        <p14:creationId xmlns:p14="http://schemas.microsoft.com/office/powerpoint/2010/main" val="1620211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previously mentioned health care policy is complicated and so even if we take a look at one component of the ACA repeal that seemed to popular- repealing the individual mandate. When people hear counter messages to this argument, we find that a majority now OPPOSE eliminating the mandate.</a:t>
            </a:r>
          </a:p>
          <a:p>
            <a:endParaRPr lang="en-US" dirty="0"/>
          </a:p>
          <a:p>
            <a:r>
              <a:rPr lang="en-US" dirty="0" smtClean="0"/>
              <a:t>People are busy and while my summer was dominated with health care policy, I am not sure this experience was universal so it is our job to </a:t>
            </a:r>
            <a:r>
              <a:rPr lang="en-US" dirty="0"/>
              <a:t>help </a:t>
            </a:r>
            <a:r>
              <a:rPr lang="en-US" dirty="0" smtClean="0"/>
              <a:t>identify </a:t>
            </a:r>
            <a:r>
              <a:rPr lang="en-US" dirty="0"/>
              <a:t>where knowledge gaps exist, to help journalists understand what they could do a better job explaining to the public, and help policymakers understand where leadership is necessary to bring the public along.</a:t>
            </a:r>
          </a:p>
          <a:p>
            <a:endParaRPr lang="en-US" dirty="0"/>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17</a:t>
            </a:fld>
            <a:endParaRPr lang="en-US"/>
          </a:p>
        </p:txBody>
      </p:sp>
    </p:spTree>
    <p:extLst>
      <p:ext uri="{BB962C8B-B14F-4D97-AF65-F5344CB8AC3E}">
        <p14:creationId xmlns:p14="http://schemas.microsoft.com/office/powerpoint/2010/main" val="3794173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18</a:t>
            </a:fld>
            <a:endParaRPr lang="en-US" dirty="0"/>
          </a:p>
        </p:txBody>
      </p:sp>
    </p:spTree>
    <p:extLst>
      <p:ext uri="{BB962C8B-B14F-4D97-AF65-F5344CB8AC3E}">
        <p14:creationId xmlns:p14="http://schemas.microsoft.com/office/powerpoint/2010/main" val="2340492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19</a:t>
            </a:fld>
            <a:endParaRPr lang="en-US"/>
          </a:p>
        </p:txBody>
      </p:sp>
    </p:spTree>
    <p:extLst>
      <p:ext uri="{BB962C8B-B14F-4D97-AF65-F5344CB8AC3E}">
        <p14:creationId xmlns:p14="http://schemas.microsoft.com/office/powerpoint/2010/main" val="1209817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KFF, we pooled all of the polling on the various ACA replacement plans and never did favorability get above 40 percent.</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20</a:t>
            </a:fld>
            <a:endParaRPr lang="en-US"/>
          </a:p>
        </p:txBody>
      </p:sp>
    </p:spTree>
    <p:extLst>
      <p:ext uri="{BB962C8B-B14F-4D97-AF65-F5344CB8AC3E}">
        <p14:creationId xmlns:p14="http://schemas.microsoft.com/office/powerpoint/2010/main" val="3070047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21</a:t>
            </a:fld>
            <a:endParaRPr lang="en-US"/>
          </a:p>
        </p:txBody>
      </p:sp>
    </p:spTree>
    <p:extLst>
      <p:ext uri="{BB962C8B-B14F-4D97-AF65-F5344CB8AC3E}">
        <p14:creationId xmlns:p14="http://schemas.microsoft.com/office/powerpoint/2010/main" val="3090889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our own polling, when we dug deeper to find out why</a:t>
            </a:r>
            <a:r>
              <a:rPr lang="en-US" baseline="0" dirty="0" smtClean="0"/>
              <a:t> people were opposed, we found that most opposition centered around the negative impact on people, increased insurance costs, and decreased access to care. You can see a small share – 15% here – were more concerned that the plan didn’t go far enough to repeal the ACA or fix the problems associated with the law</a:t>
            </a:r>
            <a:r>
              <a:rPr lang="en-US" baseline="0" dirty="0" smtClean="0"/>
              <a:t>.</a:t>
            </a:r>
          </a:p>
          <a:p>
            <a:endParaRPr lang="en-US" dirty="0"/>
          </a:p>
          <a:p>
            <a:r>
              <a:rPr lang="en-US" dirty="0" smtClean="0"/>
              <a:t>Among Republicans, it was really the fact that they didn’t think the replacement plans went far enough in getting rid of the ACA regulations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pPr/>
              <a:t>22</a:t>
            </a:fld>
            <a:endParaRPr lang="en-US"/>
          </a:p>
        </p:txBody>
      </p:sp>
    </p:spTree>
    <p:extLst>
      <p:ext uri="{BB962C8B-B14F-4D97-AF65-F5344CB8AC3E}">
        <p14:creationId xmlns:p14="http://schemas.microsoft.com/office/powerpoint/2010/main" val="4212866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23</a:t>
            </a:fld>
            <a:endParaRPr lang="en-US"/>
          </a:p>
        </p:txBody>
      </p:sp>
    </p:spTree>
    <p:extLst>
      <p:ext uri="{BB962C8B-B14F-4D97-AF65-F5344CB8AC3E}">
        <p14:creationId xmlns:p14="http://schemas.microsoft.com/office/powerpoint/2010/main" val="390391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24</a:t>
            </a:fld>
            <a:endParaRPr lang="en-US"/>
          </a:p>
        </p:txBody>
      </p:sp>
    </p:spTree>
    <p:extLst>
      <p:ext uri="{BB962C8B-B14F-4D97-AF65-F5344CB8AC3E}">
        <p14:creationId xmlns:p14="http://schemas.microsoft.com/office/powerpoint/2010/main" val="2065166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What was happening on the other side of the aisle during this…</a:t>
            </a:r>
          </a:p>
          <a:p>
            <a:r>
              <a:rPr lang="en-US" sz="1600" dirty="0" smtClean="0"/>
              <a:t>And </a:t>
            </a:r>
            <a:r>
              <a:rPr lang="en-US" sz="1600" dirty="0"/>
              <a:t>there’s been action at the federal level too, with many Senate Democrats saying they would support Bernie Sanders’ Medicare-for-all plan, and a similar proposal introduced in the House by Rep John Conyers.</a:t>
            </a:r>
          </a:p>
          <a:p>
            <a:endParaRPr lang="en-US" sz="1600" dirty="0"/>
          </a:p>
          <a:p>
            <a:r>
              <a:rPr lang="en-US" sz="1600" dirty="0"/>
              <a:t>Some have suggested that there has been a groundswell of public support for single payer amid frustration over the politics of the ACA</a:t>
            </a:r>
          </a:p>
        </p:txBody>
      </p:sp>
      <p:sp>
        <p:nvSpPr>
          <p:cNvPr id="4" name="Slide Number Placeholder 3"/>
          <p:cNvSpPr>
            <a:spLocks noGrp="1"/>
          </p:cNvSpPr>
          <p:nvPr>
            <p:ph type="sldNum" sz="quarter" idx="10"/>
          </p:nvPr>
        </p:nvSpPr>
        <p:spPr/>
        <p:txBody>
          <a:bodyPr/>
          <a:lstStyle/>
          <a:p>
            <a:fld id="{5305B4F1-1A1C-445B-87F5-DED8535B2F11}" type="slidenum">
              <a:rPr lang="en-US" smtClean="0"/>
              <a:pPr/>
              <a:t>25</a:t>
            </a:fld>
            <a:endParaRPr lang="en-US"/>
          </a:p>
        </p:txBody>
      </p:sp>
    </p:spTree>
    <p:extLst>
      <p:ext uri="{BB962C8B-B14F-4D97-AF65-F5344CB8AC3E}">
        <p14:creationId xmlns:p14="http://schemas.microsoft.com/office/powerpoint/2010/main" val="2003795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26</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413068486"/>
              </p:ext>
            </p:extLst>
          </p:nvPr>
        </p:nvGraphicFramePr>
        <p:xfrm>
          <a:off x="1181100" y="4648200"/>
          <a:ext cx="4570413" cy="3427412"/>
        </p:xfrm>
        <a:graphic>
          <a:graphicData uri="http://schemas.openxmlformats.org/presentationml/2006/ole">
            <mc:AlternateContent xmlns:mc="http://schemas.openxmlformats.org/markup-compatibility/2006">
              <mc:Choice xmlns:v="urn:schemas-microsoft-com:vml" Requires="v">
                <p:oleObj spid="_x0000_s3078" name="Slide" r:id="rId4" imgW="4570388" imgH="3427437" progId="PowerPoint.Slide.12">
                  <p:embed/>
                </p:oleObj>
              </mc:Choice>
              <mc:Fallback>
                <p:oleObj name="Slide" r:id="rId4" imgW="4570388" imgH="3427437" progId="PowerPoint.Slide.12">
                  <p:embed/>
                  <p:pic>
                    <p:nvPicPr>
                      <p:cNvPr id="0" name=""/>
                      <p:cNvPicPr/>
                      <p:nvPr/>
                    </p:nvPicPr>
                    <p:blipFill>
                      <a:blip r:embed="rId5"/>
                      <a:stretch>
                        <a:fillRect/>
                      </a:stretch>
                    </p:blipFill>
                    <p:spPr>
                      <a:xfrm>
                        <a:off x="1181100" y="4648200"/>
                        <a:ext cx="4570413" cy="3427412"/>
                      </a:xfrm>
                      <a:prstGeom prst="rect">
                        <a:avLst/>
                      </a:prstGeom>
                    </p:spPr>
                  </p:pic>
                </p:oleObj>
              </mc:Fallback>
            </mc:AlternateContent>
          </a:graphicData>
        </a:graphic>
      </p:graphicFrame>
    </p:spTree>
    <p:extLst>
      <p:ext uri="{BB962C8B-B14F-4D97-AF65-F5344CB8AC3E}">
        <p14:creationId xmlns:p14="http://schemas.microsoft.com/office/powerpoint/2010/main" val="24695460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27</a:t>
            </a:fld>
            <a:endParaRPr lang="en-US" dirty="0"/>
          </a:p>
        </p:txBody>
      </p:sp>
    </p:spTree>
    <p:extLst>
      <p:ext uri="{BB962C8B-B14F-4D97-AF65-F5344CB8AC3E}">
        <p14:creationId xmlns:p14="http://schemas.microsoft.com/office/powerpoint/2010/main" val="2781534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some more gradual expansions of coverage being discussed that could gain more traction than a fully universal plan, so it’s worth touching on how</a:t>
            </a:r>
            <a:r>
              <a:rPr lang="en-US" baseline="0" dirty="0" smtClean="0"/>
              <a:t> the public feels about these. One such plan would allow people under age 65 buy into Medicare – some Democratic senators introduced a proposal like this earlier this year. And you see a familiar pattern – almost 2/3 are in favor, 1/3 oppose, with Dems and </a:t>
            </a:r>
            <a:r>
              <a:rPr lang="en-US" baseline="0" dirty="0" err="1" smtClean="0"/>
              <a:t>inds</a:t>
            </a:r>
            <a:r>
              <a:rPr lang="en-US" baseline="0" dirty="0" smtClean="0"/>
              <a:t> largely supportive and Reps more divided, leaning in opposition</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28</a:t>
            </a:fld>
            <a:endParaRPr lang="en-US" dirty="0"/>
          </a:p>
        </p:txBody>
      </p:sp>
    </p:spTree>
    <p:extLst>
      <p:ext uri="{BB962C8B-B14F-4D97-AF65-F5344CB8AC3E}">
        <p14:creationId xmlns:p14="http://schemas.microsoft.com/office/powerpoint/2010/main" val="4168233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Similarly, some have</a:t>
            </a:r>
            <a:r>
              <a:rPr lang="en-US" baseline="0" dirty="0" smtClean="0"/>
              <a:t> suggested letting people use subsidies under the ACA to buy coverage from </a:t>
            </a:r>
            <a:r>
              <a:rPr lang="en-US" baseline="0" dirty="0" err="1" smtClean="0"/>
              <a:t>MediCAID</a:t>
            </a:r>
            <a:r>
              <a:rPr lang="en-US" baseline="0" dirty="0" smtClean="0"/>
              <a:t> rather than purchasing coverage through the exchanges. A bill like this was passed in Nevada but vetoed by the governor, and a national plan was proposed by Democratic Senator Brian Schatz from Hawaii. Again, this proposal is popular with Democrats and independents, but less so with Republicans, suggesting it would be difficult to pass in a Republican-controlled Congress.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29</a:t>
            </a:fld>
            <a:endParaRPr lang="en-US" dirty="0"/>
          </a:p>
        </p:txBody>
      </p:sp>
    </p:spTree>
    <p:extLst>
      <p:ext uri="{BB962C8B-B14F-4D97-AF65-F5344CB8AC3E}">
        <p14:creationId xmlns:p14="http://schemas.microsoft.com/office/powerpoint/2010/main" val="3064675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smtClean="0"/>
              <a:t>Been tracking public opinion on the ACA monthly since it was passed</a:t>
            </a:r>
          </a:p>
          <a:p>
            <a:pPr marL="174708" indent="-174708">
              <a:buFontTx/>
              <a:buChar char="-"/>
            </a:pPr>
            <a:r>
              <a:rPr lang="en-US" dirty="0"/>
              <a:t>Since the ACA was passed, we've conducted 79 polls and interviewed roughly 100,000 respondents!!!</a:t>
            </a:r>
            <a:endParaRPr lang="en-US" dirty="0" smtClean="0"/>
          </a:p>
          <a:p>
            <a:pPr marL="174708" indent="-174708">
              <a:buFontTx/>
              <a:buChar char="-"/>
            </a:pPr>
            <a:r>
              <a:rPr lang="en-US" dirty="0" smtClean="0"/>
              <a:t>Despite ups and downs, mostly divided and stable picture</a:t>
            </a:r>
          </a:p>
          <a:p>
            <a:pPr marL="174708" indent="-174708">
              <a:buFontTx/>
              <a:buChar char="-"/>
            </a:pPr>
            <a:r>
              <a:rPr lang="en-US" dirty="0" smtClean="0"/>
              <a:t>One</a:t>
            </a:r>
            <a:r>
              <a:rPr lang="en-US" baseline="0" dirty="0" smtClean="0"/>
              <a:t> time we saw a sustained shift was after the marketplace rollout in 2013, but by 2015 back to divided</a:t>
            </a:r>
          </a:p>
          <a:p>
            <a:pPr marL="174708" indent="-174708">
              <a:buFontTx/>
              <a:buChar char="-"/>
            </a:pPr>
            <a:r>
              <a:rPr lang="en-US" baseline="0" dirty="0" smtClean="0"/>
              <a:t>News about </a:t>
            </a:r>
            <a:r>
              <a:rPr lang="en-US" baseline="0" dirty="0" err="1" smtClean="0"/>
              <a:t>Ocare</a:t>
            </a:r>
            <a:r>
              <a:rPr lang="en-US" baseline="0" dirty="0" smtClean="0"/>
              <a:t> becoming more popular after election – </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30</a:t>
            </a:fld>
            <a:endParaRPr lang="en-US"/>
          </a:p>
        </p:txBody>
      </p:sp>
    </p:spTree>
    <p:extLst>
      <p:ext uri="{BB962C8B-B14F-4D97-AF65-F5344CB8AC3E}">
        <p14:creationId xmlns:p14="http://schemas.microsoft.com/office/powerpoint/2010/main" val="3560726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76084-7007-4F9A-9BF5-85CA96B02EE7}" type="slidenum">
              <a:rPr lang="en-US" smtClean="0"/>
              <a:t>31</a:t>
            </a:fld>
            <a:endParaRPr lang="en-US"/>
          </a:p>
        </p:txBody>
      </p:sp>
    </p:spTree>
    <p:extLst>
      <p:ext uri="{BB962C8B-B14F-4D97-AF65-F5344CB8AC3E}">
        <p14:creationId xmlns:p14="http://schemas.microsoft.com/office/powerpoint/2010/main" val="4019725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ne horizontal bar chart">
    <p:spTree>
      <p:nvGrpSpPr>
        <p:cNvPr id="1" name=""/>
        <p:cNvGrpSpPr/>
        <p:nvPr/>
      </p:nvGrpSpPr>
      <p:grpSpPr>
        <a:xfrm>
          <a:off x="0" y="0"/>
          <a:ext cx="0" cy="0"/>
          <a:chOff x="0" y="0"/>
          <a:chExt cx="0" cy="0"/>
        </a:xfrm>
      </p:grpSpPr>
      <p:sp>
        <p:nvSpPr>
          <p:cNvPr id="9" name="Chart Placeholder 5"/>
          <p:cNvSpPr>
            <a:spLocks noGrp="1"/>
          </p:cNvSpPr>
          <p:nvPr>
            <p:ph type="chart" sz="quarter" idx="11"/>
          </p:nvPr>
        </p:nvSpPr>
        <p:spPr>
          <a:xfrm>
            <a:off x="4297680" y="2286000"/>
            <a:ext cx="4663440" cy="3931920"/>
          </a:xfrm>
          <a:prstGeom prst="rect">
            <a:avLst/>
          </a:prstGeom>
        </p:spPr>
        <p:txBody>
          <a:bodyPr/>
          <a:lstStyle>
            <a:lvl1pPr>
              <a:defRPr sz="1400">
                <a:latin typeface="Calibri" pitchFamily="34" charset="0"/>
                <a:cs typeface="Calibri" pitchFamily="34" charset="0"/>
              </a:defRPr>
            </a:lvl1pPr>
          </a:lstStyle>
          <a:p>
            <a:r>
              <a:rPr lang="en-US" dirty="0" smtClean="0"/>
              <a:t>Click icon to add chart</a:t>
            </a:r>
            <a:endParaRPr lang="en-US" dirty="0"/>
          </a:p>
        </p:txBody>
      </p:sp>
      <p:sp>
        <p:nvSpPr>
          <p:cNvPr id="6" name="Title 1"/>
          <p:cNvSpPr>
            <a:spLocks noGrp="1"/>
          </p:cNvSpPr>
          <p:nvPr>
            <p:ph type="title"/>
          </p:nvPr>
        </p:nvSpPr>
        <p:spPr>
          <a:xfrm>
            <a:off x="36576" y="320040"/>
            <a:ext cx="9098280" cy="563562"/>
          </a:xfrm>
          <a:prstGeom prst="rect">
            <a:avLst/>
          </a:prstGeom>
        </p:spPr>
        <p:txBody>
          <a:bodyPr>
            <a:normAutofit/>
          </a:bodyPr>
          <a:lstStyle>
            <a:lvl1pPr algn="l">
              <a:defRPr sz="2200" b="1">
                <a:latin typeface="Calibri" pitchFamily="34" charset="0"/>
                <a:cs typeface="Calibri" pitchFamily="34" charset="0"/>
              </a:defRPr>
            </a:lvl1pPr>
          </a:lstStyle>
          <a:p>
            <a:r>
              <a:rPr lang="en-US" smtClean="0"/>
              <a:t>Click to edit Master title style</a:t>
            </a:r>
            <a:endParaRPr lang="en-US" dirty="0"/>
          </a:p>
        </p:txBody>
      </p:sp>
      <p:sp>
        <p:nvSpPr>
          <p:cNvPr id="7" name="Text Placeholder 2"/>
          <p:cNvSpPr>
            <a:spLocks noGrp="1"/>
          </p:cNvSpPr>
          <p:nvPr>
            <p:ph type="body" idx="10"/>
          </p:nvPr>
        </p:nvSpPr>
        <p:spPr>
          <a:xfrm>
            <a:off x="73152" y="914400"/>
            <a:ext cx="8942388" cy="338554"/>
          </a:xfrm>
          <a:prstGeom prst="rect">
            <a:avLst/>
          </a:prstGeom>
        </p:spPr>
        <p:txBody>
          <a:bodyPr anchor="t" anchorCtr="0">
            <a:spAutoFit/>
          </a:bodyPr>
          <a:lstStyle>
            <a:lvl1pPr marL="0" indent="0">
              <a:spcBef>
                <a:spcPts val="0"/>
              </a:spcBef>
              <a:buNone/>
              <a:defRPr sz="1600" b="1" baseline="0">
                <a:latin typeface="+mn-lt"/>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extLst>
      <p:ext uri="{BB962C8B-B14F-4D97-AF65-F5344CB8AC3E}">
        <p14:creationId xmlns:p14="http://schemas.microsoft.com/office/powerpoint/2010/main" val="3698258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3" r:id="rId4"/>
    <p:sldLayoutId id="2147483678" r:id="rId5"/>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7"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chart" Target="../charts/char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chart" Target="../charts/chart21.xml"/><Relationship Id="rId4" Type="http://schemas.openxmlformats.org/officeDocument/2006/relationships/chart" Target="../charts/chart20.xml"/></Relationships>
</file>

<file path=ppt/slides/_rels/slide2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Polling on Health Care Policy in 2017</a:t>
            </a:r>
            <a:endParaRPr lang="en-US" dirty="0"/>
          </a:p>
        </p:txBody>
      </p:sp>
      <p:sp>
        <p:nvSpPr>
          <p:cNvPr id="4" name="Content Placeholder 3"/>
          <p:cNvSpPr>
            <a:spLocks noGrp="1"/>
          </p:cNvSpPr>
          <p:nvPr>
            <p:ph sz="quarter" idx="13"/>
          </p:nvPr>
        </p:nvSpPr>
        <p:spPr>
          <a:xfrm>
            <a:off x="452347" y="3705511"/>
            <a:ext cx="3352800" cy="284362"/>
          </a:xfrm>
        </p:spPr>
        <p:txBody>
          <a:bodyPr/>
          <a:lstStyle/>
          <a:p>
            <a:pPr defTabSz="457189">
              <a:defRPr/>
            </a:pPr>
            <a:r>
              <a:rPr lang="en-US" dirty="0">
                <a:solidFill>
                  <a:srgbClr val="FFFFFF"/>
                </a:solidFill>
              </a:rPr>
              <a:t>Ashley Kirzinger, PhD</a:t>
            </a:r>
          </a:p>
          <a:p>
            <a:pPr defTabSz="457189">
              <a:defRPr/>
            </a:pPr>
            <a:r>
              <a:rPr lang="en-US" dirty="0">
                <a:solidFill>
                  <a:srgbClr val="FFFFFF"/>
                </a:solidFill>
              </a:rPr>
              <a:t>Kaiser Family Foundation</a:t>
            </a:r>
            <a:endParaRPr lang="en-US" b="1" dirty="0">
              <a:solidFill>
                <a:srgbClr val="FFFFFF"/>
              </a:solidFill>
            </a:endParaRPr>
          </a:p>
          <a:p>
            <a:pPr defTabSz="457189">
              <a:defRPr/>
            </a:pPr>
            <a:endParaRPr lang="en-US" b="1" dirty="0">
              <a:solidFill>
                <a:srgbClr val="FFFFFF"/>
              </a:solidFill>
            </a:endParaRPr>
          </a:p>
          <a:p>
            <a:pPr defTabSz="457189">
              <a:defRPr/>
            </a:pPr>
            <a:r>
              <a:rPr lang="en-US" sz="1800" b="1" dirty="0">
                <a:solidFill>
                  <a:srgbClr val="FFFFFF"/>
                </a:solidFill>
              </a:rPr>
              <a:t>PAPOR CONFERENCE 2017</a:t>
            </a:r>
          </a:p>
        </p:txBody>
      </p:sp>
    </p:spTree>
    <p:extLst>
      <p:ext uri="{BB962C8B-B14F-4D97-AF65-F5344CB8AC3E}">
        <p14:creationId xmlns:p14="http://schemas.microsoft.com/office/powerpoint/2010/main" val="427553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t>The public’s health care priorities are VERY DIFFERENT than politicians’ health care priorities</a:t>
            </a:r>
          </a:p>
          <a:p>
            <a:endParaRPr lang="en-US" kern="0" dirty="0" smtClean="0"/>
          </a:p>
          <a:p>
            <a:r>
              <a:rPr lang="en-US" kern="0" dirty="0" smtClean="0"/>
              <a:t>The public is still divided </a:t>
            </a:r>
            <a:r>
              <a:rPr lang="en-US" kern="0" dirty="0" smtClean="0"/>
              <a:t>in their attitudes of </a:t>
            </a:r>
            <a:r>
              <a:rPr lang="en-US" kern="0" dirty="0" smtClean="0"/>
              <a:t>the </a:t>
            </a:r>
            <a:r>
              <a:rPr lang="en-US" kern="0" dirty="0" smtClean="0"/>
              <a:t>Affordable Care Act (ACA</a:t>
            </a:r>
            <a:r>
              <a:rPr lang="en-US" kern="0" dirty="0" smtClean="0"/>
              <a:t>)</a:t>
            </a:r>
          </a:p>
          <a:p>
            <a:pPr marL="0" indent="0">
              <a:buNone/>
            </a:pPr>
            <a:endParaRPr lang="en-US" kern="0" dirty="0" smtClean="0"/>
          </a:p>
          <a:p>
            <a:r>
              <a:rPr lang="en-US" kern="0" dirty="0" smtClean="0"/>
              <a:t>Health care policy is complicated and on most issues </a:t>
            </a:r>
            <a:r>
              <a:rPr lang="en-US" kern="0" dirty="0"/>
              <a:t>some attitudes can be shifted after hearing counter-arguments</a:t>
            </a:r>
          </a:p>
          <a:p>
            <a:pPr marL="0" indent="0">
              <a:buNone/>
            </a:pPr>
            <a:endParaRPr lang="en-US" kern="0" dirty="0" smtClean="0"/>
          </a:p>
          <a:p>
            <a:r>
              <a:rPr lang="en-US" kern="0" dirty="0" smtClean="0"/>
              <a:t>The </a:t>
            </a:r>
            <a:r>
              <a:rPr lang="en-US" kern="0" dirty="0" smtClean="0"/>
              <a:t>Republican replacement plans for the ACA were even less popular</a:t>
            </a:r>
          </a:p>
          <a:p>
            <a:endParaRPr lang="en-US" kern="0" dirty="0"/>
          </a:p>
          <a:p>
            <a:r>
              <a:rPr lang="en-US" kern="0" dirty="0" smtClean="0"/>
              <a:t>Increase </a:t>
            </a:r>
            <a:r>
              <a:rPr lang="en-US" kern="0" dirty="0" smtClean="0"/>
              <a:t>in support for a national health plan is driven by independents and attitudes are malleable</a:t>
            </a:r>
          </a:p>
          <a:p>
            <a:endParaRPr lang="en-US" kern="0" dirty="0"/>
          </a:p>
          <a:p>
            <a:r>
              <a:rPr lang="en-US" kern="0" dirty="0" smtClean="0"/>
              <a:t>We </a:t>
            </a:r>
            <a:r>
              <a:rPr lang="en-US" kern="0" dirty="0" smtClean="0"/>
              <a:t>are ready for a vacation </a:t>
            </a:r>
            <a:r>
              <a:rPr lang="en-US" kern="0" dirty="0" smtClean="0">
                <a:sym typeface="Wingdings" panose="05000000000000000000" pitchFamily="2" charset="2"/>
              </a:rPr>
              <a:t></a:t>
            </a:r>
            <a:endParaRPr lang="en-US" kern="0" dirty="0" smtClean="0"/>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
        <p:nvSpPr>
          <p:cNvPr id="6" name="Oval 5"/>
          <p:cNvSpPr/>
          <p:nvPr/>
        </p:nvSpPr>
        <p:spPr>
          <a:xfrm>
            <a:off x="0" y="5029200"/>
            <a:ext cx="44958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564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 y="704389"/>
            <a:ext cx="8961120" cy="677917"/>
          </a:xfrm>
        </p:spPr>
        <p:txBody>
          <a:bodyPr/>
          <a:lstStyle/>
          <a:p>
            <a:pPr marL="0" indent="0">
              <a:buNone/>
            </a:pPr>
            <a:r>
              <a:rPr lang="en-US" sz="2700" dirty="0"/>
              <a:t>13,142</a:t>
            </a:r>
            <a:r>
              <a:rPr lang="en-US" dirty="0" smtClean="0"/>
              <a:t> interviews conducted across the year </a:t>
            </a:r>
            <a:r>
              <a:rPr lang="en-US" sz="1200" dirty="0" smtClean="0"/>
              <a:t>(February – November, 2 surveys in April)</a:t>
            </a:r>
            <a:endParaRPr lang="en-US" sz="1200" dirty="0"/>
          </a:p>
          <a:p>
            <a:pPr marL="0" indent="0">
              <a:buNone/>
            </a:pPr>
            <a:endParaRPr lang="en-US" sz="1200" dirty="0"/>
          </a:p>
        </p:txBody>
      </p:sp>
      <p:sp>
        <p:nvSpPr>
          <p:cNvPr id="3" name="Text Placeholder 2"/>
          <p:cNvSpPr>
            <a:spLocks noGrp="1"/>
          </p:cNvSpPr>
          <p:nvPr>
            <p:ph type="body" sz="quarter" idx="11"/>
          </p:nvPr>
        </p:nvSpPr>
        <p:spPr/>
        <p:txBody>
          <a:bodyPr/>
          <a:lstStyle/>
          <a:p>
            <a:r>
              <a:rPr lang="en-US" dirty="0"/>
              <a:t>SOURCE: Kaiser Family Foundation Health Tracking Polls</a:t>
            </a:r>
          </a:p>
        </p:txBody>
      </p:sp>
      <p:sp>
        <p:nvSpPr>
          <p:cNvPr id="4" name="Title 3"/>
          <p:cNvSpPr>
            <a:spLocks noGrp="1"/>
          </p:cNvSpPr>
          <p:nvPr>
            <p:ph type="title"/>
          </p:nvPr>
        </p:nvSpPr>
        <p:spPr>
          <a:xfrm>
            <a:off x="83127" y="76200"/>
            <a:ext cx="8961120" cy="411481"/>
          </a:xfrm>
        </p:spPr>
        <p:txBody>
          <a:bodyPr/>
          <a:lstStyle/>
          <a:p>
            <a:r>
              <a:rPr lang="en-US" dirty="0" smtClean="0"/>
              <a:t>Kaiser Family Foundation’s Health Tracking Polls in 2017</a:t>
            </a:r>
            <a:endParaRPr lang="en-US" dirty="0"/>
          </a:p>
        </p:txBody>
      </p:sp>
      <p:sp>
        <p:nvSpPr>
          <p:cNvPr id="5" name="Content Placeholder 1"/>
          <p:cNvSpPr txBox="1">
            <a:spLocks/>
          </p:cNvSpPr>
          <p:nvPr/>
        </p:nvSpPr>
        <p:spPr>
          <a:xfrm>
            <a:off x="77585" y="1423045"/>
            <a:ext cx="8961120" cy="331864"/>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1400" kern="0" dirty="0"/>
              <a:t>6311 interviews with female respondents</a:t>
            </a:r>
          </a:p>
          <a:p>
            <a:pPr marL="0" indent="0">
              <a:buNone/>
            </a:pPr>
            <a:endParaRPr lang="en-US" sz="1400" kern="0" dirty="0"/>
          </a:p>
        </p:txBody>
      </p:sp>
      <p:sp>
        <p:nvSpPr>
          <p:cNvPr id="6" name="Content Placeholder 1"/>
          <p:cNvSpPr txBox="1">
            <a:spLocks/>
          </p:cNvSpPr>
          <p:nvPr/>
        </p:nvSpPr>
        <p:spPr>
          <a:xfrm>
            <a:off x="77585" y="1889102"/>
            <a:ext cx="8961120" cy="673187"/>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1400" kern="0" dirty="0"/>
              <a:t>3259 interviews with </a:t>
            </a:r>
            <a:r>
              <a:rPr lang="en-US" sz="1400" kern="0" dirty="0">
                <a:solidFill>
                  <a:srgbClr val="FF0000"/>
                </a:solidFill>
              </a:rPr>
              <a:t>Republicans</a:t>
            </a:r>
          </a:p>
          <a:p>
            <a:r>
              <a:rPr lang="en-US" sz="1400" kern="0" dirty="0"/>
              <a:t>4241 interviews with </a:t>
            </a:r>
            <a:r>
              <a:rPr lang="en-US" sz="1400" kern="0" dirty="0">
                <a:solidFill>
                  <a:schemeClr val="accent2"/>
                </a:solidFill>
              </a:rPr>
              <a:t>Democrats</a:t>
            </a:r>
          </a:p>
          <a:p>
            <a:r>
              <a:rPr lang="en-US" sz="1400" kern="0" dirty="0"/>
              <a:t>5326 interviews with Independents (1331 non-leaning)</a:t>
            </a:r>
          </a:p>
          <a:p>
            <a:pPr marL="0" indent="0">
              <a:buNone/>
            </a:pPr>
            <a:endParaRPr lang="en-US" sz="1400" kern="0" dirty="0"/>
          </a:p>
          <a:p>
            <a:endParaRPr lang="en-US" sz="1600" kern="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7884" y="1956911"/>
            <a:ext cx="2183036" cy="2877983"/>
          </a:xfrm>
          <a:prstGeom prst="rect">
            <a:avLst/>
          </a:prstGeom>
        </p:spPr>
      </p:pic>
      <p:sp>
        <p:nvSpPr>
          <p:cNvPr id="8" name="Content Placeholder 1"/>
          <p:cNvSpPr txBox="1">
            <a:spLocks/>
          </p:cNvSpPr>
          <p:nvPr/>
        </p:nvSpPr>
        <p:spPr>
          <a:xfrm>
            <a:off x="91440" y="2677218"/>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sz="1400" kern="0" dirty="0"/>
          </a:p>
          <a:p>
            <a:r>
              <a:rPr lang="en-US" sz="1400" kern="0" dirty="0"/>
              <a:t>3224 interviews with Millennials</a:t>
            </a:r>
          </a:p>
          <a:p>
            <a:r>
              <a:rPr lang="en-US" sz="1400" kern="0" dirty="0"/>
              <a:t>2051 interviews with members of the Greatest Generation</a:t>
            </a:r>
          </a:p>
          <a:p>
            <a:endParaRPr lang="en-US" sz="1400" kern="0" dirty="0"/>
          </a:p>
          <a:p>
            <a:endParaRPr lang="en-US" sz="1600" kern="0" dirty="0"/>
          </a:p>
        </p:txBody>
      </p:sp>
      <p:sp>
        <p:nvSpPr>
          <p:cNvPr id="9" name="Content Placeholder 1"/>
          <p:cNvSpPr txBox="1">
            <a:spLocks/>
          </p:cNvSpPr>
          <p:nvPr/>
        </p:nvSpPr>
        <p:spPr>
          <a:xfrm>
            <a:off x="96982" y="3417508"/>
            <a:ext cx="8961120" cy="1110274"/>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sz="1400" kern="0" dirty="0"/>
          </a:p>
          <a:p>
            <a:r>
              <a:rPr lang="en-US" sz="1400" kern="0" dirty="0"/>
              <a:t>1376 interviews with California </a:t>
            </a:r>
            <a:r>
              <a:rPr lang="en-US" sz="1400" kern="0" dirty="0" smtClean="0"/>
              <a:t>residents</a:t>
            </a:r>
            <a:endParaRPr lang="en-US" sz="1400" kern="0" dirty="0"/>
          </a:p>
        </p:txBody>
      </p:sp>
      <p:sp>
        <p:nvSpPr>
          <p:cNvPr id="12" name="Content Placeholder 1"/>
          <p:cNvSpPr txBox="1">
            <a:spLocks/>
          </p:cNvSpPr>
          <p:nvPr/>
        </p:nvSpPr>
        <p:spPr>
          <a:xfrm>
            <a:off x="91440" y="3979543"/>
            <a:ext cx="8961120" cy="115410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endParaRPr lang="en-US" sz="1400" kern="0" dirty="0"/>
          </a:p>
          <a:p>
            <a:r>
              <a:rPr lang="en-US" sz="1400" kern="0" dirty="0"/>
              <a:t>3092 interviews with people with Medicare</a:t>
            </a:r>
          </a:p>
          <a:p>
            <a:r>
              <a:rPr lang="en-US" sz="1400" kern="0" dirty="0"/>
              <a:t>945 interviews with people with Medicaid</a:t>
            </a:r>
          </a:p>
          <a:p>
            <a:r>
              <a:rPr lang="en-US" sz="1400" kern="0" dirty="0"/>
              <a:t>558 interviews with people </a:t>
            </a:r>
            <a:r>
              <a:rPr lang="en-US" sz="1400" u="sng" kern="0" dirty="0"/>
              <a:t>without</a:t>
            </a:r>
            <a:r>
              <a:rPr lang="en-US" sz="1400" kern="0" dirty="0"/>
              <a:t> health insurance</a:t>
            </a:r>
          </a:p>
          <a:p>
            <a:endParaRPr lang="en-US" sz="1600" kern="0" dirty="0"/>
          </a:p>
        </p:txBody>
      </p:sp>
      <p:pic>
        <p:nvPicPr>
          <p:cNvPr id="5126" name="Picture 6" descr="Image result for californ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5652" y="1740119"/>
            <a:ext cx="2007394"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55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126"/>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Methodology Details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sz="1600" kern="0" dirty="0"/>
          </a:p>
          <a:p>
            <a:r>
              <a:rPr lang="en-US" sz="1600" kern="0" dirty="0" smtClean="0"/>
              <a:t>Computer-assisted telephone interviews </a:t>
            </a:r>
            <a:r>
              <a:rPr lang="en-US" sz="1600" b="1" kern="0" dirty="0" smtClean="0"/>
              <a:t>of </a:t>
            </a:r>
            <a:r>
              <a:rPr lang="en-US" sz="1600" b="1" dirty="0" smtClean="0"/>
              <a:t>adults </a:t>
            </a:r>
            <a:r>
              <a:rPr lang="en-US" sz="1600" b="1" dirty="0"/>
              <a:t>ages 18 and older</a:t>
            </a:r>
            <a:r>
              <a:rPr lang="en-US" sz="1600" dirty="0"/>
              <a:t>, living in the United States, including Alaska and Hawaii (note: persons without a telephone could not be included in the random selection process). </a:t>
            </a:r>
            <a:endParaRPr lang="en-US" sz="1600" dirty="0" smtClean="0"/>
          </a:p>
          <a:p>
            <a:r>
              <a:rPr lang="en-US" sz="1600" dirty="0" smtClean="0"/>
              <a:t>Both </a:t>
            </a:r>
            <a:r>
              <a:rPr lang="en-US" sz="1600" dirty="0"/>
              <a:t>the random digit dial landline and cell phone samples were provided by </a:t>
            </a:r>
            <a:r>
              <a:rPr lang="en-US" sz="1600" b="1" dirty="0"/>
              <a:t>Marketing Systems Group (</a:t>
            </a:r>
            <a:r>
              <a:rPr lang="en-US" sz="1600" b="1" dirty="0" smtClean="0"/>
              <a:t>MSG)</a:t>
            </a:r>
            <a:r>
              <a:rPr lang="en-US" sz="1600" dirty="0" smtClean="0"/>
              <a:t>. P</a:t>
            </a:r>
            <a:r>
              <a:rPr lang="en-US" sz="1600" kern="0" dirty="0" smtClean="0"/>
              <a:t>aid for by </a:t>
            </a:r>
            <a:r>
              <a:rPr lang="en-US" sz="1600" b="1" kern="0" dirty="0" smtClean="0"/>
              <a:t>Kaiser Family Foundation</a:t>
            </a:r>
            <a:r>
              <a:rPr lang="en-US" sz="1600" kern="0" dirty="0" smtClean="0"/>
              <a:t>. Interviews carried out in English and Spanish and conducted by </a:t>
            </a:r>
            <a:r>
              <a:rPr lang="en-US" sz="1600" b="1" kern="0" dirty="0" smtClean="0"/>
              <a:t>SSRS/or PSRAI</a:t>
            </a:r>
            <a:r>
              <a:rPr lang="en-US" sz="1600" kern="0" dirty="0" smtClean="0"/>
              <a:t>.</a:t>
            </a:r>
          </a:p>
          <a:p>
            <a:r>
              <a:rPr lang="en-US" sz="1600" dirty="0"/>
              <a:t>For the </a:t>
            </a:r>
            <a:r>
              <a:rPr lang="en-US" sz="1600" b="1" dirty="0"/>
              <a:t>landline sample</a:t>
            </a:r>
            <a:r>
              <a:rPr lang="en-US" sz="1600" dirty="0"/>
              <a:t>, respondents were selected by asking for the youngest adult male or female currently at home based on a random rotation. If no one of that gender was available, interviewers asked to speak with the youngest adult of the opposite gender. For the </a:t>
            </a:r>
            <a:r>
              <a:rPr lang="en-US" sz="1600" b="1" dirty="0"/>
              <a:t>cell phone sample</a:t>
            </a:r>
            <a:r>
              <a:rPr lang="en-US" sz="1600" dirty="0"/>
              <a:t>, interviews were conducted with the adult who answered the phone.</a:t>
            </a:r>
            <a:endParaRPr lang="en-US" sz="1600" kern="0" dirty="0" smtClean="0"/>
          </a:p>
          <a:p>
            <a:r>
              <a:rPr lang="en-US" sz="1600" dirty="0" smtClean="0"/>
              <a:t>The combined landline and cell phone sample was </a:t>
            </a:r>
            <a:r>
              <a:rPr lang="en-US" sz="1600" b="1" dirty="0" smtClean="0"/>
              <a:t>weighted</a:t>
            </a:r>
            <a:r>
              <a:rPr lang="en-US" sz="1600" dirty="0" smtClean="0"/>
              <a:t> to balance the sample demographics to match estimates for the national population using data from the Census Bureau’s 2016 American Community Survey (ACS) on sex, age, education, race, Hispanic origin, and region along with data from the 2010 Census on population density. The sample was </a:t>
            </a:r>
            <a:r>
              <a:rPr lang="en-US" sz="1600" b="1" dirty="0" smtClean="0"/>
              <a:t>also weighted </a:t>
            </a:r>
            <a:r>
              <a:rPr lang="en-US" sz="1600" dirty="0" smtClean="0"/>
              <a:t>to match current patterns of telephone use using data from the most current National Health Interview Survey. The weight takes into account the fact that respondents with both a landline and cell phone have a higher probability of selection in the combined sample and also adjusts for the household size for the landline sample.</a:t>
            </a:r>
            <a:r>
              <a:rPr lang="en-US" sz="1600" b="1" dirty="0" smtClean="0"/>
              <a:t> All statistical tests of significance account for the effect of weighting. </a:t>
            </a:r>
          </a:p>
          <a:p>
            <a:endParaRPr lang="en-US" sz="1600" dirty="0" smtClean="0"/>
          </a:p>
          <a:p>
            <a:r>
              <a:rPr lang="en-US" sz="1800" dirty="0" smtClean="0">
                <a:ea typeface="Calibri" panose="020F0502020204030204" pitchFamily="34" charset="0"/>
              </a:rPr>
              <a:t>Kaiser </a:t>
            </a:r>
            <a:r>
              <a:rPr lang="en-US" sz="1800" dirty="0">
                <a:ea typeface="Calibri" panose="020F0502020204030204" pitchFamily="34" charset="0"/>
              </a:rPr>
              <a:t>Family Foundation’s Public Opinion and Survey Research is a proud member of the AAPOR Transparency Initiative</a:t>
            </a:r>
            <a:endParaRPr lang="en-US" sz="1800" dirty="0">
              <a:ea typeface="Calibri" panose="020F0502020204030204" pitchFamily="34" charset="0"/>
              <a:cs typeface="Times New Roman" panose="02020603050405020304" pitchFamily="18" charset="0"/>
            </a:endParaRPr>
          </a:p>
          <a:p>
            <a:pPr marL="0" indent="0">
              <a:buNone/>
            </a:pPr>
            <a:endParaRPr lang="en-US" sz="1600" dirty="0"/>
          </a:p>
          <a:p>
            <a:endParaRPr lang="en-US" sz="1600" kern="0" dirty="0" smtClean="0"/>
          </a:p>
          <a:p>
            <a:endParaRPr lang="en-US" sz="1600" kern="0" dirty="0" smtClean="0"/>
          </a:p>
          <a:p>
            <a:endParaRPr lang="en-US" sz="1600" kern="0" dirty="0"/>
          </a:p>
          <a:p>
            <a:endParaRPr lang="en-US" sz="1600" kern="0" dirty="0"/>
          </a:p>
        </p:txBody>
      </p:sp>
    </p:spTree>
    <p:extLst>
      <p:ext uri="{BB962C8B-B14F-4D97-AF65-F5344CB8AC3E}">
        <p14:creationId xmlns:p14="http://schemas.microsoft.com/office/powerpoint/2010/main" val="4110017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SOURCE: Kaiser Family Foundation Health Tracking Polls</a:t>
            </a:r>
          </a:p>
        </p:txBody>
      </p:sp>
      <p:sp>
        <p:nvSpPr>
          <p:cNvPr id="3" name="Title 2"/>
          <p:cNvSpPr>
            <a:spLocks noGrp="1"/>
          </p:cNvSpPr>
          <p:nvPr>
            <p:ph type="title"/>
          </p:nvPr>
        </p:nvSpPr>
        <p:spPr/>
        <p:txBody>
          <a:bodyPr/>
          <a:lstStyle/>
          <a:p>
            <a:r>
              <a:rPr lang="en-US" dirty="0" smtClean="0"/>
              <a:t>More Methods Information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20452759"/>
              </p:ext>
            </p:extLst>
          </p:nvPr>
        </p:nvGraphicFramePr>
        <p:xfrm>
          <a:off x="304800" y="838200"/>
          <a:ext cx="8305800" cy="5324856"/>
        </p:xfrm>
        <a:graphic>
          <a:graphicData uri="http://schemas.openxmlformats.org/drawingml/2006/table">
            <a:tbl>
              <a:tblPr firstRow="1" firstCol="1" bandRow="1">
                <a:tableStyleId>{5C22544A-7EE6-4342-B048-85BDC9FD1C3A}</a:tableStyleId>
              </a:tblPr>
              <a:tblGrid>
                <a:gridCol w="3024237">
                  <a:extLst>
                    <a:ext uri="{9D8B030D-6E8A-4147-A177-3AD203B41FA5}">
                      <a16:colId xmlns:a16="http://schemas.microsoft.com/office/drawing/2014/main" val="2348316785"/>
                    </a:ext>
                  </a:extLst>
                </a:gridCol>
                <a:gridCol w="2387556">
                  <a:extLst>
                    <a:ext uri="{9D8B030D-6E8A-4147-A177-3AD203B41FA5}">
                      <a16:colId xmlns:a16="http://schemas.microsoft.com/office/drawing/2014/main" val="204154401"/>
                    </a:ext>
                  </a:extLst>
                </a:gridCol>
                <a:gridCol w="2894007">
                  <a:extLst>
                    <a:ext uri="{9D8B030D-6E8A-4147-A177-3AD203B41FA5}">
                      <a16:colId xmlns:a16="http://schemas.microsoft.com/office/drawing/2014/main" val="1916582933"/>
                    </a:ext>
                  </a:extLst>
                </a:gridCol>
              </a:tblGrid>
              <a:tr h="426720">
                <a:tc>
                  <a:txBody>
                    <a:bodyPr/>
                    <a:lstStyle/>
                    <a:p>
                      <a:pPr marL="0" marR="0">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Date of Survey</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a:effectLst/>
                          <a:latin typeface="+mn-lt"/>
                        </a:rPr>
                        <a:t>N (unweighted)</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a:effectLst/>
                          <a:latin typeface="+mn-lt"/>
                        </a:rPr>
                        <a:t>M.O.S.E.</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0415325"/>
                  </a:ext>
                </a:extLst>
              </a:tr>
              <a:tr h="426720">
                <a:tc>
                  <a:txBody>
                    <a:bodyPr/>
                    <a:lstStyle/>
                    <a:p>
                      <a:pPr marL="0" marR="0">
                        <a:lnSpc>
                          <a:spcPct val="115000"/>
                        </a:lnSpc>
                        <a:spcBef>
                          <a:spcPts val="0"/>
                        </a:spcBef>
                        <a:spcAft>
                          <a:spcPts val="0"/>
                        </a:spcAft>
                      </a:pPr>
                      <a:r>
                        <a:rPr lang="en-US" sz="1800" b="1" kern="1200" dirty="0" smtClean="0">
                          <a:solidFill>
                            <a:schemeClr val="lt1"/>
                          </a:solidFill>
                          <a:effectLst/>
                          <a:latin typeface="+mn-lt"/>
                          <a:ea typeface="+mn-ea"/>
                          <a:cs typeface="+mn-cs"/>
                        </a:rPr>
                        <a:t>November 8</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-13</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a:effectLst/>
                          <a:latin typeface="+mn-lt"/>
                        </a:rPr>
                        <a:t>1,201</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9744625"/>
                  </a:ext>
                </a:extLst>
              </a:tr>
              <a:tr h="426720">
                <a:tc>
                  <a:txBody>
                    <a:bodyPr/>
                    <a:lstStyle/>
                    <a:p>
                      <a:pPr marL="0" marR="0">
                        <a:lnSpc>
                          <a:spcPct val="115000"/>
                        </a:lnSpc>
                        <a:spcBef>
                          <a:spcPts val="0"/>
                        </a:spcBef>
                        <a:spcAft>
                          <a:spcPts val="0"/>
                        </a:spcAft>
                      </a:pPr>
                      <a:r>
                        <a:rPr lang="en-US" sz="1800" b="1" kern="1200" dirty="0" smtClean="0">
                          <a:solidFill>
                            <a:schemeClr val="lt1"/>
                          </a:solidFill>
                          <a:effectLst/>
                          <a:latin typeface="+mn-lt"/>
                          <a:ea typeface="+mn-ea"/>
                          <a:cs typeface="+mn-cs"/>
                        </a:rPr>
                        <a:t>October 5</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-10</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1,215</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8654384"/>
                  </a:ext>
                </a:extLst>
              </a:tr>
              <a:tr h="426720">
                <a:tc>
                  <a:txBody>
                    <a:bodyPr/>
                    <a:lstStyle/>
                    <a:p>
                      <a:pPr marL="0" marR="0">
                        <a:lnSpc>
                          <a:spcPct val="115000"/>
                        </a:lnSpc>
                        <a:spcBef>
                          <a:spcPts val="0"/>
                        </a:spcBef>
                        <a:spcAft>
                          <a:spcPts val="0"/>
                        </a:spcAft>
                      </a:pPr>
                      <a:r>
                        <a:rPr lang="en-US" sz="1800" b="1" kern="1200" dirty="0" smtClean="0">
                          <a:solidFill>
                            <a:schemeClr val="lt1"/>
                          </a:solidFill>
                          <a:effectLst/>
                          <a:latin typeface="+mn-lt"/>
                          <a:ea typeface="+mn-ea"/>
                          <a:cs typeface="+mn-cs"/>
                        </a:rPr>
                        <a:t>September 13</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-18</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1,179</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9922270"/>
                  </a:ext>
                </a:extLst>
              </a:tr>
              <a:tr h="426720">
                <a:tc>
                  <a:txBody>
                    <a:bodyPr/>
                    <a:lstStyle/>
                    <a:p>
                      <a:pPr marL="0" marR="0">
                        <a:lnSpc>
                          <a:spcPct val="115000"/>
                        </a:lnSpc>
                        <a:spcBef>
                          <a:spcPts val="0"/>
                        </a:spcBef>
                        <a:spcAft>
                          <a:spcPts val="0"/>
                        </a:spcAft>
                      </a:pPr>
                      <a:r>
                        <a:rPr lang="en-US" sz="1800" b="1" kern="1200" dirty="0" smtClean="0">
                          <a:solidFill>
                            <a:schemeClr val="lt1"/>
                          </a:solidFill>
                          <a:effectLst/>
                          <a:latin typeface="+mn-lt"/>
                          <a:ea typeface="+mn-ea"/>
                          <a:cs typeface="+mn-cs"/>
                        </a:rPr>
                        <a:t>August 1</a:t>
                      </a:r>
                      <a:r>
                        <a:rPr lang="en-US" sz="1800" b="1" kern="1200" baseline="30000" dirty="0" smtClean="0">
                          <a:solidFill>
                            <a:schemeClr val="lt1"/>
                          </a:solidFill>
                          <a:effectLst/>
                          <a:latin typeface="+mn-lt"/>
                          <a:ea typeface="+mn-ea"/>
                          <a:cs typeface="+mn-cs"/>
                        </a:rPr>
                        <a:t>st</a:t>
                      </a:r>
                      <a:r>
                        <a:rPr lang="en-US" sz="1800" b="1" kern="1200" dirty="0" smtClean="0">
                          <a:solidFill>
                            <a:schemeClr val="lt1"/>
                          </a:solidFill>
                          <a:effectLst/>
                          <a:latin typeface="+mn-lt"/>
                          <a:ea typeface="+mn-ea"/>
                          <a:cs typeface="+mn-cs"/>
                        </a:rPr>
                        <a:t>-6</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1,211</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9107100"/>
                  </a:ext>
                </a:extLst>
              </a:tr>
              <a:tr h="426720">
                <a:tc>
                  <a:txBody>
                    <a:bodyPr/>
                    <a:lstStyle/>
                    <a:p>
                      <a:pPr marL="0" marR="0">
                        <a:lnSpc>
                          <a:spcPct val="115000"/>
                        </a:lnSpc>
                        <a:spcBef>
                          <a:spcPts val="0"/>
                        </a:spcBef>
                        <a:spcAft>
                          <a:spcPts val="0"/>
                        </a:spcAft>
                      </a:pPr>
                      <a:r>
                        <a:rPr lang="en-US" sz="1800" b="1" kern="1200" dirty="0" smtClean="0">
                          <a:solidFill>
                            <a:schemeClr val="lt1"/>
                          </a:solidFill>
                          <a:effectLst/>
                          <a:latin typeface="+mn-lt"/>
                          <a:ea typeface="+mn-ea"/>
                          <a:cs typeface="+mn-cs"/>
                        </a:rPr>
                        <a:t>July 5</a:t>
                      </a:r>
                      <a:r>
                        <a:rPr lang="en-US" sz="1800" b="1" kern="1200" baseline="30000" dirty="0" smtClean="0">
                          <a:solidFill>
                            <a:schemeClr val="lt1"/>
                          </a:solidFill>
                          <a:effectLst/>
                          <a:latin typeface="+mn-lt"/>
                          <a:ea typeface="+mn-ea"/>
                          <a:cs typeface="+mn-cs"/>
                        </a:rPr>
                        <a:t>th</a:t>
                      </a:r>
                      <a:r>
                        <a:rPr lang="en-US" sz="1800" b="1" kern="1200" dirty="0" smtClean="0">
                          <a:solidFill>
                            <a:schemeClr val="lt1"/>
                          </a:solidFill>
                          <a:effectLst/>
                          <a:latin typeface="+mn-lt"/>
                          <a:ea typeface="+mn-ea"/>
                          <a:cs typeface="+mn-cs"/>
                        </a:rPr>
                        <a:t>-10</a:t>
                      </a:r>
                      <a:r>
                        <a:rPr lang="en-US" sz="1800" b="1" kern="1200" baseline="30000" dirty="0" smtClean="0">
                          <a:solidFill>
                            <a:schemeClr val="lt1"/>
                          </a:solidFill>
                          <a:effectLst/>
                          <a:latin typeface="+mn-lt"/>
                          <a:ea typeface="+mn-ea"/>
                          <a:cs typeface="+mn-cs"/>
                        </a:rPr>
                        <a:t>th</a:t>
                      </a:r>
                      <a:r>
                        <a:rPr lang="en-US" sz="1800" b="1" kern="1200" baseline="0" dirty="0" smtClean="0">
                          <a:solidFill>
                            <a:schemeClr val="lt1"/>
                          </a:solidFill>
                          <a:effectLst/>
                          <a:latin typeface="+mn-lt"/>
                          <a:ea typeface="+mn-ea"/>
                          <a:cs typeface="+mn-cs"/>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1,183</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4052907"/>
                  </a:ext>
                </a:extLst>
              </a:tr>
              <a:tr h="426720">
                <a:tc>
                  <a:txBody>
                    <a:bodyPr/>
                    <a:lstStyle/>
                    <a:p>
                      <a:pPr marL="0" marR="0">
                        <a:lnSpc>
                          <a:spcPct val="115000"/>
                        </a:lnSpc>
                        <a:spcBef>
                          <a:spcPts val="0"/>
                        </a:spcBef>
                        <a:spcAft>
                          <a:spcPts val="0"/>
                        </a:spcAft>
                      </a:pPr>
                      <a:r>
                        <a:rPr lang="en-US" sz="1800" dirty="0" smtClean="0">
                          <a:effectLst/>
                          <a:latin typeface="+mn-lt"/>
                          <a:ea typeface="Calibri" panose="020F0502020204030204" pitchFamily="34" charset="0"/>
                          <a:cs typeface="Times New Roman" panose="02020603050405020304" pitchFamily="18" charset="0"/>
                        </a:rPr>
                        <a:t>June 14</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-19</a:t>
                      </a:r>
                      <a:r>
                        <a:rPr lang="en-US" sz="1800" baseline="30000" dirty="0" smtClean="0">
                          <a:effectLst/>
                          <a:latin typeface="+mn-lt"/>
                          <a:ea typeface="Calibri" panose="020F0502020204030204" pitchFamily="34" charset="0"/>
                          <a:cs typeface="Times New Roman" panose="02020603050405020304" pitchFamily="18" charset="0"/>
                        </a:rPr>
                        <a:t>th</a:t>
                      </a:r>
                      <a:r>
                        <a:rPr lang="en-US" sz="1800" baseline="0" dirty="0" smtClean="0">
                          <a:effectLst/>
                          <a:latin typeface="+mn-lt"/>
                          <a:ea typeface="Calibri" panose="020F0502020204030204" pitchFamily="34" charset="0"/>
                          <a:cs typeface="Times New Roman" panose="02020603050405020304" pitchFamily="18" charset="0"/>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1,208</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3979690"/>
                  </a:ext>
                </a:extLst>
              </a:tr>
              <a:tr h="426720">
                <a:tc>
                  <a:txBody>
                    <a:bodyPr/>
                    <a:lstStyle/>
                    <a:p>
                      <a:pPr marL="0" marR="0">
                        <a:lnSpc>
                          <a:spcPct val="115000"/>
                        </a:lnSpc>
                        <a:spcBef>
                          <a:spcPts val="0"/>
                        </a:spcBef>
                        <a:spcAft>
                          <a:spcPts val="0"/>
                        </a:spcAft>
                      </a:pPr>
                      <a:r>
                        <a:rPr lang="en-US" sz="1800" dirty="0" smtClean="0">
                          <a:effectLst/>
                          <a:latin typeface="+mn-lt"/>
                          <a:ea typeface="Calibri" panose="020F0502020204030204" pitchFamily="34" charset="0"/>
                          <a:cs typeface="Times New Roman" panose="02020603050405020304" pitchFamily="18" charset="0"/>
                        </a:rPr>
                        <a:t>May 16</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-22</a:t>
                      </a:r>
                      <a:r>
                        <a:rPr lang="en-US" sz="1800" baseline="30000" dirty="0" smtClean="0">
                          <a:effectLst/>
                          <a:latin typeface="+mn-lt"/>
                          <a:ea typeface="Calibri" panose="020F0502020204030204" pitchFamily="34" charset="0"/>
                          <a:cs typeface="Times New Roman" panose="02020603050405020304" pitchFamily="18" charset="0"/>
                        </a:rPr>
                        <a:t>nd</a:t>
                      </a:r>
                      <a:r>
                        <a:rPr lang="en-US" sz="1800" baseline="0" dirty="0" smtClean="0">
                          <a:effectLst/>
                          <a:latin typeface="+mn-lt"/>
                          <a:ea typeface="Calibri" panose="020F0502020204030204" pitchFamily="34" charset="0"/>
                          <a:cs typeface="Times New Roman" panose="02020603050405020304" pitchFamily="18" charset="0"/>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1,205</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2607078"/>
                  </a:ext>
                </a:extLst>
              </a:tr>
              <a:tr h="426720">
                <a:tc>
                  <a:txBody>
                    <a:bodyPr/>
                    <a:lstStyle/>
                    <a:p>
                      <a:pPr marL="0" marR="0">
                        <a:lnSpc>
                          <a:spcPct val="115000"/>
                        </a:lnSpc>
                        <a:spcBef>
                          <a:spcPts val="0"/>
                        </a:spcBef>
                        <a:spcAft>
                          <a:spcPts val="0"/>
                        </a:spcAft>
                      </a:pPr>
                      <a:r>
                        <a:rPr lang="en-US" sz="1800" dirty="0" smtClean="0">
                          <a:effectLst/>
                          <a:latin typeface="+mn-lt"/>
                          <a:ea typeface="Calibri" panose="020F0502020204030204" pitchFamily="34" charset="0"/>
                          <a:cs typeface="Times New Roman" panose="02020603050405020304" pitchFamily="18" charset="0"/>
                        </a:rPr>
                        <a:t>Late April (April 17</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-23</a:t>
                      </a:r>
                      <a:r>
                        <a:rPr lang="en-US" sz="1800" baseline="30000" dirty="0" smtClean="0">
                          <a:effectLst/>
                          <a:latin typeface="+mn-lt"/>
                          <a:ea typeface="Calibri" panose="020F0502020204030204" pitchFamily="34" charset="0"/>
                          <a:cs typeface="Times New Roman" panose="02020603050405020304" pitchFamily="18" charset="0"/>
                        </a:rPr>
                        <a:t>rd</a:t>
                      </a:r>
                      <a:r>
                        <a:rPr lang="en-US" sz="1800" baseline="0" dirty="0" smtClean="0">
                          <a:effectLst/>
                          <a:latin typeface="+mn-lt"/>
                          <a:ea typeface="Calibri" panose="020F0502020204030204" pitchFamily="34" charset="0"/>
                          <a:cs typeface="Times New Roman" panose="02020603050405020304" pitchFamily="18" charset="0"/>
                        </a:rPr>
                        <a:t>)</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1,171</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0417316"/>
                  </a:ext>
                </a:extLst>
              </a:tr>
              <a:tr h="426720">
                <a:tc>
                  <a:txBody>
                    <a:bodyPr/>
                    <a:lstStyle/>
                    <a:p>
                      <a:pPr marL="0" marR="0">
                        <a:lnSpc>
                          <a:spcPct val="115000"/>
                        </a:lnSpc>
                        <a:spcBef>
                          <a:spcPts val="0"/>
                        </a:spcBef>
                        <a:spcAft>
                          <a:spcPts val="0"/>
                        </a:spcAft>
                      </a:pPr>
                      <a:r>
                        <a:rPr lang="en-US" sz="1800" dirty="0" smtClean="0">
                          <a:effectLst/>
                          <a:latin typeface="+mn-lt"/>
                          <a:ea typeface="Calibri" panose="020F0502020204030204" pitchFamily="34" charset="0"/>
                          <a:cs typeface="Times New Roman" panose="02020603050405020304" pitchFamily="18" charset="0"/>
                        </a:rPr>
                        <a:t>Early April (March 28</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 April 3</a:t>
                      </a:r>
                      <a:r>
                        <a:rPr lang="en-US" sz="1800" baseline="30000" dirty="0" smtClean="0">
                          <a:effectLst/>
                          <a:latin typeface="+mn-lt"/>
                          <a:ea typeface="Calibri" panose="020F0502020204030204" pitchFamily="34" charset="0"/>
                          <a:cs typeface="Times New Roman" panose="02020603050405020304" pitchFamily="18" charset="0"/>
                        </a:rPr>
                        <a:t>rd</a:t>
                      </a:r>
                      <a:r>
                        <a:rPr lang="en-US" sz="1800" baseline="0" dirty="0" smtClean="0">
                          <a:effectLst/>
                          <a:latin typeface="+mn-lt"/>
                          <a:ea typeface="Calibri" panose="020F0502020204030204" pitchFamily="34" charset="0"/>
                          <a:cs typeface="Times New Roman" panose="02020603050405020304" pitchFamily="18" charset="0"/>
                        </a:rPr>
                        <a:t>)</a:t>
                      </a:r>
                      <a:r>
                        <a:rPr lang="en-US" sz="1800" dirty="0" smtClean="0">
                          <a:effectLst/>
                          <a:latin typeface="+mn-lt"/>
                          <a:ea typeface="Calibri" panose="020F0502020204030204" pitchFamily="34" charset="0"/>
                          <a:cs typeface="Times New Roman" panose="02020603050405020304" pitchFamily="18" charset="0"/>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1,203</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800" dirty="0" smtClean="0">
                          <a:effectLst/>
                          <a:latin typeface="+mn-lt"/>
                        </a:rPr>
                        <a:t>±3 percentage points</a:t>
                      </a:r>
                      <a:endParaRPr lang="en-US" sz="1800" dirty="0" smtClean="0">
                        <a:effectLst/>
                        <a:latin typeface="+mn-lt"/>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0963169"/>
                  </a:ext>
                </a:extLst>
              </a:tr>
              <a:tr h="426720">
                <a:tc>
                  <a:txBody>
                    <a:bodyPr/>
                    <a:lstStyle/>
                    <a:p>
                      <a:pPr marL="0" marR="0">
                        <a:lnSpc>
                          <a:spcPct val="115000"/>
                        </a:lnSpc>
                        <a:spcBef>
                          <a:spcPts val="0"/>
                        </a:spcBef>
                        <a:spcAft>
                          <a:spcPts val="0"/>
                        </a:spcAft>
                      </a:pPr>
                      <a:r>
                        <a:rPr lang="en-US" sz="1800" dirty="0" smtClean="0">
                          <a:effectLst/>
                          <a:latin typeface="+mn-lt"/>
                          <a:ea typeface="Calibri" panose="020F0502020204030204" pitchFamily="34" charset="0"/>
                          <a:cs typeface="Times New Roman" panose="02020603050405020304" pitchFamily="18" charset="0"/>
                        </a:rPr>
                        <a:t>March 6</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-12</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1,206</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9083783"/>
                  </a:ext>
                </a:extLst>
              </a:tr>
              <a:tr h="426720">
                <a:tc>
                  <a:txBody>
                    <a:bodyPr/>
                    <a:lstStyle/>
                    <a:p>
                      <a:pPr marL="0" marR="0">
                        <a:lnSpc>
                          <a:spcPct val="115000"/>
                        </a:lnSpc>
                        <a:spcBef>
                          <a:spcPts val="0"/>
                        </a:spcBef>
                        <a:spcAft>
                          <a:spcPts val="0"/>
                        </a:spcAft>
                      </a:pPr>
                      <a:r>
                        <a:rPr lang="en-US" sz="1800" dirty="0" smtClean="0">
                          <a:effectLst/>
                          <a:latin typeface="+mn-lt"/>
                          <a:ea typeface="Calibri" panose="020F0502020204030204" pitchFamily="34" charset="0"/>
                          <a:cs typeface="Times New Roman" panose="02020603050405020304" pitchFamily="18" charset="0"/>
                        </a:rPr>
                        <a:t>February 13</a:t>
                      </a:r>
                      <a:r>
                        <a:rPr lang="en-US" sz="1800" baseline="30000" dirty="0" smtClean="0">
                          <a:effectLst/>
                          <a:latin typeface="+mn-lt"/>
                          <a:ea typeface="Calibri" panose="020F0502020204030204" pitchFamily="34" charset="0"/>
                          <a:cs typeface="Times New Roman" panose="02020603050405020304" pitchFamily="18" charset="0"/>
                        </a:rPr>
                        <a:t>th</a:t>
                      </a:r>
                      <a:r>
                        <a:rPr lang="en-US" sz="1800" dirty="0" smtClean="0">
                          <a:effectLst/>
                          <a:latin typeface="+mn-lt"/>
                          <a:ea typeface="Calibri" panose="020F0502020204030204" pitchFamily="34" charset="0"/>
                          <a:cs typeface="Times New Roman" panose="02020603050405020304" pitchFamily="18" charset="0"/>
                        </a:rPr>
                        <a:t>-19</a:t>
                      </a:r>
                      <a:r>
                        <a:rPr lang="en-US" sz="1800" baseline="30000" dirty="0" smtClean="0">
                          <a:effectLst/>
                          <a:latin typeface="+mn-lt"/>
                          <a:ea typeface="Calibri" panose="020F0502020204030204" pitchFamily="34" charset="0"/>
                          <a:cs typeface="Times New Roman" panose="02020603050405020304" pitchFamily="18" charset="0"/>
                        </a:rPr>
                        <a:t>th</a:t>
                      </a:r>
                      <a:r>
                        <a:rPr lang="en-US" sz="1800" baseline="0" dirty="0" smtClean="0">
                          <a:effectLst/>
                          <a:latin typeface="+mn-lt"/>
                          <a:ea typeface="Calibri" panose="020F0502020204030204" pitchFamily="34" charset="0"/>
                          <a:cs typeface="Times New Roman" panose="02020603050405020304" pitchFamily="18" charset="0"/>
                        </a:rPr>
                        <a:t>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000" dirty="0" smtClean="0">
                          <a:effectLst/>
                          <a:latin typeface="+mn-lt"/>
                          <a:ea typeface="Calibri" panose="020F0502020204030204" pitchFamily="34" charset="0"/>
                          <a:cs typeface="Times New Roman" panose="02020603050405020304" pitchFamily="18" charset="0"/>
                        </a:rPr>
                        <a:t>1,160</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latin typeface="+mn-lt"/>
                        </a:rPr>
                        <a:t>±3 percentage points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3005610"/>
                  </a:ext>
                </a:extLst>
              </a:tr>
            </a:tbl>
          </a:graphicData>
        </a:graphic>
      </p:graphicFrame>
    </p:spTree>
    <p:extLst>
      <p:ext uri="{BB962C8B-B14F-4D97-AF65-F5344CB8AC3E}">
        <p14:creationId xmlns:p14="http://schemas.microsoft.com/office/powerpoint/2010/main" val="2624643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t>The public’s health care priorities are VERY DIFFERENT than politicians’ health care priorities</a:t>
            </a:r>
          </a:p>
          <a:p>
            <a:endParaRPr lang="en-US" kern="0" dirty="0" smtClean="0"/>
          </a:p>
          <a:p>
            <a:r>
              <a:rPr lang="en-US" kern="0" dirty="0">
                <a:solidFill>
                  <a:schemeClr val="bg1">
                    <a:lumMod val="75000"/>
                  </a:schemeClr>
                </a:solidFill>
              </a:rPr>
              <a:t>The public is still divided in their attitudes of the Affordable Care Act (ACA)</a:t>
            </a:r>
          </a:p>
          <a:p>
            <a:pPr marL="0" indent="0">
              <a:buNone/>
            </a:pPr>
            <a:endParaRPr lang="en-US" kern="0" dirty="0">
              <a:solidFill>
                <a:schemeClr val="bg1">
                  <a:lumMod val="75000"/>
                </a:schemeClr>
              </a:solidFill>
            </a:endParaRPr>
          </a:p>
          <a:p>
            <a:r>
              <a:rPr lang="en-US" kern="0" dirty="0">
                <a:solidFill>
                  <a:schemeClr val="bg1">
                    <a:lumMod val="75000"/>
                  </a:schemeClr>
                </a:solidFill>
              </a:rPr>
              <a:t>Health care policy is complicated and on most issues some attitudes can be shifted after hearing counter-arguments</a:t>
            </a:r>
          </a:p>
          <a:p>
            <a:pPr marL="0" indent="0">
              <a:buNone/>
            </a:pPr>
            <a:endParaRPr lang="en-US" kern="0" dirty="0">
              <a:solidFill>
                <a:schemeClr val="bg1">
                  <a:lumMod val="75000"/>
                </a:schemeClr>
              </a:solidFill>
            </a:endParaRPr>
          </a:p>
          <a:p>
            <a:r>
              <a:rPr lang="en-US" kern="0" dirty="0">
                <a:solidFill>
                  <a:schemeClr val="bg1">
                    <a:lumMod val="75000"/>
                  </a:schemeClr>
                </a:solidFill>
              </a:rPr>
              <a:t>The Republican replacement plans for the ACA were even less popular</a:t>
            </a:r>
          </a:p>
          <a:p>
            <a:endParaRPr lang="en-US" kern="0" dirty="0">
              <a:solidFill>
                <a:schemeClr val="bg1">
                  <a:lumMod val="75000"/>
                </a:schemeClr>
              </a:solidFill>
            </a:endParaRPr>
          </a:p>
          <a:p>
            <a:r>
              <a:rPr lang="en-US" kern="0" dirty="0">
                <a:solidFill>
                  <a:schemeClr val="bg1">
                    <a:lumMod val="75000"/>
                  </a:schemeClr>
                </a:solidFill>
              </a:rPr>
              <a:t>Increase in support for a national health plan is driven by independents and attitudes are malleable</a:t>
            </a:r>
          </a:p>
          <a:p>
            <a:endParaRPr lang="en-US" kern="0" dirty="0">
              <a:solidFill>
                <a:schemeClr val="bg1">
                  <a:lumMod val="75000"/>
                </a:schemeClr>
              </a:solidFill>
            </a:endParaRPr>
          </a:p>
          <a:p>
            <a:r>
              <a:rPr lang="en-US" kern="0" dirty="0" smtClean="0">
                <a:solidFill>
                  <a:schemeClr val="bg1">
                    <a:lumMod val="75000"/>
                  </a:schemeClr>
                </a:solidFill>
              </a:rPr>
              <a:t>We are ready for a vacation </a:t>
            </a:r>
            <a:r>
              <a:rPr lang="en-US" kern="0" dirty="0" smtClean="0">
                <a:solidFill>
                  <a:schemeClr val="bg1">
                    <a:lumMod val="75000"/>
                  </a:schemeClr>
                </a:solidFill>
                <a:sym typeface="Wingdings" panose="05000000000000000000" pitchFamily="2" charset="2"/>
              </a:rPr>
              <a:t></a:t>
            </a:r>
            <a:endParaRPr lang="en-US" kern="0" dirty="0" smtClean="0">
              <a:solidFill>
                <a:schemeClr val="bg1">
                  <a:lumMod val="75000"/>
                </a:schemeClr>
              </a:solidFill>
            </a:endParaRPr>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1806614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3103" y="119390"/>
            <a:ext cx="9052560" cy="914400"/>
          </a:xfrm>
        </p:spPr>
        <p:txBody>
          <a:bodyPr anchor="ctr"/>
          <a:lstStyle/>
          <a:p>
            <a:r>
              <a:rPr lang="en-US" sz="2600" dirty="0" smtClean="0">
                <a:solidFill>
                  <a:schemeClr val="tx1"/>
                </a:solidFill>
              </a:rPr>
              <a:t>Where We Started the Year: The Public’s Top 5 Health Care Priorities </a:t>
            </a:r>
            <a:endParaRPr lang="en-US" sz="2600" dirty="0">
              <a:solidFill>
                <a:srgbClr val="FF0000"/>
              </a:solidFill>
            </a:endParaRPr>
          </a:p>
        </p:txBody>
      </p:sp>
      <p:sp>
        <p:nvSpPr>
          <p:cNvPr id="10" name="Text Placeholder 3"/>
          <p:cNvSpPr>
            <a:spLocks noGrp="1"/>
          </p:cNvSpPr>
          <p:nvPr>
            <p:ph type="body" sz="quarter" idx="11"/>
          </p:nvPr>
        </p:nvSpPr>
        <p:spPr>
          <a:xfrm>
            <a:off x="91440" y="6217920"/>
            <a:ext cx="8595360" cy="548640"/>
          </a:xfrm>
        </p:spPr>
        <p:txBody>
          <a:bodyPr/>
          <a:lstStyle/>
          <a:p>
            <a:r>
              <a:rPr lang="en-US" dirty="0" smtClean="0"/>
              <a:t>SOURCE: Kaiser Family Foundation Health Tracking Polls</a:t>
            </a:r>
            <a:endParaRPr lang="en-US" dirty="0"/>
          </a:p>
        </p:txBody>
      </p:sp>
      <p:sp>
        <p:nvSpPr>
          <p:cNvPr id="17" name="Text Placeholder 2"/>
          <p:cNvSpPr txBox="1">
            <a:spLocks/>
          </p:cNvSpPr>
          <p:nvPr/>
        </p:nvSpPr>
        <p:spPr>
          <a:xfrm>
            <a:off x="121496" y="978150"/>
            <a:ext cx="9105756" cy="523220"/>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1400" dirty="0"/>
              <a:t>Percent who say each of the following things President Trump and Congress might try to do in the coming months should be a </a:t>
            </a:r>
            <a:r>
              <a:rPr lang="en-US" sz="1400" b="1" dirty="0"/>
              <a:t>top priority</a:t>
            </a:r>
            <a:r>
              <a:rPr lang="en-US" sz="1400" dirty="0"/>
              <a:t>: </a:t>
            </a:r>
            <a:endParaRPr lang="en-US" sz="1400" dirty="0">
              <a:latin typeface="Calibri" pitchFamily="34" charset="0"/>
            </a:endParaRPr>
          </a:p>
        </p:txBody>
      </p:sp>
      <p:graphicFrame>
        <p:nvGraphicFramePr>
          <p:cNvPr id="6" name="Chart Placeholder 4"/>
          <p:cNvGraphicFramePr>
            <a:graphicFrameLocks/>
          </p:cNvGraphicFramePr>
          <p:nvPr>
            <p:extLst>
              <p:ext uri="{D42A27DB-BD31-4B8C-83A1-F6EECF244321}">
                <p14:modId xmlns:p14="http://schemas.microsoft.com/office/powerpoint/2010/main" val="3762932270"/>
              </p:ext>
            </p:extLst>
          </p:nvPr>
        </p:nvGraphicFramePr>
        <p:xfrm>
          <a:off x="1417320" y="1066356"/>
          <a:ext cx="59436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2" name="Right Brace 1"/>
          <p:cNvSpPr/>
          <p:nvPr/>
        </p:nvSpPr>
        <p:spPr>
          <a:xfrm>
            <a:off x="6629400" y="2025655"/>
            <a:ext cx="228600" cy="1066800"/>
          </a:xfrm>
          <a:prstGeom prst="rightBrac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p:cNvSpPr txBox="1"/>
          <p:nvPr/>
        </p:nvSpPr>
        <p:spPr>
          <a:xfrm>
            <a:off x="6871138" y="2038764"/>
            <a:ext cx="1981200" cy="1077218"/>
          </a:xfrm>
          <a:prstGeom prst="rect">
            <a:avLst/>
          </a:prstGeom>
          <a:noFill/>
        </p:spPr>
        <p:txBody>
          <a:bodyPr wrap="square" rtlCol="0">
            <a:spAutoFit/>
          </a:bodyPr>
          <a:lstStyle/>
          <a:p>
            <a:pPr algn="ctr"/>
            <a:r>
              <a:rPr lang="en-US" sz="1600" dirty="0" smtClean="0">
                <a:latin typeface="Calibri" pitchFamily="34" charset="0"/>
                <a:cs typeface="Meta Offc Pro"/>
              </a:rPr>
              <a:t>The public were mostly concerned with health care costs</a:t>
            </a:r>
          </a:p>
        </p:txBody>
      </p:sp>
      <p:sp>
        <p:nvSpPr>
          <p:cNvPr id="8" name="Oval 7"/>
          <p:cNvSpPr/>
          <p:nvPr/>
        </p:nvSpPr>
        <p:spPr>
          <a:xfrm>
            <a:off x="685800" y="4343400"/>
            <a:ext cx="57150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97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3103" y="119390"/>
            <a:ext cx="9052560" cy="914400"/>
          </a:xfrm>
        </p:spPr>
        <p:txBody>
          <a:bodyPr anchor="ctr"/>
          <a:lstStyle/>
          <a:p>
            <a:r>
              <a:rPr lang="en-US" sz="2600" dirty="0" smtClean="0">
                <a:solidFill>
                  <a:schemeClr val="tx1"/>
                </a:solidFill>
              </a:rPr>
              <a:t>Where We Ended the Year: The Public’s Top 5 Health Care Priorities </a:t>
            </a:r>
            <a:endParaRPr lang="en-US" sz="2600" dirty="0">
              <a:solidFill>
                <a:srgbClr val="FF0000"/>
              </a:solidFill>
            </a:endParaRPr>
          </a:p>
        </p:txBody>
      </p:sp>
      <p:sp>
        <p:nvSpPr>
          <p:cNvPr id="10" name="Text Placeholder 3"/>
          <p:cNvSpPr>
            <a:spLocks noGrp="1"/>
          </p:cNvSpPr>
          <p:nvPr>
            <p:ph type="body" sz="quarter" idx="11"/>
          </p:nvPr>
        </p:nvSpPr>
        <p:spPr>
          <a:xfrm>
            <a:off x="91440" y="6217920"/>
            <a:ext cx="8595360" cy="548640"/>
          </a:xfrm>
        </p:spPr>
        <p:txBody>
          <a:bodyPr/>
          <a:lstStyle/>
          <a:p>
            <a:r>
              <a:rPr lang="en-US" dirty="0"/>
              <a:t>NOTE: </a:t>
            </a:r>
            <a:r>
              <a:rPr lang="en-US" dirty="0" smtClean="0"/>
              <a:t>Items asked </a:t>
            </a:r>
            <a:r>
              <a:rPr lang="en-US" dirty="0" smtClean="0"/>
              <a:t>of half samples. Question wording modified. See topline for full question wording. </a:t>
            </a:r>
            <a:endParaRPr lang="en-US" dirty="0"/>
          </a:p>
          <a:p>
            <a:r>
              <a:rPr lang="en-US" dirty="0" smtClean="0"/>
              <a:t>SOURCE: Kaiser Family Foundation Health Tracking Polls</a:t>
            </a:r>
            <a:endParaRPr lang="en-US" dirty="0"/>
          </a:p>
        </p:txBody>
      </p:sp>
      <p:graphicFrame>
        <p:nvGraphicFramePr>
          <p:cNvPr id="7" name="Chart Placeholder 4"/>
          <p:cNvGraphicFramePr>
            <a:graphicFrameLocks/>
          </p:cNvGraphicFramePr>
          <p:nvPr>
            <p:extLst>
              <p:ext uri="{D42A27DB-BD31-4B8C-83A1-F6EECF244321}">
                <p14:modId xmlns:p14="http://schemas.microsoft.com/office/powerpoint/2010/main" val="3958621226"/>
              </p:ext>
            </p:extLst>
          </p:nvPr>
        </p:nvGraphicFramePr>
        <p:xfrm>
          <a:off x="1676400" y="1089122"/>
          <a:ext cx="5715000" cy="5128798"/>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Placeholder 2"/>
          <p:cNvSpPr txBox="1">
            <a:spLocks/>
          </p:cNvSpPr>
          <p:nvPr/>
        </p:nvSpPr>
        <p:spPr>
          <a:xfrm>
            <a:off x="121496" y="978150"/>
            <a:ext cx="9105756" cy="523220"/>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1400" dirty="0"/>
              <a:t>Percent who say each of the following things President Trump and Congress might try to do in the coming months should be a </a:t>
            </a:r>
            <a:r>
              <a:rPr lang="en-US" sz="1400" b="1" dirty="0"/>
              <a:t>top priority: </a:t>
            </a:r>
            <a:endParaRPr lang="en-US" sz="1400" b="1" dirty="0">
              <a:latin typeface="Calibri" pitchFamily="34" charset="0"/>
            </a:endParaRPr>
          </a:p>
        </p:txBody>
      </p:sp>
      <p:sp>
        <p:nvSpPr>
          <p:cNvPr id="2" name="Oval 1"/>
          <p:cNvSpPr/>
          <p:nvPr/>
        </p:nvSpPr>
        <p:spPr>
          <a:xfrm>
            <a:off x="1337026" y="4191000"/>
            <a:ext cx="46482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07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Straight Connector 79"/>
          <p:cNvCxnSpPr/>
          <p:nvPr/>
        </p:nvCxnSpPr>
        <p:spPr>
          <a:xfrm>
            <a:off x="4022374" y="1512705"/>
            <a:ext cx="16226" cy="1382895"/>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1"/>
          </p:nvPr>
        </p:nvSpPr>
        <p:spPr/>
        <p:txBody>
          <a:bodyPr/>
          <a:lstStyle/>
          <a:p>
            <a:endParaRPr lang="en-US"/>
          </a:p>
        </p:txBody>
      </p:sp>
      <p:sp>
        <p:nvSpPr>
          <p:cNvPr id="3" name="Title 2"/>
          <p:cNvSpPr>
            <a:spLocks noGrp="1"/>
          </p:cNvSpPr>
          <p:nvPr>
            <p:ph type="title"/>
          </p:nvPr>
        </p:nvSpPr>
        <p:spPr/>
        <p:txBody>
          <a:bodyPr/>
          <a:lstStyle/>
          <a:p>
            <a:r>
              <a:rPr lang="en-US" dirty="0" smtClean="0"/>
              <a:t>The Summer of “No Health Care Policy Love” </a:t>
            </a:r>
            <a:endParaRPr lang="en-US" dirty="0"/>
          </a:p>
        </p:txBody>
      </p:sp>
      <p:cxnSp>
        <p:nvCxnSpPr>
          <p:cNvPr id="5" name="Straight Connector 4"/>
          <p:cNvCxnSpPr/>
          <p:nvPr/>
        </p:nvCxnSpPr>
        <p:spPr>
          <a:xfrm>
            <a:off x="152400" y="2895600"/>
            <a:ext cx="86868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63250" y="2895600"/>
            <a:ext cx="0" cy="9144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04800" y="2895600"/>
            <a:ext cx="0" cy="2590016"/>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6422" y="3132436"/>
            <a:ext cx="2667000" cy="923330"/>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March 7, 2017</a:t>
            </a:r>
          </a:p>
          <a:p>
            <a:r>
              <a:rPr lang="en-US" dirty="0" smtClean="0">
                <a:latin typeface="Calibri" pitchFamily="34" charset="0"/>
                <a:cs typeface="Meta Offc Pro"/>
              </a:rPr>
              <a:t>AHCA Introduced in House of Representatives</a:t>
            </a:r>
          </a:p>
        </p:txBody>
      </p:sp>
      <p:sp>
        <p:nvSpPr>
          <p:cNvPr id="10" name="TextBox 9"/>
          <p:cNvSpPr txBox="1"/>
          <p:nvPr/>
        </p:nvSpPr>
        <p:spPr>
          <a:xfrm>
            <a:off x="130277" y="4150830"/>
            <a:ext cx="2667000" cy="1200329"/>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March 7, 2017</a:t>
            </a:r>
          </a:p>
          <a:p>
            <a:r>
              <a:rPr lang="en-US" dirty="0" smtClean="0">
                <a:latin typeface="Calibri" pitchFamily="34" charset="0"/>
                <a:cs typeface="Meta Offc Pro"/>
              </a:rPr>
              <a:t>President Trump announces his support for AHCA</a:t>
            </a:r>
          </a:p>
        </p:txBody>
      </p:sp>
      <p:cxnSp>
        <p:nvCxnSpPr>
          <p:cNvPr id="15" name="Straight Connector 14"/>
          <p:cNvCxnSpPr/>
          <p:nvPr/>
        </p:nvCxnSpPr>
        <p:spPr>
          <a:xfrm>
            <a:off x="562481" y="1521476"/>
            <a:ext cx="7532" cy="1374124"/>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16310" y="5484346"/>
            <a:ext cx="1841090" cy="923330"/>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March 8, 2017</a:t>
            </a:r>
          </a:p>
          <a:p>
            <a:r>
              <a:rPr lang="en-US" dirty="0" smtClean="0">
                <a:latin typeface="Calibri" pitchFamily="34" charset="0"/>
                <a:cs typeface="Meta Offc Pro"/>
              </a:rPr>
              <a:t>AHCA approved in committee</a:t>
            </a:r>
          </a:p>
        </p:txBody>
      </p:sp>
      <p:sp>
        <p:nvSpPr>
          <p:cNvPr id="16" name="TextBox 15"/>
          <p:cNvSpPr txBox="1"/>
          <p:nvPr/>
        </p:nvSpPr>
        <p:spPr>
          <a:xfrm>
            <a:off x="140384" y="598146"/>
            <a:ext cx="3446912" cy="923330"/>
          </a:xfrm>
          <a:prstGeom prst="rect">
            <a:avLst/>
          </a:prstGeom>
          <a:solidFill>
            <a:srgbClr val="FFC000"/>
          </a:solidFill>
          <a:ln>
            <a:solidFill>
              <a:schemeClr val="tx1"/>
            </a:solidFill>
          </a:ln>
        </p:spPr>
        <p:txBody>
          <a:bodyPr wrap="square" rtlCol="0">
            <a:spAutoFit/>
          </a:bodyPr>
          <a:lstStyle/>
          <a:p>
            <a:r>
              <a:rPr lang="en-US" b="1" dirty="0" smtClean="0">
                <a:latin typeface="Calibri" pitchFamily="34" charset="0"/>
                <a:cs typeface="Meta Offc Pro"/>
              </a:rPr>
              <a:t>March 12, 2017</a:t>
            </a:r>
          </a:p>
          <a:p>
            <a:r>
              <a:rPr lang="en-US" dirty="0" smtClean="0">
                <a:latin typeface="Calibri" pitchFamily="34" charset="0"/>
                <a:cs typeface="Meta Offc Pro"/>
              </a:rPr>
              <a:t>CBO projects </a:t>
            </a:r>
            <a:r>
              <a:rPr lang="en-US" dirty="0" smtClean="0">
                <a:latin typeface="Calibri" pitchFamily="34" charset="0"/>
                <a:cs typeface="Meta Offc Pro"/>
              </a:rPr>
              <a:t>32</a:t>
            </a:r>
            <a:r>
              <a:rPr lang="en-US" dirty="0" smtClean="0">
                <a:latin typeface="Calibri" pitchFamily="34" charset="0"/>
                <a:cs typeface="Meta Offc Pro"/>
              </a:rPr>
              <a:t> </a:t>
            </a:r>
            <a:r>
              <a:rPr lang="en-US" dirty="0" smtClean="0">
                <a:latin typeface="Calibri" pitchFamily="34" charset="0"/>
                <a:cs typeface="Meta Offc Pro"/>
              </a:rPr>
              <a:t>million Americans </a:t>
            </a:r>
            <a:endParaRPr lang="en-US" dirty="0" smtClean="0">
              <a:latin typeface="Calibri" pitchFamily="34" charset="0"/>
              <a:cs typeface="Meta Offc Pro"/>
            </a:endParaRPr>
          </a:p>
          <a:p>
            <a:r>
              <a:rPr lang="en-US" dirty="0" smtClean="0">
                <a:latin typeface="Calibri" pitchFamily="34" charset="0"/>
                <a:cs typeface="Meta Offc Pro"/>
              </a:rPr>
              <a:t>would </a:t>
            </a:r>
            <a:r>
              <a:rPr lang="en-US" dirty="0" smtClean="0">
                <a:latin typeface="Calibri" pitchFamily="34" charset="0"/>
                <a:cs typeface="Meta Offc Pro"/>
              </a:rPr>
              <a:t>lose their insurance</a:t>
            </a:r>
            <a:endParaRPr lang="en-US" dirty="0" smtClean="0">
              <a:latin typeface="Calibri" pitchFamily="34" charset="0"/>
              <a:cs typeface="Meta Offc Pro"/>
            </a:endParaRPr>
          </a:p>
        </p:txBody>
      </p:sp>
      <p:cxnSp>
        <p:nvCxnSpPr>
          <p:cNvPr id="20" name="Straight Connector 19"/>
          <p:cNvCxnSpPr/>
          <p:nvPr/>
        </p:nvCxnSpPr>
        <p:spPr>
          <a:xfrm>
            <a:off x="1461149" y="1981200"/>
            <a:ext cx="0" cy="9144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70013" y="1622208"/>
            <a:ext cx="3265054" cy="646331"/>
          </a:xfrm>
          <a:prstGeom prst="rect">
            <a:avLst/>
          </a:prstGeom>
          <a:solidFill>
            <a:srgbClr val="FF0000"/>
          </a:solidFill>
          <a:ln>
            <a:solidFill>
              <a:schemeClr val="tx1"/>
            </a:solidFill>
          </a:ln>
        </p:spPr>
        <p:txBody>
          <a:bodyPr wrap="square" rtlCol="0">
            <a:spAutoFit/>
          </a:bodyPr>
          <a:lstStyle/>
          <a:p>
            <a:r>
              <a:rPr lang="en-US" b="1" dirty="0" smtClean="0">
                <a:latin typeface="Calibri" pitchFamily="34" charset="0"/>
                <a:cs typeface="Meta Offc Pro"/>
              </a:rPr>
              <a:t>March 24, 2017</a:t>
            </a:r>
          </a:p>
          <a:p>
            <a:r>
              <a:rPr lang="en-US" dirty="0" smtClean="0">
                <a:latin typeface="Calibri" pitchFamily="34" charset="0"/>
                <a:cs typeface="Meta Offc Pro"/>
              </a:rPr>
              <a:t>AHCA is pulled from House vote</a:t>
            </a:r>
          </a:p>
        </p:txBody>
      </p:sp>
      <p:cxnSp>
        <p:nvCxnSpPr>
          <p:cNvPr id="22" name="Straight Connector 21"/>
          <p:cNvCxnSpPr/>
          <p:nvPr/>
        </p:nvCxnSpPr>
        <p:spPr>
          <a:xfrm>
            <a:off x="2971800" y="2907596"/>
            <a:ext cx="0" cy="9144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200400" y="2907596"/>
            <a:ext cx="0" cy="1989852"/>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66578" y="2902061"/>
            <a:ext cx="4263" cy="3524071"/>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62586" y="3645977"/>
            <a:ext cx="1578077" cy="923330"/>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April 20, 2017</a:t>
            </a:r>
          </a:p>
          <a:p>
            <a:r>
              <a:rPr lang="en-US" dirty="0" smtClean="0">
                <a:latin typeface="Calibri" pitchFamily="34" charset="0"/>
                <a:cs typeface="Meta Offc Pro"/>
              </a:rPr>
              <a:t>Revised AHCA leaked</a:t>
            </a:r>
          </a:p>
        </p:txBody>
      </p:sp>
      <p:sp>
        <p:nvSpPr>
          <p:cNvPr id="25" name="TextBox 24"/>
          <p:cNvSpPr txBox="1"/>
          <p:nvPr/>
        </p:nvSpPr>
        <p:spPr>
          <a:xfrm>
            <a:off x="2889373" y="4850478"/>
            <a:ext cx="1578077" cy="1200329"/>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April 24, 2017</a:t>
            </a:r>
          </a:p>
          <a:p>
            <a:r>
              <a:rPr lang="en-US" dirty="0" smtClean="0">
                <a:latin typeface="Calibri" pitchFamily="34" charset="0"/>
                <a:cs typeface="Meta Offc Pro"/>
              </a:rPr>
              <a:t>MacArthur Amendment Introduced</a:t>
            </a:r>
          </a:p>
        </p:txBody>
      </p:sp>
      <p:sp>
        <p:nvSpPr>
          <p:cNvPr id="32" name="TextBox 31"/>
          <p:cNvSpPr txBox="1"/>
          <p:nvPr/>
        </p:nvSpPr>
        <p:spPr>
          <a:xfrm>
            <a:off x="2926159" y="6186523"/>
            <a:ext cx="3567580" cy="646331"/>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May 3, 2017</a:t>
            </a:r>
          </a:p>
          <a:p>
            <a:r>
              <a:rPr lang="en-US" dirty="0" smtClean="0">
                <a:latin typeface="Calibri" pitchFamily="34" charset="0"/>
                <a:cs typeface="Meta Offc Pro"/>
              </a:rPr>
              <a:t>Upton Amendment Introduced</a:t>
            </a:r>
          </a:p>
        </p:txBody>
      </p:sp>
      <p:cxnSp>
        <p:nvCxnSpPr>
          <p:cNvPr id="37" name="Straight Connector 36"/>
          <p:cNvCxnSpPr/>
          <p:nvPr/>
        </p:nvCxnSpPr>
        <p:spPr>
          <a:xfrm>
            <a:off x="5407892" y="2907596"/>
            <a:ext cx="27548" cy="1631464"/>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87296" y="989617"/>
            <a:ext cx="1746127" cy="923330"/>
          </a:xfrm>
          <a:prstGeom prst="rect">
            <a:avLst/>
          </a:prstGeom>
          <a:solidFill>
            <a:srgbClr val="00B050"/>
          </a:solidFill>
          <a:ln>
            <a:solidFill>
              <a:schemeClr val="tx1"/>
            </a:solidFill>
          </a:ln>
        </p:spPr>
        <p:txBody>
          <a:bodyPr wrap="square" rtlCol="0">
            <a:spAutoFit/>
          </a:bodyPr>
          <a:lstStyle/>
          <a:p>
            <a:r>
              <a:rPr lang="en-US" b="1" dirty="0" smtClean="0">
                <a:latin typeface="Calibri" pitchFamily="34" charset="0"/>
                <a:cs typeface="Meta Offc Pro"/>
              </a:rPr>
              <a:t>May 4, 2017</a:t>
            </a:r>
          </a:p>
          <a:p>
            <a:r>
              <a:rPr lang="en-US" dirty="0" smtClean="0">
                <a:latin typeface="Calibri" pitchFamily="34" charset="0"/>
                <a:cs typeface="Meta Offc Pro"/>
              </a:rPr>
              <a:t>House passes AHCA</a:t>
            </a:r>
          </a:p>
        </p:txBody>
      </p:sp>
      <p:cxnSp>
        <p:nvCxnSpPr>
          <p:cNvPr id="35" name="Straight Connector 34"/>
          <p:cNvCxnSpPr/>
          <p:nvPr/>
        </p:nvCxnSpPr>
        <p:spPr>
          <a:xfrm>
            <a:off x="5029200" y="2915936"/>
            <a:ext cx="0" cy="9144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880241" y="1126105"/>
            <a:ext cx="0" cy="1769495"/>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326364" y="3113280"/>
            <a:ext cx="1718184" cy="923330"/>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June 19, 2017</a:t>
            </a:r>
          </a:p>
          <a:p>
            <a:r>
              <a:rPr lang="en-US" dirty="0" smtClean="0">
                <a:latin typeface="Calibri" pitchFamily="34" charset="0"/>
                <a:cs typeface="Meta Offc Pro"/>
              </a:rPr>
              <a:t>Senate bill BCRA announced</a:t>
            </a:r>
          </a:p>
        </p:txBody>
      </p:sp>
      <p:sp>
        <p:nvSpPr>
          <p:cNvPr id="38" name="TextBox 37"/>
          <p:cNvSpPr txBox="1"/>
          <p:nvPr/>
        </p:nvSpPr>
        <p:spPr>
          <a:xfrm>
            <a:off x="4597601" y="4150830"/>
            <a:ext cx="1454105" cy="2308324"/>
          </a:xfrm>
          <a:prstGeom prst="rect">
            <a:avLst/>
          </a:prstGeom>
          <a:solidFill>
            <a:srgbClr val="FFC000"/>
          </a:solidFill>
          <a:ln>
            <a:solidFill>
              <a:schemeClr val="tx1"/>
            </a:solidFill>
          </a:ln>
        </p:spPr>
        <p:txBody>
          <a:bodyPr wrap="square" rtlCol="0">
            <a:spAutoFit/>
          </a:bodyPr>
          <a:lstStyle/>
          <a:p>
            <a:r>
              <a:rPr lang="en-US" b="1" dirty="0" smtClean="0">
                <a:latin typeface="Calibri" pitchFamily="34" charset="0"/>
                <a:cs typeface="Meta Offc Pro"/>
              </a:rPr>
              <a:t>June 26, 2017</a:t>
            </a:r>
          </a:p>
          <a:p>
            <a:r>
              <a:rPr lang="en-US" dirty="0" smtClean="0">
                <a:latin typeface="Calibri" pitchFamily="34" charset="0"/>
                <a:cs typeface="Meta Offc Pro"/>
              </a:rPr>
              <a:t>CBO projects 22 million Americans would </a:t>
            </a:r>
            <a:r>
              <a:rPr lang="en-US" dirty="0" smtClean="0">
                <a:latin typeface="Calibri" pitchFamily="34" charset="0"/>
                <a:cs typeface="Meta Offc Pro"/>
              </a:rPr>
              <a:t>lose their insurance</a:t>
            </a:r>
            <a:endParaRPr lang="en-US" dirty="0" smtClean="0">
              <a:latin typeface="Calibri" pitchFamily="34" charset="0"/>
              <a:cs typeface="Meta Offc Pro"/>
            </a:endParaRPr>
          </a:p>
        </p:txBody>
      </p:sp>
      <p:sp>
        <p:nvSpPr>
          <p:cNvPr id="43" name="TextBox 42"/>
          <p:cNvSpPr txBox="1"/>
          <p:nvPr/>
        </p:nvSpPr>
        <p:spPr>
          <a:xfrm>
            <a:off x="4902175" y="626034"/>
            <a:ext cx="3878160" cy="646331"/>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July 13, 2017</a:t>
            </a:r>
          </a:p>
          <a:p>
            <a:r>
              <a:rPr lang="en-US" dirty="0" smtClean="0">
                <a:latin typeface="Calibri" pitchFamily="34" charset="0"/>
                <a:cs typeface="Meta Offc Pro"/>
              </a:rPr>
              <a:t>Cruz Amendment Introduced</a:t>
            </a:r>
          </a:p>
        </p:txBody>
      </p:sp>
      <p:sp>
        <p:nvSpPr>
          <p:cNvPr id="49" name="TextBox 48"/>
          <p:cNvSpPr txBox="1"/>
          <p:nvPr/>
        </p:nvSpPr>
        <p:spPr>
          <a:xfrm>
            <a:off x="5115312" y="1521476"/>
            <a:ext cx="1529858" cy="923330"/>
          </a:xfrm>
          <a:prstGeom prst="rect">
            <a:avLst/>
          </a:prstGeom>
          <a:solidFill>
            <a:srgbClr val="FF0000"/>
          </a:solidFill>
          <a:ln>
            <a:solidFill>
              <a:schemeClr val="tx1"/>
            </a:solidFill>
          </a:ln>
        </p:spPr>
        <p:txBody>
          <a:bodyPr wrap="square" rtlCol="0">
            <a:spAutoFit/>
          </a:bodyPr>
          <a:lstStyle/>
          <a:p>
            <a:r>
              <a:rPr lang="en-US" b="1" dirty="0" smtClean="0">
                <a:latin typeface="Calibri" pitchFamily="34" charset="0"/>
                <a:cs typeface="Meta Offc Pro"/>
              </a:rPr>
              <a:t>July 13, 2017</a:t>
            </a:r>
          </a:p>
          <a:p>
            <a:r>
              <a:rPr lang="en-US" dirty="0" smtClean="0">
                <a:latin typeface="Calibri" pitchFamily="34" charset="0"/>
                <a:cs typeface="Meta Offc Pro"/>
              </a:rPr>
              <a:t>Vote for BCRA is postponed</a:t>
            </a:r>
          </a:p>
        </p:txBody>
      </p:sp>
      <p:cxnSp>
        <p:nvCxnSpPr>
          <p:cNvPr id="54" name="Straight Connector 53"/>
          <p:cNvCxnSpPr/>
          <p:nvPr/>
        </p:nvCxnSpPr>
        <p:spPr>
          <a:xfrm>
            <a:off x="6400800" y="2915936"/>
            <a:ext cx="0" cy="9144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112104" y="3220466"/>
            <a:ext cx="1826329" cy="646331"/>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July 19, 2017</a:t>
            </a:r>
          </a:p>
          <a:p>
            <a:r>
              <a:rPr lang="en-US" dirty="0" smtClean="0">
                <a:latin typeface="Calibri" pitchFamily="34" charset="0"/>
                <a:cs typeface="Meta Offc Pro"/>
              </a:rPr>
              <a:t>ORRA announced</a:t>
            </a:r>
          </a:p>
        </p:txBody>
      </p:sp>
      <p:sp>
        <p:nvSpPr>
          <p:cNvPr id="57" name="TextBox 56"/>
          <p:cNvSpPr txBox="1"/>
          <p:nvPr/>
        </p:nvSpPr>
        <p:spPr>
          <a:xfrm>
            <a:off x="6112105" y="3925199"/>
            <a:ext cx="1826328" cy="1200329"/>
          </a:xfrm>
          <a:prstGeom prst="rect">
            <a:avLst/>
          </a:prstGeom>
          <a:solidFill>
            <a:schemeClr val="bg1"/>
          </a:solidFill>
          <a:ln>
            <a:solidFill>
              <a:schemeClr val="tx1"/>
            </a:solidFill>
          </a:ln>
        </p:spPr>
        <p:txBody>
          <a:bodyPr wrap="square" rtlCol="0">
            <a:spAutoFit/>
          </a:bodyPr>
          <a:lstStyle/>
          <a:p>
            <a:r>
              <a:rPr lang="en-US" b="1" dirty="0" smtClean="0">
                <a:latin typeface="Calibri" pitchFamily="34" charset="0"/>
                <a:cs typeface="Meta Offc Pro"/>
              </a:rPr>
              <a:t>July 19, 2017</a:t>
            </a:r>
          </a:p>
          <a:p>
            <a:r>
              <a:rPr lang="en-US" dirty="0" smtClean="0">
                <a:latin typeface="Calibri" pitchFamily="34" charset="0"/>
                <a:cs typeface="Meta Offc Pro"/>
              </a:rPr>
              <a:t>Sen. McCain announces brain cancer diagnosis</a:t>
            </a:r>
          </a:p>
        </p:txBody>
      </p:sp>
      <p:sp>
        <p:nvSpPr>
          <p:cNvPr id="58" name="TextBox 57"/>
          <p:cNvSpPr txBox="1"/>
          <p:nvPr/>
        </p:nvSpPr>
        <p:spPr>
          <a:xfrm>
            <a:off x="6112104" y="5205956"/>
            <a:ext cx="2053077" cy="1477328"/>
          </a:xfrm>
          <a:prstGeom prst="rect">
            <a:avLst/>
          </a:prstGeom>
          <a:solidFill>
            <a:srgbClr val="FFC000"/>
          </a:solidFill>
          <a:ln>
            <a:solidFill>
              <a:schemeClr val="tx1"/>
            </a:solidFill>
          </a:ln>
        </p:spPr>
        <p:txBody>
          <a:bodyPr wrap="square" rtlCol="0">
            <a:spAutoFit/>
          </a:bodyPr>
          <a:lstStyle/>
          <a:p>
            <a:r>
              <a:rPr lang="en-US" b="1" dirty="0" smtClean="0">
                <a:latin typeface="Calibri" pitchFamily="34" charset="0"/>
                <a:cs typeface="Meta Offc Pro"/>
              </a:rPr>
              <a:t>July 19, 2017</a:t>
            </a:r>
          </a:p>
          <a:p>
            <a:r>
              <a:rPr lang="en-US" dirty="0" smtClean="0">
                <a:latin typeface="Calibri" pitchFamily="34" charset="0"/>
                <a:cs typeface="Meta Offc Pro"/>
              </a:rPr>
              <a:t>CBO projects 32 million Americans would </a:t>
            </a:r>
            <a:r>
              <a:rPr lang="en-US" dirty="0" smtClean="0">
                <a:latin typeface="Calibri" pitchFamily="34" charset="0"/>
                <a:cs typeface="Meta Offc Pro"/>
              </a:rPr>
              <a:t>lose their insurance</a:t>
            </a:r>
            <a:endParaRPr lang="en-US" dirty="0" smtClean="0">
              <a:latin typeface="Calibri" pitchFamily="34" charset="0"/>
              <a:cs typeface="Meta Offc Pro"/>
            </a:endParaRPr>
          </a:p>
        </p:txBody>
      </p:sp>
      <p:cxnSp>
        <p:nvCxnSpPr>
          <p:cNvPr id="68" name="Straight Connector 67"/>
          <p:cNvCxnSpPr/>
          <p:nvPr/>
        </p:nvCxnSpPr>
        <p:spPr>
          <a:xfrm>
            <a:off x="7086600" y="1622208"/>
            <a:ext cx="0" cy="1273392"/>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6820847" y="1511506"/>
            <a:ext cx="2018353" cy="1200329"/>
          </a:xfrm>
          <a:prstGeom prst="rect">
            <a:avLst/>
          </a:prstGeom>
          <a:solidFill>
            <a:srgbClr val="FF0000"/>
          </a:solidFill>
          <a:ln>
            <a:solidFill>
              <a:schemeClr val="tx1"/>
            </a:solidFill>
          </a:ln>
        </p:spPr>
        <p:txBody>
          <a:bodyPr wrap="square" rtlCol="0">
            <a:spAutoFit/>
          </a:bodyPr>
          <a:lstStyle/>
          <a:p>
            <a:r>
              <a:rPr lang="en-US" b="1" dirty="0" smtClean="0">
                <a:latin typeface="Calibri" pitchFamily="34" charset="0"/>
                <a:cs typeface="Meta Offc Pro"/>
              </a:rPr>
              <a:t>July 26-27, 2017</a:t>
            </a:r>
          </a:p>
          <a:p>
            <a:r>
              <a:rPr lang="en-US" dirty="0" smtClean="0">
                <a:latin typeface="Calibri" pitchFamily="34" charset="0"/>
                <a:cs typeface="Meta Offc Pro"/>
              </a:rPr>
              <a:t>Senate vote for BCRA and skinny repeal (ORRA) fail</a:t>
            </a:r>
          </a:p>
        </p:txBody>
      </p:sp>
      <p:pic>
        <p:nvPicPr>
          <p:cNvPr id="4" name="Picture 3"/>
          <p:cNvPicPr>
            <a:picLocks noChangeAspect="1"/>
          </p:cNvPicPr>
          <p:nvPr/>
        </p:nvPicPr>
        <p:blipFill>
          <a:blip r:embed="rId3"/>
          <a:stretch>
            <a:fillRect/>
          </a:stretch>
        </p:blipFill>
        <p:spPr>
          <a:xfrm>
            <a:off x="226820" y="1473986"/>
            <a:ext cx="8203347" cy="3979303"/>
          </a:xfrm>
          <a:prstGeom prst="rect">
            <a:avLst/>
          </a:prstGeom>
        </p:spPr>
      </p:pic>
    </p:spTree>
    <p:extLst>
      <p:ext uri="{BB962C8B-B14F-4D97-AF65-F5344CB8AC3E}">
        <p14:creationId xmlns:p14="http://schemas.microsoft.com/office/powerpoint/2010/main" val="76703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animBg="1"/>
      <p:bldP spid="21" grpId="0" animBg="1"/>
      <p:bldP spid="23" grpId="0" animBg="1"/>
      <p:bldP spid="25" grpId="0" animBg="1"/>
      <p:bldP spid="32" grpId="0" animBg="1"/>
      <p:bldP spid="34" grpId="0" animBg="1"/>
      <p:bldP spid="36" grpId="0" animBg="1"/>
      <p:bldP spid="38" grpId="0" animBg="1"/>
      <p:bldP spid="43" grpId="0" animBg="1"/>
      <p:bldP spid="49" grpId="0" animBg="1"/>
      <p:bldP spid="55" grpId="0" animBg="1"/>
      <p:bldP spid="57" grpId="0" animBg="1"/>
      <p:bldP spid="58" grpId="0" animBg="1"/>
      <p:bldP spid="6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solidFill>
                  <a:schemeClr val="bg1">
                    <a:lumMod val="75000"/>
                  </a:schemeClr>
                </a:solidFill>
              </a:rPr>
              <a:t>The public’s health care priorities are VERY DIFFERENT than politicians’ health care priorities</a:t>
            </a:r>
          </a:p>
          <a:p>
            <a:endParaRPr lang="en-US" kern="0" dirty="0" smtClean="0"/>
          </a:p>
          <a:p>
            <a:r>
              <a:rPr lang="en-US" kern="0" dirty="0"/>
              <a:t>The public is still divided in their attitudes of the Affordable Care Act (ACA)</a:t>
            </a:r>
          </a:p>
          <a:p>
            <a:pPr marL="0" indent="0">
              <a:buNone/>
            </a:pPr>
            <a:endParaRPr lang="en-US" kern="0" dirty="0"/>
          </a:p>
          <a:p>
            <a:r>
              <a:rPr lang="en-US" kern="0" dirty="0">
                <a:solidFill>
                  <a:schemeClr val="bg1">
                    <a:lumMod val="75000"/>
                  </a:schemeClr>
                </a:solidFill>
              </a:rPr>
              <a:t>Health care policy is complicated and on most issues some attitudes can be shifted after hearing counter-arguments</a:t>
            </a:r>
          </a:p>
          <a:p>
            <a:pPr marL="0" indent="0">
              <a:buNone/>
            </a:pPr>
            <a:endParaRPr lang="en-US" kern="0" dirty="0">
              <a:solidFill>
                <a:schemeClr val="bg1">
                  <a:lumMod val="75000"/>
                </a:schemeClr>
              </a:solidFill>
            </a:endParaRPr>
          </a:p>
          <a:p>
            <a:r>
              <a:rPr lang="en-US" kern="0" dirty="0">
                <a:solidFill>
                  <a:schemeClr val="bg1">
                    <a:lumMod val="75000"/>
                  </a:schemeClr>
                </a:solidFill>
              </a:rPr>
              <a:t>The Republican replacement plans for the ACA were even less popular</a:t>
            </a:r>
          </a:p>
          <a:p>
            <a:endParaRPr lang="en-US" kern="0" dirty="0">
              <a:solidFill>
                <a:schemeClr val="bg1">
                  <a:lumMod val="75000"/>
                </a:schemeClr>
              </a:solidFill>
            </a:endParaRPr>
          </a:p>
          <a:p>
            <a:r>
              <a:rPr lang="en-US" kern="0" dirty="0">
                <a:solidFill>
                  <a:schemeClr val="bg1">
                    <a:lumMod val="75000"/>
                  </a:schemeClr>
                </a:solidFill>
              </a:rPr>
              <a:t>Increase in support for a national health plan is driven by independents and attitudes are malleable</a:t>
            </a:r>
          </a:p>
          <a:p>
            <a:endParaRPr lang="en-US" kern="0" dirty="0">
              <a:solidFill>
                <a:schemeClr val="bg1">
                  <a:lumMod val="75000"/>
                </a:schemeClr>
              </a:solidFill>
            </a:endParaRPr>
          </a:p>
          <a:p>
            <a:r>
              <a:rPr lang="en-US" kern="0" dirty="0" smtClean="0">
                <a:solidFill>
                  <a:schemeClr val="bg1">
                    <a:lumMod val="75000"/>
                  </a:schemeClr>
                </a:solidFill>
              </a:rPr>
              <a:t>We are ready for a vacation </a:t>
            </a:r>
            <a:r>
              <a:rPr lang="en-US" kern="0" dirty="0" smtClean="0">
                <a:solidFill>
                  <a:schemeClr val="bg1">
                    <a:lumMod val="75000"/>
                  </a:schemeClr>
                </a:solidFill>
                <a:sym typeface="Wingdings" panose="05000000000000000000" pitchFamily="2" charset="2"/>
              </a:rPr>
              <a:t></a:t>
            </a:r>
            <a:endParaRPr lang="en-US" kern="0" dirty="0" smtClean="0">
              <a:solidFill>
                <a:schemeClr val="bg1">
                  <a:lumMod val="75000"/>
                </a:schemeClr>
              </a:solidFill>
            </a:endParaRPr>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36479526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4"/>
          <p:cNvGraphicFramePr>
            <a:graphicFrameLocks/>
          </p:cNvGraphicFramePr>
          <p:nvPr>
            <p:extLst>
              <p:ext uri="{D42A27DB-BD31-4B8C-83A1-F6EECF244321}">
                <p14:modId xmlns:p14="http://schemas.microsoft.com/office/powerpoint/2010/main" val="80277807"/>
              </p:ext>
            </p:extLst>
          </p:nvPr>
        </p:nvGraphicFramePr>
        <p:xfrm>
          <a:off x="155275" y="1524000"/>
          <a:ext cx="8991600" cy="489454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3"/>
          <p:cNvSpPr>
            <a:spLocks noGrp="1"/>
          </p:cNvSpPr>
          <p:nvPr>
            <p:ph type="body" sz="quarter" idx="11"/>
          </p:nvPr>
        </p:nvSpPr>
        <p:spPr/>
        <p:txBody>
          <a:bodyPr/>
          <a:lstStyle/>
          <a:p>
            <a:r>
              <a:rPr lang="en-US" dirty="0" smtClean="0"/>
              <a:t>SOURCE</a:t>
            </a:r>
            <a:r>
              <a:rPr lang="en-US" dirty="0"/>
              <a:t>: Kaiser Family Foundation Health Tracking Polls</a:t>
            </a:r>
          </a:p>
        </p:txBody>
      </p:sp>
      <p:cxnSp>
        <p:nvCxnSpPr>
          <p:cNvPr id="7" name="Straight Connector 6"/>
          <p:cNvCxnSpPr/>
          <p:nvPr/>
        </p:nvCxnSpPr>
        <p:spPr>
          <a:xfrm flipH="1" flipV="1">
            <a:off x="609600" y="1932362"/>
            <a:ext cx="0" cy="401522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609600" y="1600945"/>
            <a:ext cx="1295153" cy="436425"/>
          </a:xfrm>
          <a:prstGeom prst="roundRect">
            <a:avLst/>
          </a:prstGeom>
          <a:noFill/>
          <a:ln w="1905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lumMod val="65000"/>
                    <a:lumOff val="35000"/>
                  </a:srgbClr>
                </a:solidFill>
                <a:effectLst/>
                <a:uLnTx/>
                <a:uFillTx/>
                <a:latin typeface="Calibri"/>
                <a:ea typeface="+mn-ea"/>
                <a:cs typeface="Calibri" pitchFamily="34" charset="0"/>
              </a:rPr>
              <a:t>ACA signed into law on March 23, 2010</a:t>
            </a:r>
          </a:p>
        </p:txBody>
      </p:sp>
      <p:sp>
        <p:nvSpPr>
          <p:cNvPr id="14" name="Title 3"/>
          <p:cNvSpPr>
            <a:spLocks noGrp="1"/>
          </p:cNvSpPr>
          <p:nvPr>
            <p:ph type="title"/>
          </p:nvPr>
        </p:nvSpPr>
        <p:spPr>
          <a:xfrm>
            <a:off x="86185" y="-56943"/>
            <a:ext cx="8824596" cy="914400"/>
          </a:xfrm>
        </p:spPr>
        <p:txBody>
          <a:bodyPr anchor="ctr"/>
          <a:lstStyle/>
          <a:p>
            <a:r>
              <a:rPr lang="en-US" sz="2600" dirty="0" smtClean="0">
                <a:solidFill>
                  <a:schemeClr val="tx1"/>
                </a:solidFill>
              </a:rPr>
              <a:t>Half of the Public Holds Favorable View of the ACA</a:t>
            </a:r>
            <a:endParaRPr lang="en-US" sz="2600" dirty="0">
              <a:solidFill>
                <a:schemeClr val="tx1"/>
              </a:solidFill>
            </a:endParaRPr>
          </a:p>
        </p:txBody>
      </p:sp>
      <p:sp>
        <p:nvSpPr>
          <p:cNvPr id="15" name="Text Placeholder 3"/>
          <p:cNvSpPr txBox="1">
            <a:spLocks/>
          </p:cNvSpPr>
          <p:nvPr/>
        </p:nvSpPr>
        <p:spPr>
          <a:xfrm>
            <a:off x="86185" y="643943"/>
            <a:ext cx="8961120" cy="548640"/>
          </a:xfrm>
          <a:prstGeom prst="rect">
            <a:avLst/>
          </a:prstGeom>
        </p:spPr>
        <p:txBody>
          <a:bodyPr anchor="t"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As you may know a health reform bill was signed into law in 2010, known commonly as the Affordable Care Act or Obamacare. Given what you know about the health reform law, do you have a generally </a:t>
            </a:r>
            <a:r>
              <a:rPr kumimoji="0" lang="en-US" sz="1400" b="0" i="0" u="none" strike="noStrike" kern="1200" cap="none" spc="0" normalizeH="0" baseline="0" noProof="0" dirty="0" smtClean="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favorable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or generally </a:t>
            </a:r>
            <a:r>
              <a:rPr kumimoji="0" lang="en-US" sz="1400" b="0" i="0" u="none" strike="noStrike" kern="1200" cap="none" spc="0" normalizeH="0" baseline="0" noProof="0" dirty="0" smtClean="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unfavorable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opinion of it?</a:t>
            </a:r>
            <a:endParaRPr kumimoji="0" lang="en-US" sz="1400" b="0" i="0" u="none" strike="noStrike" kern="1200" cap="none" spc="0" normalizeH="0" baseline="0" noProof="0" dirty="0">
              <a:ln>
                <a:noFill/>
              </a:ln>
              <a:solidFill>
                <a:srgbClr val="000000"/>
              </a:solidFill>
              <a:effectLst/>
              <a:uLnTx/>
              <a:uFillTx/>
              <a:latin typeface="Calibri"/>
              <a:ea typeface="+mn-ea"/>
            </a:endParaRPr>
          </a:p>
        </p:txBody>
      </p:sp>
      <p:sp>
        <p:nvSpPr>
          <p:cNvPr id="2" name="TextBox 1"/>
          <p:cNvSpPr txBox="1"/>
          <p:nvPr/>
        </p:nvSpPr>
        <p:spPr>
          <a:xfrm>
            <a:off x="8619247" y="2895600"/>
            <a:ext cx="46007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srgbClr val="133559"/>
                </a:solidFill>
                <a:effectLst/>
                <a:uLnTx/>
                <a:uFillTx/>
                <a:latin typeface="Calibri"/>
                <a:ea typeface="+mn-ea"/>
                <a:cs typeface="Meta Offc Pro"/>
              </a:rPr>
              <a:t>Nov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srgbClr val="133559"/>
                </a:solidFill>
                <a:effectLst/>
                <a:uLnTx/>
                <a:uFillTx/>
                <a:latin typeface="Calibri"/>
                <a:ea typeface="+mn-ea"/>
                <a:cs typeface="Meta Offc Pro"/>
              </a:rPr>
              <a:t>50%</a:t>
            </a:r>
          </a:p>
        </p:txBody>
      </p:sp>
      <p:cxnSp>
        <p:nvCxnSpPr>
          <p:cNvPr id="12" name="Straight Connector 11"/>
          <p:cNvCxnSpPr/>
          <p:nvPr/>
        </p:nvCxnSpPr>
        <p:spPr>
          <a:xfrm flipV="1">
            <a:off x="7620000" y="2819400"/>
            <a:ext cx="0" cy="31281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6972423" y="2382975"/>
            <a:ext cx="1295153" cy="436425"/>
          </a:xfrm>
          <a:prstGeom prst="round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Calibri" pitchFamily="34" charset="0"/>
              </a:rPr>
              <a:t>Trump Elected President</a:t>
            </a:r>
            <a:endParaRPr kumimoji="0" lang="en-US" sz="1050" b="1" i="0" u="none" strike="noStrike" kern="1200" cap="none" spc="0" normalizeH="0" baseline="0" noProof="0" dirty="0">
              <a:ln>
                <a:noFill/>
              </a:ln>
              <a:solidFill>
                <a:srgbClr val="FF0000"/>
              </a:solidFill>
              <a:effectLst/>
              <a:uLnTx/>
              <a:uFillTx/>
              <a:latin typeface="Calibri"/>
              <a:ea typeface="+mn-ea"/>
              <a:cs typeface="Calibri" pitchFamily="34" charset="0"/>
            </a:endParaRPr>
          </a:p>
        </p:txBody>
      </p:sp>
    </p:spTree>
    <p:extLst>
      <p:ext uri="{BB962C8B-B14F-4D97-AF65-F5344CB8AC3E}">
        <p14:creationId xmlns:p14="http://schemas.microsoft.com/office/powerpoint/2010/main" val="23022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r>
              <a:rPr lang="en-US" dirty="0"/>
              <a:t/>
            </a:r>
            <a:br>
              <a:rPr lang="en-US" dirty="0"/>
            </a:br>
            <a:r>
              <a:rPr lang="en-US" sz="1100" dirty="0" smtClean="0">
                <a:latin typeface="+mj-lt"/>
              </a:rPr>
              <a:t>SOURCE: Kaiser Family Foundation Health Tracking Polls</a:t>
            </a:r>
            <a:endParaRPr lang="en-US" sz="1100" dirty="0">
              <a:latin typeface="+mj-lt"/>
            </a:endParaRPr>
          </a:p>
        </p:txBody>
      </p:sp>
      <p:sp>
        <p:nvSpPr>
          <p:cNvPr id="2" name="Title 1"/>
          <p:cNvSpPr>
            <a:spLocks noGrp="1"/>
          </p:cNvSpPr>
          <p:nvPr>
            <p:ph type="title"/>
          </p:nvPr>
        </p:nvSpPr>
        <p:spPr>
          <a:xfrm>
            <a:off x="75565" y="0"/>
            <a:ext cx="8961120" cy="914400"/>
          </a:xfrm>
        </p:spPr>
        <p:txBody>
          <a:bodyPr anchor="ctr"/>
          <a:lstStyle/>
          <a:p>
            <a:r>
              <a:rPr lang="en-US" sz="2600" dirty="0">
                <a:solidFill>
                  <a:schemeClr val="tx1"/>
                </a:solidFill>
              </a:rPr>
              <a:t>ACA Favorability </a:t>
            </a:r>
            <a:r>
              <a:rPr lang="en-US" sz="2600" dirty="0" smtClean="0">
                <a:solidFill>
                  <a:schemeClr val="tx1"/>
                </a:solidFill>
              </a:rPr>
              <a:t>in 2017 </a:t>
            </a:r>
            <a:r>
              <a:rPr lang="en-US" sz="2600" dirty="0">
                <a:solidFill>
                  <a:schemeClr val="tx1"/>
                </a:solidFill>
              </a:rPr>
              <a:t>By </a:t>
            </a:r>
            <a:r>
              <a:rPr lang="en-US" sz="2600" dirty="0" smtClean="0">
                <a:solidFill>
                  <a:schemeClr val="tx1"/>
                </a:solidFill>
              </a:rPr>
              <a:t>Party Identification</a:t>
            </a:r>
            <a:endParaRPr lang="en-US" sz="2600" dirty="0">
              <a:latin typeface="+mj-lt"/>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731419046"/>
              </p:ext>
            </p:extLst>
          </p:nvPr>
        </p:nvGraphicFramePr>
        <p:xfrm>
          <a:off x="152399" y="1219200"/>
          <a:ext cx="8899525" cy="497363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p:cNvSpPr txBox="1">
            <a:spLocks/>
          </p:cNvSpPr>
          <p:nvPr/>
        </p:nvSpPr>
        <p:spPr>
          <a:xfrm>
            <a:off x="60325" y="810419"/>
            <a:ext cx="8991600" cy="548640"/>
          </a:xfrm>
          <a:prstGeom prst="rect">
            <a:avLst/>
          </a:prstGeom>
        </p:spPr>
        <p:txBody>
          <a:bodyPr anchor="t"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1400" dirty="0">
                <a:latin typeface="+mn-lt"/>
              </a:rPr>
              <a:t>Percent who say they have a favorable opinion of the health reform law: </a:t>
            </a:r>
          </a:p>
        </p:txBody>
      </p:sp>
    </p:spTree>
    <p:extLst>
      <p:ext uri="{BB962C8B-B14F-4D97-AF65-F5344CB8AC3E}">
        <p14:creationId xmlns:p14="http://schemas.microsoft.com/office/powerpoint/2010/main" val="1113183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1766887" y="619125"/>
            <a:ext cx="5610225" cy="561975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30303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 y="217085"/>
            <a:ext cx="8900160" cy="914400"/>
          </a:xfrm>
        </p:spPr>
        <p:txBody>
          <a:bodyPr anchor="ctr"/>
          <a:lstStyle/>
          <a:p>
            <a:r>
              <a:rPr lang="en-US" sz="2600" dirty="0" smtClean="0">
                <a:solidFill>
                  <a:schemeClr val="tx1"/>
                </a:solidFill>
              </a:rPr>
              <a:t>More Say President Trump’s Administration Should Make the ACA Work than Say They Should Make the ACA Fail</a:t>
            </a:r>
            <a:endParaRPr lang="en-US" sz="2600" dirty="0">
              <a:solidFill>
                <a:srgbClr val="FF0000"/>
              </a:solidFill>
            </a:endParaRPr>
          </a:p>
        </p:txBody>
      </p:sp>
      <p:sp>
        <p:nvSpPr>
          <p:cNvPr id="10" name="Text Placeholder 3"/>
          <p:cNvSpPr>
            <a:spLocks noGrp="1"/>
          </p:cNvSpPr>
          <p:nvPr>
            <p:ph type="body" sz="quarter" idx="11"/>
          </p:nvPr>
        </p:nvSpPr>
        <p:spPr>
          <a:xfrm>
            <a:off x="91440" y="6217920"/>
            <a:ext cx="8321040" cy="548640"/>
          </a:xfrm>
        </p:spPr>
        <p:txBody>
          <a:bodyPr/>
          <a:lstStyle/>
          <a:p>
            <a:r>
              <a:rPr lang="en-US" sz="1100" dirty="0"/>
              <a:t>NOTE: </a:t>
            </a:r>
            <a:r>
              <a:rPr lang="en-US" sz="1100" dirty="0" smtClean="0"/>
              <a:t>Don’t </a:t>
            </a:r>
            <a:r>
              <a:rPr lang="en-US" sz="1100" dirty="0"/>
              <a:t>know/Refused responses not shown. </a:t>
            </a:r>
            <a:br>
              <a:rPr lang="en-US" sz="1100" dirty="0"/>
            </a:br>
            <a:r>
              <a:rPr lang="en-US" sz="1100" dirty="0"/>
              <a:t>SOURCE: Kaiser Family Foundation Health Tracking Poll (conducted October 5-10, 2017)</a:t>
            </a:r>
          </a:p>
        </p:txBody>
      </p:sp>
      <p:sp>
        <p:nvSpPr>
          <p:cNvPr id="17" name="Text Placeholder 2"/>
          <p:cNvSpPr txBox="1">
            <a:spLocks/>
          </p:cNvSpPr>
          <p:nvPr/>
        </p:nvSpPr>
        <p:spPr>
          <a:xfrm>
            <a:off x="91440" y="1170727"/>
            <a:ext cx="9105756" cy="523220"/>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1400" dirty="0" smtClean="0">
                <a:solidFill>
                  <a:srgbClr val="000000"/>
                </a:solidFill>
              </a:rPr>
              <a:t>Moving forward, do you think President Trump and his administration should do what they can to make the current health care law work or should they do what they can to make the law fail so they can replace it later?</a:t>
            </a:r>
            <a:endParaRPr lang="en-US" sz="1400" dirty="0">
              <a:solidFill>
                <a:srgbClr val="000000"/>
              </a:solidFill>
            </a:endParaRPr>
          </a:p>
        </p:txBody>
      </p:sp>
      <p:graphicFrame>
        <p:nvGraphicFramePr>
          <p:cNvPr id="16" name="Chart Placeholder 4"/>
          <p:cNvGraphicFramePr>
            <a:graphicFrameLocks/>
          </p:cNvGraphicFramePr>
          <p:nvPr>
            <p:extLst/>
          </p:nvPr>
        </p:nvGraphicFramePr>
        <p:xfrm>
          <a:off x="-1383030" y="990600"/>
          <a:ext cx="11269980" cy="5370571"/>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p:cNvSpPr txBox="1"/>
          <p:nvPr/>
        </p:nvSpPr>
        <p:spPr>
          <a:xfrm>
            <a:off x="228600" y="3475809"/>
            <a:ext cx="1846315" cy="307777"/>
          </a:xfrm>
          <a:prstGeom prst="rect">
            <a:avLst/>
          </a:prstGeom>
          <a:noFill/>
        </p:spPr>
        <p:txBody>
          <a:bodyPr wrap="square" rtlCol="0">
            <a:spAutoFit/>
          </a:bodyPr>
          <a:lstStyle/>
          <a:p>
            <a:pPr algn="ctr"/>
            <a:r>
              <a:rPr lang="en-US" sz="1400" u="sng" dirty="0" smtClean="0"/>
              <a:t>By Political Party ID</a:t>
            </a:r>
            <a:endParaRPr lang="en-US" sz="1400" u="sng" dirty="0">
              <a:latin typeface="Calibri" pitchFamily="34" charset="0"/>
            </a:endParaRPr>
          </a:p>
        </p:txBody>
      </p:sp>
      <p:sp>
        <p:nvSpPr>
          <p:cNvPr id="22" name="TextBox 21"/>
          <p:cNvSpPr txBox="1"/>
          <p:nvPr/>
        </p:nvSpPr>
        <p:spPr>
          <a:xfrm>
            <a:off x="668285" y="5398132"/>
            <a:ext cx="1846315" cy="307777"/>
          </a:xfrm>
          <a:prstGeom prst="rect">
            <a:avLst/>
          </a:prstGeom>
          <a:noFill/>
        </p:spPr>
        <p:txBody>
          <a:bodyPr wrap="square" rtlCol="0">
            <a:spAutoFit/>
          </a:bodyPr>
          <a:lstStyle/>
          <a:p>
            <a:pPr algn="ctr"/>
            <a:r>
              <a:rPr lang="en-US" sz="1400" dirty="0" smtClean="0">
                <a:latin typeface="Calibri" pitchFamily="34" charset="0"/>
              </a:rPr>
              <a:t>Republicans</a:t>
            </a:r>
            <a:endParaRPr lang="en-US" sz="1400" dirty="0">
              <a:latin typeface="Calibri" pitchFamily="34" charset="0"/>
            </a:endParaRPr>
          </a:p>
        </p:txBody>
      </p:sp>
      <p:sp>
        <p:nvSpPr>
          <p:cNvPr id="23" name="TextBox 22"/>
          <p:cNvSpPr txBox="1"/>
          <p:nvPr/>
        </p:nvSpPr>
        <p:spPr>
          <a:xfrm>
            <a:off x="609600" y="4708490"/>
            <a:ext cx="1846315" cy="307777"/>
          </a:xfrm>
          <a:prstGeom prst="rect">
            <a:avLst/>
          </a:prstGeom>
          <a:noFill/>
        </p:spPr>
        <p:txBody>
          <a:bodyPr wrap="square" rtlCol="0">
            <a:spAutoFit/>
          </a:bodyPr>
          <a:lstStyle/>
          <a:p>
            <a:pPr algn="ctr"/>
            <a:r>
              <a:rPr lang="en-US" sz="1400" dirty="0" smtClean="0">
                <a:latin typeface="Calibri" pitchFamily="34" charset="0"/>
              </a:rPr>
              <a:t>Independents</a:t>
            </a:r>
            <a:endParaRPr lang="en-US" sz="1400" dirty="0">
              <a:latin typeface="Calibri" pitchFamily="34" charset="0"/>
            </a:endParaRPr>
          </a:p>
        </p:txBody>
      </p:sp>
      <p:sp>
        <p:nvSpPr>
          <p:cNvPr id="24" name="TextBox 23"/>
          <p:cNvSpPr txBox="1"/>
          <p:nvPr/>
        </p:nvSpPr>
        <p:spPr>
          <a:xfrm>
            <a:off x="668284" y="4011563"/>
            <a:ext cx="1846315" cy="307777"/>
          </a:xfrm>
          <a:prstGeom prst="rect">
            <a:avLst/>
          </a:prstGeom>
          <a:noFill/>
        </p:spPr>
        <p:txBody>
          <a:bodyPr wrap="square" rtlCol="0">
            <a:spAutoFit/>
          </a:bodyPr>
          <a:lstStyle/>
          <a:p>
            <a:pPr algn="ctr"/>
            <a:r>
              <a:rPr lang="en-US" sz="1400" dirty="0" smtClean="0">
                <a:latin typeface="Calibri" pitchFamily="34" charset="0"/>
              </a:rPr>
              <a:t>Democrats</a:t>
            </a:r>
            <a:endParaRPr lang="en-US" sz="1400" dirty="0">
              <a:latin typeface="Calibri" pitchFamily="34" charset="0"/>
            </a:endParaRPr>
          </a:p>
        </p:txBody>
      </p:sp>
      <p:sp>
        <p:nvSpPr>
          <p:cNvPr id="28" name="TextBox 27"/>
          <p:cNvSpPr txBox="1"/>
          <p:nvPr/>
        </p:nvSpPr>
        <p:spPr>
          <a:xfrm>
            <a:off x="931652" y="2657762"/>
            <a:ext cx="1846315" cy="307777"/>
          </a:xfrm>
          <a:prstGeom prst="rect">
            <a:avLst/>
          </a:prstGeom>
          <a:noFill/>
        </p:spPr>
        <p:txBody>
          <a:bodyPr wrap="square" rtlCol="0">
            <a:spAutoFit/>
          </a:bodyPr>
          <a:lstStyle/>
          <a:p>
            <a:pPr algn="ctr"/>
            <a:r>
              <a:rPr lang="en-US" sz="1400" dirty="0" smtClean="0">
                <a:latin typeface="Calibri" pitchFamily="34" charset="0"/>
              </a:rPr>
              <a:t>Total</a:t>
            </a:r>
            <a:endParaRPr lang="en-US" sz="1400" dirty="0">
              <a:latin typeface="Calibri" pitchFamily="34" charset="0"/>
            </a:endParaRPr>
          </a:p>
        </p:txBody>
      </p:sp>
    </p:spTree>
    <p:extLst>
      <p:ext uri="{BB962C8B-B14F-4D97-AF65-F5344CB8AC3E}">
        <p14:creationId xmlns:p14="http://schemas.microsoft.com/office/powerpoint/2010/main" val="23772671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Placeholder 4"/>
          <p:cNvGraphicFramePr>
            <a:graphicFrameLocks/>
          </p:cNvGraphicFramePr>
          <p:nvPr>
            <p:extLst>
              <p:ext uri="{D42A27DB-BD31-4B8C-83A1-F6EECF244321}">
                <p14:modId xmlns:p14="http://schemas.microsoft.com/office/powerpoint/2010/main" val="3643588695"/>
              </p:ext>
            </p:extLst>
          </p:nvPr>
        </p:nvGraphicFramePr>
        <p:xfrm>
          <a:off x="112461" y="1346522"/>
          <a:ext cx="10171247" cy="50980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sz="1100" dirty="0" smtClean="0"/>
              <a:t>NOTE: Neither </a:t>
            </a:r>
            <a:r>
              <a:rPr lang="en-US" sz="1100" dirty="0"/>
              <a:t>of these/someone else is responsible (vol</a:t>
            </a:r>
            <a:r>
              <a:rPr lang="en-US" sz="1100" dirty="0" smtClean="0"/>
              <a:t>.), Both </a:t>
            </a:r>
            <a:r>
              <a:rPr lang="en-US" sz="1100" dirty="0"/>
              <a:t>are equally responsible (vol</a:t>
            </a:r>
            <a:r>
              <a:rPr lang="en-US" sz="1100" dirty="0" smtClean="0"/>
              <a:t>.), and Don’t know/Refused responses not shown. SOURCE</a:t>
            </a:r>
            <a:r>
              <a:rPr lang="en-US" sz="1100" dirty="0"/>
              <a:t>: Kaiser Family Foundation Health Tracking Poll (</a:t>
            </a:r>
            <a:r>
              <a:rPr lang="en-US" sz="1100" dirty="0" smtClean="0"/>
              <a:t>conducted November 8-13, </a:t>
            </a:r>
            <a:r>
              <a:rPr lang="en-US" sz="1100" dirty="0"/>
              <a:t>2017)</a:t>
            </a:r>
          </a:p>
        </p:txBody>
      </p:sp>
      <p:sp>
        <p:nvSpPr>
          <p:cNvPr id="4" name="Title 3"/>
          <p:cNvSpPr>
            <a:spLocks noGrp="1"/>
          </p:cNvSpPr>
          <p:nvPr>
            <p:ph type="title"/>
          </p:nvPr>
        </p:nvSpPr>
        <p:spPr>
          <a:xfrm>
            <a:off x="13138" y="118501"/>
            <a:ext cx="9357360" cy="914400"/>
          </a:xfrm>
        </p:spPr>
        <p:txBody>
          <a:bodyPr anchor="ctr"/>
          <a:lstStyle/>
          <a:p>
            <a:r>
              <a:rPr lang="en-US" sz="2600" dirty="0" smtClean="0"/>
              <a:t>More Democrats, Independents, and Republicans Say President Trump and Republicans Are Responsible for ACA Moving Forward</a:t>
            </a:r>
            <a:endParaRPr lang="en-US" sz="2600" dirty="0"/>
          </a:p>
        </p:txBody>
      </p:sp>
      <p:sp>
        <p:nvSpPr>
          <p:cNvPr id="7" name="Title 5"/>
          <p:cNvSpPr txBox="1">
            <a:spLocks/>
          </p:cNvSpPr>
          <p:nvPr/>
        </p:nvSpPr>
        <p:spPr bwMode="auto">
          <a:xfrm>
            <a:off x="91440" y="961451"/>
            <a:ext cx="8900160" cy="3077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j-ea"/>
                <a:cs typeface="Calibri" pitchFamily="34" charset="0"/>
              </a:rPr>
              <a:t>Which comes closer to your view?</a:t>
            </a:r>
            <a:endParaRPr kumimoji="0" lang="en-US" sz="1400" b="0" i="0" u="none" strike="noStrike" kern="1200" cap="none" spc="0" normalizeH="0" baseline="0" noProof="0" dirty="0">
              <a:ln>
                <a:noFill/>
              </a:ln>
              <a:solidFill>
                <a:srgbClr val="000000"/>
              </a:solidFill>
              <a:effectLst/>
              <a:uLnTx/>
              <a:uFillTx/>
              <a:latin typeface="Calibri" pitchFamily="34" charset="0"/>
              <a:ea typeface="+mj-ea"/>
              <a:cs typeface="Calibri" pitchFamily="34" charset="0"/>
            </a:endParaRPr>
          </a:p>
        </p:txBody>
      </p:sp>
      <p:sp>
        <p:nvSpPr>
          <p:cNvPr id="6" name="TextBox 5"/>
          <p:cNvSpPr txBox="1"/>
          <p:nvPr/>
        </p:nvSpPr>
        <p:spPr>
          <a:xfrm>
            <a:off x="304800" y="3635347"/>
            <a:ext cx="18463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smtClean="0">
                <a:ln>
                  <a:noFill/>
                </a:ln>
                <a:solidFill>
                  <a:srgbClr val="000000"/>
                </a:solidFill>
                <a:effectLst/>
                <a:uLnTx/>
                <a:uFillTx/>
                <a:latin typeface="Calibri"/>
                <a:ea typeface="+mn-ea"/>
                <a:cs typeface="+mn-cs"/>
              </a:rPr>
              <a:t>By Political Party ID</a:t>
            </a:r>
            <a:endParaRPr kumimoji="0" lang="en-US" sz="1400" b="0" i="0" u="sng"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0" name="TextBox 9"/>
          <p:cNvSpPr txBox="1"/>
          <p:nvPr/>
        </p:nvSpPr>
        <p:spPr>
          <a:xfrm>
            <a:off x="1028699" y="5481413"/>
            <a:ext cx="18463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n-cs"/>
              </a:rPr>
              <a:t>Republicans</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1" name="TextBox 10"/>
          <p:cNvSpPr txBox="1"/>
          <p:nvPr/>
        </p:nvSpPr>
        <p:spPr>
          <a:xfrm>
            <a:off x="1184670" y="3008169"/>
            <a:ext cx="18463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a:ea typeface="+mn-ea"/>
                <a:cs typeface="+mn-cs"/>
              </a:rPr>
              <a:t>Total</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2" name="TextBox 11"/>
          <p:cNvSpPr txBox="1"/>
          <p:nvPr/>
        </p:nvSpPr>
        <p:spPr>
          <a:xfrm>
            <a:off x="990598" y="4868153"/>
            <a:ext cx="18463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n-cs"/>
              </a:rPr>
              <a:t>Independents</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3" name="TextBox 12"/>
          <p:cNvSpPr txBox="1"/>
          <p:nvPr/>
        </p:nvSpPr>
        <p:spPr>
          <a:xfrm>
            <a:off x="1038225" y="4217966"/>
            <a:ext cx="18463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Calibri" pitchFamily="34" charset="0"/>
                <a:ea typeface="+mn-ea"/>
                <a:cs typeface="+mn-cs"/>
              </a:rPr>
              <a:t>Democrats</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4" name="Rectangle 13"/>
          <p:cNvSpPr/>
          <p:nvPr/>
        </p:nvSpPr>
        <p:spPr>
          <a:xfrm flipH="1">
            <a:off x="5929486" y="2590713"/>
            <a:ext cx="45719" cy="35447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3129982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nvPr>
        </p:nvGraphicFramePr>
        <p:xfrm>
          <a:off x="266700" y="1601689"/>
          <a:ext cx="3848100" cy="442108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1"/>
          </p:nvPr>
        </p:nvSpPr>
        <p:spPr>
          <a:xfrm>
            <a:off x="266700" y="5904448"/>
            <a:ext cx="7848600" cy="894834"/>
          </a:xfrm>
        </p:spPr>
        <p:txBody>
          <a:bodyPr/>
          <a:lstStyle/>
          <a:p>
            <a:r>
              <a:rPr lang="en-US" dirty="0"/>
              <a:t>Note: 2016 data is for </a:t>
            </a:r>
            <a:r>
              <a:rPr lang="en-US" dirty="0" smtClean="0"/>
              <a:t>Q1-3 </a:t>
            </a:r>
            <a:r>
              <a:rPr lang="en-US" dirty="0"/>
              <a:t>only</a:t>
            </a:r>
            <a:r>
              <a:rPr lang="en-US" dirty="0" smtClean="0"/>
              <a:t>. </a:t>
            </a:r>
          </a:p>
          <a:p>
            <a:r>
              <a:rPr lang="en-US" dirty="0" smtClean="0"/>
              <a:t>Source</a:t>
            </a:r>
            <a:r>
              <a:rPr lang="en-US" dirty="0"/>
              <a:t>: </a:t>
            </a:r>
            <a:r>
              <a:rPr lang="en-US" dirty="0" smtClean="0"/>
              <a:t>CDC/NCHS, National Health Interview Survey; </a:t>
            </a:r>
            <a:r>
              <a:rPr lang="en-US" dirty="0"/>
              <a:t>Kaiser Family Foundation Health Tracking Poll </a:t>
            </a:r>
            <a:r>
              <a:rPr lang="en-US" dirty="0" smtClean="0"/>
              <a:t>(March </a:t>
            </a:r>
            <a:r>
              <a:rPr lang="en-US" dirty="0"/>
              <a:t>6-12, 2017)</a:t>
            </a:r>
          </a:p>
        </p:txBody>
      </p:sp>
      <p:sp>
        <p:nvSpPr>
          <p:cNvPr id="5" name="Title 4"/>
          <p:cNvSpPr>
            <a:spLocks noGrp="1"/>
          </p:cNvSpPr>
          <p:nvPr>
            <p:ph type="title"/>
          </p:nvPr>
        </p:nvSpPr>
        <p:spPr>
          <a:xfrm>
            <a:off x="190500" y="121614"/>
            <a:ext cx="7848600" cy="914400"/>
          </a:xfrm>
        </p:spPr>
        <p:txBody>
          <a:bodyPr/>
          <a:lstStyle/>
          <a:p>
            <a:r>
              <a:rPr lang="en-US" sz="2600" dirty="0" smtClean="0"/>
              <a:t>Health Care is Complicated, Public Knowledge about What the ACA Actually Does is Spotty</a:t>
            </a:r>
            <a:endParaRPr lang="en-US" sz="2600" dirty="0"/>
          </a:p>
        </p:txBody>
      </p:sp>
      <p:sp>
        <p:nvSpPr>
          <p:cNvPr id="3" name="TextBox 2"/>
          <p:cNvSpPr txBox="1"/>
          <p:nvPr/>
        </p:nvSpPr>
        <p:spPr>
          <a:xfrm>
            <a:off x="266700" y="1447800"/>
            <a:ext cx="5029200" cy="307777"/>
          </a:xfrm>
          <a:prstGeom prst="rect">
            <a:avLst/>
          </a:prstGeom>
          <a:noFill/>
        </p:spPr>
        <p:txBody>
          <a:bodyPr wrap="square" rtlCol="0">
            <a:spAutoFit/>
          </a:bodyPr>
          <a:lstStyle/>
          <a:p>
            <a:r>
              <a:rPr lang="en-US" sz="1400" dirty="0" smtClean="0">
                <a:latin typeface="Calibri" pitchFamily="34" charset="0"/>
                <a:cs typeface="Meta Offc Pro"/>
              </a:rPr>
              <a:t>Share of nonelderly population uninsured:</a:t>
            </a:r>
          </a:p>
        </p:txBody>
      </p:sp>
      <p:graphicFrame>
        <p:nvGraphicFramePr>
          <p:cNvPr id="8" name="Content Placeholder 8"/>
          <p:cNvGraphicFramePr>
            <a:graphicFrameLocks/>
          </p:cNvGraphicFramePr>
          <p:nvPr>
            <p:extLst/>
          </p:nvPr>
        </p:nvGraphicFramePr>
        <p:xfrm>
          <a:off x="5410200" y="2029320"/>
          <a:ext cx="4648200" cy="3875128"/>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2"/>
          <p:cNvSpPr txBox="1">
            <a:spLocks/>
          </p:cNvSpPr>
          <p:nvPr/>
        </p:nvSpPr>
        <p:spPr>
          <a:xfrm>
            <a:off x="5257800" y="1457980"/>
            <a:ext cx="3429000" cy="523220"/>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lvl="0" indent="0">
              <a:buNone/>
              <a:defRPr/>
            </a:pPr>
            <a:r>
              <a:rPr lang="en-US" sz="1400" dirty="0" smtClean="0">
                <a:solidFill>
                  <a:srgbClr val="000000"/>
                </a:solidFill>
                <a:latin typeface="Calibri" panose="020F0502020204030204" pitchFamily="34" charset="0"/>
              </a:rPr>
              <a:t>Since the 2010 health care law was passed, has the share of people who are uninsured</a:t>
            </a:r>
            <a:r>
              <a:rPr kumimoji="0" lang="en-US" sz="14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 </a:t>
            </a:r>
            <a:endParaRPr kumimoji="0" lang="en-US" sz="1400" b="0" i="0" u="none" strike="noStrike" kern="0" cap="none" spc="0" normalizeH="0" baseline="0" noProof="0" dirty="0">
              <a:ln>
                <a:noFill/>
              </a:ln>
              <a:solidFill>
                <a:srgbClr val="000000"/>
              </a:solidFill>
              <a:effectLst/>
              <a:uLnTx/>
              <a:uFillTx/>
              <a:latin typeface="Calibri" pitchFamily="34" charset="0"/>
              <a:ea typeface="+mn-ea"/>
              <a:cs typeface="Meta Offc Pro"/>
            </a:endParaRPr>
          </a:p>
        </p:txBody>
      </p:sp>
      <p:sp>
        <p:nvSpPr>
          <p:cNvPr id="4" name="Right Arrow 3"/>
          <p:cNvSpPr/>
          <p:nvPr/>
        </p:nvSpPr>
        <p:spPr>
          <a:xfrm>
            <a:off x="4114800" y="2514600"/>
            <a:ext cx="1143000" cy="990600"/>
          </a:xfrm>
          <a:prstGeom prst="rightArrow">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14630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solidFill>
                  <a:schemeClr val="bg1">
                    <a:lumMod val="75000"/>
                  </a:schemeClr>
                </a:solidFill>
              </a:rPr>
              <a:t>The public’s health care priorities are VERY DIFFERENT than politicians’ health care priorities</a:t>
            </a:r>
          </a:p>
          <a:p>
            <a:endParaRPr lang="en-US" kern="0" dirty="0" smtClean="0"/>
          </a:p>
          <a:p>
            <a:r>
              <a:rPr lang="en-US" kern="0" dirty="0">
                <a:solidFill>
                  <a:schemeClr val="bg1">
                    <a:lumMod val="75000"/>
                  </a:schemeClr>
                </a:solidFill>
              </a:rPr>
              <a:t>The public is still divided in their attitudes of the Affordable Care Act (ACA)</a:t>
            </a:r>
          </a:p>
          <a:p>
            <a:pPr marL="0" indent="0">
              <a:buNone/>
            </a:pPr>
            <a:endParaRPr lang="en-US" kern="0" dirty="0"/>
          </a:p>
          <a:p>
            <a:r>
              <a:rPr lang="en-US" kern="0" dirty="0"/>
              <a:t>Health care policy is complicated and on most issues some attitudes can be shifted after hearing counter-arguments</a:t>
            </a:r>
          </a:p>
          <a:p>
            <a:pPr marL="0" indent="0">
              <a:buNone/>
            </a:pPr>
            <a:endParaRPr lang="en-US" kern="0" dirty="0"/>
          </a:p>
          <a:p>
            <a:r>
              <a:rPr lang="en-US" kern="0" dirty="0">
                <a:solidFill>
                  <a:schemeClr val="bg1">
                    <a:lumMod val="75000"/>
                  </a:schemeClr>
                </a:solidFill>
              </a:rPr>
              <a:t>The Republican replacement plans for the ACA were even less popular</a:t>
            </a:r>
          </a:p>
          <a:p>
            <a:endParaRPr lang="en-US" kern="0" dirty="0">
              <a:solidFill>
                <a:schemeClr val="bg1">
                  <a:lumMod val="75000"/>
                </a:schemeClr>
              </a:solidFill>
            </a:endParaRPr>
          </a:p>
          <a:p>
            <a:r>
              <a:rPr lang="en-US" kern="0" dirty="0">
                <a:solidFill>
                  <a:schemeClr val="bg1">
                    <a:lumMod val="75000"/>
                  </a:schemeClr>
                </a:solidFill>
              </a:rPr>
              <a:t>Increase in support for a national health plan is driven by independents and attitudes are malleable</a:t>
            </a:r>
          </a:p>
          <a:p>
            <a:endParaRPr lang="en-US" kern="0" dirty="0">
              <a:solidFill>
                <a:schemeClr val="bg1">
                  <a:lumMod val="75000"/>
                </a:schemeClr>
              </a:solidFill>
            </a:endParaRPr>
          </a:p>
          <a:p>
            <a:r>
              <a:rPr lang="en-US" kern="0" dirty="0" smtClean="0">
                <a:solidFill>
                  <a:schemeClr val="bg1">
                    <a:lumMod val="75000"/>
                  </a:schemeClr>
                </a:solidFill>
              </a:rPr>
              <a:t>We are ready for a vacation </a:t>
            </a:r>
            <a:r>
              <a:rPr lang="en-US" kern="0" dirty="0" smtClean="0">
                <a:solidFill>
                  <a:schemeClr val="bg1">
                    <a:lumMod val="75000"/>
                  </a:schemeClr>
                </a:solidFill>
                <a:sym typeface="Wingdings" panose="05000000000000000000" pitchFamily="2" charset="2"/>
              </a:rPr>
              <a:t></a:t>
            </a:r>
            <a:endParaRPr lang="en-US" kern="0" dirty="0" smtClean="0">
              <a:solidFill>
                <a:schemeClr val="bg1">
                  <a:lumMod val="75000"/>
                </a:schemeClr>
              </a:solidFill>
            </a:endParaRPr>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622480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hart Placeholder 4"/>
          <p:cNvGraphicFramePr>
            <a:graphicFrameLocks/>
          </p:cNvGraphicFramePr>
          <p:nvPr>
            <p:extLst>
              <p:ext uri="{D42A27DB-BD31-4B8C-83A1-F6EECF244321}">
                <p14:modId xmlns:p14="http://schemas.microsoft.com/office/powerpoint/2010/main" val="3001201082"/>
              </p:ext>
            </p:extLst>
          </p:nvPr>
        </p:nvGraphicFramePr>
        <p:xfrm>
          <a:off x="3692845" y="866776"/>
          <a:ext cx="5705583" cy="81755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2"/>
          <p:cNvSpPr>
            <a:spLocks noGrp="1"/>
          </p:cNvSpPr>
          <p:nvPr>
            <p:ph type="body" sz="quarter" idx="11"/>
          </p:nvPr>
        </p:nvSpPr>
        <p:spPr/>
        <p:txBody>
          <a:bodyPr/>
          <a:lstStyle/>
          <a:p>
            <a:r>
              <a:rPr lang="en-US" sz="1100" dirty="0" smtClean="0"/>
              <a:t>NOTE: Question wording abbreviated. See topline for full question wording. Don’t know/Refused responses not shown. </a:t>
            </a:r>
            <a:br>
              <a:rPr lang="en-US" sz="1100" dirty="0" smtClean="0"/>
            </a:br>
            <a:r>
              <a:rPr lang="en-US" sz="1100" dirty="0" smtClean="0"/>
              <a:t>SOURCE</a:t>
            </a:r>
            <a:r>
              <a:rPr lang="en-US" sz="1100" dirty="0"/>
              <a:t>: Kaiser Family Foundation Health Tracking Poll (conducted </a:t>
            </a:r>
            <a:r>
              <a:rPr lang="en-US" sz="1100" dirty="0" smtClean="0"/>
              <a:t>November 8-13, </a:t>
            </a:r>
            <a:r>
              <a:rPr lang="en-US" sz="1100" dirty="0"/>
              <a:t>2017)</a:t>
            </a:r>
          </a:p>
        </p:txBody>
      </p:sp>
      <p:sp>
        <p:nvSpPr>
          <p:cNvPr id="31" name="Title 3"/>
          <p:cNvSpPr>
            <a:spLocks noGrp="1"/>
          </p:cNvSpPr>
          <p:nvPr>
            <p:ph type="title"/>
          </p:nvPr>
        </p:nvSpPr>
        <p:spPr>
          <a:xfrm>
            <a:off x="118434" y="67606"/>
            <a:ext cx="9523743" cy="914400"/>
          </a:xfrm>
        </p:spPr>
        <p:txBody>
          <a:bodyPr anchor="ctr"/>
          <a:lstStyle/>
          <a:p>
            <a:r>
              <a:rPr lang="en-US" sz="2600" dirty="0" smtClean="0">
                <a:solidFill>
                  <a:schemeClr val="tx1"/>
                </a:solidFill>
              </a:rPr>
              <a:t>Majorities Oppose </a:t>
            </a:r>
            <a:r>
              <a:rPr lang="en-US" sz="2600" u="sng" dirty="0" smtClean="0">
                <a:solidFill>
                  <a:schemeClr val="tx1"/>
                </a:solidFill>
              </a:rPr>
              <a:t>Eliminating Individual Mandat</a:t>
            </a:r>
            <a:r>
              <a:rPr lang="en-US" sz="2600" dirty="0" smtClean="0">
                <a:solidFill>
                  <a:schemeClr val="tx1"/>
                </a:solidFill>
              </a:rPr>
              <a:t>e Upon Hearing Counter-Messages</a:t>
            </a:r>
            <a:endParaRPr lang="en-US" sz="2600" dirty="0">
              <a:solidFill>
                <a:schemeClr val="tx1"/>
              </a:solidFill>
            </a:endParaRPr>
          </a:p>
        </p:txBody>
      </p:sp>
      <p:sp>
        <p:nvSpPr>
          <p:cNvPr id="2" name="TextBox 1"/>
          <p:cNvSpPr txBox="1"/>
          <p:nvPr/>
        </p:nvSpPr>
        <p:spPr>
          <a:xfrm>
            <a:off x="3709136" y="790440"/>
            <a:ext cx="767853" cy="292388"/>
          </a:xfrm>
          <a:prstGeom prst="rect">
            <a:avLst/>
          </a:prstGeom>
          <a:noFill/>
        </p:spPr>
        <p:txBody>
          <a:bodyPr wrap="square" rtlCol="0">
            <a:spAutoFit/>
          </a:bodyPr>
          <a:lstStyle/>
          <a:p>
            <a:pPr algn="r"/>
            <a:r>
              <a:rPr lang="en-US" sz="1300" dirty="0" smtClean="0">
                <a:latin typeface="Calibri" pitchFamily="34" charset="0"/>
                <a:cs typeface="Meta Offc Pro"/>
              </a:rPr>
              <a:t>Support </a:t>
            </a:r>
          </a:p>
        </p:txBody>
      </p:sp>
      <p:sp>
        <p:nvSpPr>
          <p:cNvPr id="10" name="TextBox 9"/>
          <p:cNvSpPr txBox="1"/>
          <p:nvPr/>
        </p:nvSpPr>
        <p:spPr>
          <a:xfrm>
            <a:off x="8132969" y="787889"/>
            <a:ext cx="719939" cy="300247"/>
          </a:xfrm>
          <a:prstGeom prst="rect">
            <a:avLst/>
          </a:prstGeom>
          <a:noFill/>
        </p:spPr>
        <p:txBody>
          <a:bodyPr wrap="square" rtlCol="0">
            <a:spAutoFit/>
          </a:bodyPr>
          <a:lstStyle/>
          <a:p>
            <a:r>
              <a:rPr lang="en-US" sz="1300" dirty="0" smtClean="0">
                <a:latin typeface="Calibri" pitchFamily="34" charset="0"/>
                <a:cs typeface="Meta Offc Pro"/>
              </a:rPr>
              <a:t>Oppose</a:t>
            </a:r>
          </a:p>
        </p:txBody>
      </p:sp>
      <p:sp>
        <p:nvSpPr>
          <p:cNvPr id="14" name="TextBox 13"/>
          <p:cNvSpPr txBox="1"/>
          <p:nvPr/>
        </p:nvSpPr>
        <p:spPr>
          <a:xfrm>
            <a:off x="90712" y="1033684"/>
            <a:ext cx="3602133" cy="738664"/>
          </a:xfrm>
          <a:prstGeom prst="rect">
            <a:avLst/>
          </a:prstGeom>
          <a:noFill/>
        </p:spPr>
        <p:txBody>
          <a:bodyPr wrap="square" rtlCol="0">
            <a:spAutoFit/>
          </a:bodyPr>
          <a:lstStyle/>
          <a:p>
            <a:r>
              <a:rPr lang="en-US" sz="1400" b="1" dirty="0" smtClean="0"/>
              <a:t>Do </a:t>
            </a:r>
            <a:r>
              <a:rPr lang="en-US" sz="1400" b="1" dirty="0"/>
              <a:t>you support or oppose eliminating the requirement for nearly all Americans to have health insurance or else pay a fine? </a:t>
            </a:r>
          </a:p>
        </p:txBody>
      </p:sp>
      <p:sp>
        <p:nvSpPr>
          <p:cNvPr id="21" name="TextBox 20"/>
          <p:cNvSpPr txBox="1"/>
          <p:nvPr/>
        </p:nvSpPr>
        <p:spPr>
          <a:xfrm>
            <a:off x="89614" y="1832901"/>
            <a:ext cx="8647424" cy="307777"/>
          </a:xfrm>
          <a:prstGeom prst="rect">
            <a:avLst/>
          </a:prstGeom>
          <a:noFill/>
        </p:spPr>
        <p:txBody>
          <a:bodyPr wrap="square" rtlCol="0">
            <a:spAutoFit/>
          </a:bodyPr>
          <a:lstStyle/>
          <a:p>
            <a:r>
              <a:rPr lang="en-US" sz="1400" u="sng" dirty="0" smtClean="0"/>
              <a:t>ASKED OF THE 55% WHO </a:t>
            </a:r>
            <a:r>
              <a:rPr lang="en-US" sz="1400" b="1" u="sng" dirty="0" smtClean="0"/>
              <a:t>FAVOR</a:t>
            </a:r>
            <a:r>
              <a:rPr lang="en-US" sz="1400" u="sng" dirty="0" smtClean="0"/>
              <a:t> ELIMINATING THE REQUIREMENT:</a:t>
            </a:r>
            <a:endParaRPr lang="en-US" sz="1400" dirty="0" smtClean="0"/>
          </a:p>
        </p:txBody>
      </p:sp>
      <p:sp>
        <p:nvSpPr>
          <p:cNvPr id="35" name="TextBox 34"/>
          <p:cNvSpPr txBox="1"/>
          <p:nvPr/>
        </p:nvSpPr>
        <p:spPr>
          <a:xfrm>
            <a:off x="5410200" y="2125532"/>
            <a:ext cx="1447800" cy="646331"/>
          </a:xfrm>
          <a:prstGeom prst="rect">
            <a:avLst/>
          </a:prstGeom>
          <a:noFill/>
        </p:spPr>
        <p:txBody>
          <a:bodyPr wrap="square" rtlCol="0">
            <a:spAutoFit/>
          </a:bodyPr>
          <a:lstStyle/>
          <a:p>
            <a:pPr algn="ctr"/>
            <a:r>
              <a:rPr lang="en-US" sz="1200" u="sng" dirty="0" smtClean="0">
                <a:latin typeface="Calibri" pitchFamily="34" charset="0"/>
                <a:cs typeface="Meta Offc Pro"/>
              </a:rPr>
              <a:t>Now OPPOSE eliminating the requirement</a:t>
            </a:r>
          </a:p>
        </p:txBody>
      </p:sp>
      <p:sp>
        <p:nvSpPr>
          <p:cNvPr id="4" name="Rectangle 3"/>
          <p:cNvSpPr/>
          <p:nvPr/>
        </p:nvSpPr>
        <p:spPr>
          <a:xfrm>
            <a:off x="115806" y="2661628"/>
            <a:ext cx="3551161" cy="738664"/>
          </a:xfrm>
          <a:prstGeom prst="rect">
            <a:avLst/>
          </a:prstGeom>
        </p:spPr>
        <p:txBody>
          <a:bodyPr wrap="square">
            <a:spAutoFit/>
          </a:bodyPr>
          <a:lstStyle/>
          <a:p>
            <a:r>
              <a:rPr lang="en-US" sz="1400" dirty="0" smtClean="0"/>
              <a:t>…most Americans still get coverage through their employers or a public insurance program so they automatically satisfy the requirement?</a:t>
            </a:r>
            <a:endParaRPr lang="en-US" sz="1400" dirty="0"/>
          </a:p>
        </p:txBody>
      </p:sp>
      <p:sp>
        <p:nvSpPr>
          <p:cNvPr id="6" name="Rectangle 5"/>
          <p:cNvSpPr/>
          <p:nvPr/>
        </p:nvSpPr>
        <p:spPr>
          <a:xfrm>
            <a:off x="90713" y="4487863"/>
            <a:ext cx="3447312" cy="738664"/>
          </a:xfrm>
          <a:prstGeom prst="rect">
            <a:avLst/>
          </a:prstGeom>
        </p:spPr>
        <p:txBody>
          <a:bodyPr wrap="square">
            <a:spAutoFit/>
          </a:bodyPr>
          <a:lstStyle/>
          <a:p>
            <a:r>
              <a:rPr lang="en-US" sz="1400" dirty="0" smtClean="0"/>
              <a:t>…people would not be held to this requirement if the cost of coverage would take up too much of their income? </a:t>
            </a:r>
            <a:endParaRPr lang="en-US" sz="1400" dirty="0"/>
          </a:p>
        </p:txBody>
      </p:sp>
      <p:graphicFrame>
        <p:nvGraphicFramePr>
          <p:cNvPr id="22" name="Chart Placeholder 4"/>
          <p:cNvGraphicFramePr>
            <a:graphicFrameLocks/>
          </p:cNvGraphicFramePr>
          <p:nvPr>
            <p:extLst/>
          </p:nvPr>
        </p:nvGraphicFramePr>
        <p:xfrm>
          <a:off x="3666967" y="2536637"/>
          <a:ext cx="5705583" cy="817552"/>
        </p:xfrm>
        <a:graphic>
          <a:graphicData uri="http://schemas.openxmlformats.org/drawingml/2006/chart">
            <c:chart xmlns:c="http://schemas.openxmlformats.org/drawingml/2006/chart" xmlns:r="http://schemas.openxmlformats.org/officeDocument/2006/relationships" r:id="rId4"/>
          </a:graphicData>
        </a:graphic>
      </p:graphicFrame>
      <p:sp>
        <p:nvSpPr>
          <p:cNvPr id="17" name="Rectangle 16"/>
          <p:cNvSpPr/>
          <p:nvPr/>
        </p:nvSpPr>
        <p:spPr>
          <a:xfrm>
            <a:off x="141685" y="2304776"/>
            <a:ext cx="3551161" cy="307777"/>
          </a:xfrm>
          <a:prstGeom prst="rect">
            <a:avLst/>
          </a:prstGeom>
        </p:spPr>
        <p:txBody>
          <a:bodyPr wrap="square">
            <a:spAutoFit/>
          </a:bodyPr>
          <a:lstStyle/>
          <a:p>
            <a:r>
              <a:rPr lang="en-US" sz="1400" dirty="0" smtClean="0"/>
              <a:t>What if you heard that…</a:t>
            </a:r>
            <a:endParaRPr lang="en-US" sz="1400" dirty="0"/>
          </a:p>
        </p:txBody>
      </p:sp>
      <p:graphicFrame>
        <p:nvGraphicFramePr>
          <p:cNvPr id="18" name="Chart Placeholder 4"/>
          <p:cNvGraphicFramePr>
            <a:graphicFrameLocks/>
          </p:cNvGraphicFramePr>
          <p:nvPr>
            <p:extLst/>
          </p:nvPr>
        </p:nvGraphicFramePr>
        <p:xfrm>
          <a:off x="3666967" y="3417582"/>
          <a:ext cx="5705583" cy="817552"/>
        </p:xfrm>
        <a:graphic>
          <a:graphicData uri="http://schemas.openxmlformats.org/drawingml/2006/chart">
            <c:chart xmlns:c="http://schemas.openxmlformats.org/drawingml/2006/chart" xmlns:r="http://schemas.openxmlformats.org/officeDocument/2006/relationships" r:id="rId5"/>
          </a:graphicData>
        </a:graphic>
      </p:graphicFrame>
      <p:sp>
        <p:nvSpPr>
          <p:cNvPr id="19" name="Rectangle 18"/>
          <p:cNvSpPr/>
          <p:nvPr/>
        </p:nvSpPr>
        <p:spPr>
          <a:xfrm>
            <a:off x="89614" y="3574134"/>
            <a:ext cx="3538967" cy="738664"/>
          </a:xfrm>
          <a:prstGeom prst="rect">
            <a:avLst/>
          </a:prstGeom>
        </p:spPr>
        <p:txBody>
          <a:bodyPr wrap="square">
            <a:spAutoFit/>
          </a:bodyPr>
          <a:lstStyle/>
          <a:p>
            <a:r>
              <a:rPr lang="en-US" sz="1400" dirty="0" smtClean="0"/>
              <a:t>…this would increase the cost of premiums for individuals who buy their own insurance by 10 percent? </a:t>
            </a:r>
            <a:endParaRPr lang="en-US" sz="1400" dirty="0"/>
          </a:p>
        </p:txBody>
      </p:sp>
      <p:graphicFrame>
        <p:nvGraphicFramePr>
          <p:cNvPr id="23" name="Chart Placeholder 4"/>
          <p:cNvGraphicFramePr>
            <a:graphicFrameLocks/>
          </p:cNvGraphicFramePr>
          <p:nvPr>
            <p:extLst/>
          </p:nvPr>
        </p:nvGraphicFramePr>
        <p:xfrm>
          <a:off x="3692845" y="4314021"/>
          <a:ext cx="5705583" cy="817552"/>
        </p:xfrm>
        <a:graphic>
          <a:graphicData uri="http://schemas.openxmlformats.org/drawingml/2006/chart">
            <c:chart xmlns:c="http://schemas.openxmlformats.org/drawingml/2006/chart" xmlns:r="http://schemas.openxmlformats.org/officeDocument/2006/relationships" r:id="rId6"/>
          </a:graphicData>
        </a:graphic>
      </p:graphicFrame>
      <p:sp>
        <p:nvSpPr>
          <p:cNvPr id="24" name="Rectangle 23"/>
          <p:cNvSpPr/>
          <p:nvPr/>
        </p:nvSpPr>
        <p:spPr>
          <a:xfrm>
            <a:off x="90713" y="5400369"/>
            <a:ext cx="3224838" cy="738664"/>
          </a:xfrm>
          <a:prstGeom prst="rect">
            <a:avLst/>
          </a:prstGeom>
        </p:spPr>
        <p:txBody>
          <a:bodyPr wrap="square">
            <a:spAutoFit/>
          </a:bodyPr>
          <a:lstStyle/>
          <a:p>
            <a:r>
              <a:rPr lang="en-US" sz="1400" dirty="0" smtClean="0"/>
              <a:t>…this would increase the number of people without insurance by 13 million over the next ten years? </a:t>
            </a:r>
            <a:endParaRPr lang="en-US" sz="1400" dirty="0"/>
          </a:p>
        </p:txBody>
      </p:sp>
      <p:graphicFrame>
        <p:nvGraphicFramePr>
          <p:cNvPr id="25" name="Chart Placeholder 4"/>
          <p:cNvGraphicFramePr>
            <a:graphicFrameLocks/>
          </p:cNvGraphicFramePr>
          <p:nvPr>
            <p:extLst/>
          </p:nvPr>
        </p:nvGraphicFramePr>
        <p:xfrm>
          <a:off x="3666966" y="5263022"/>
          <a:ext cx="5705583" cy="817552"/>
        </p:xfrm>
        <a:graphic>
          <a:graphicData uri="http://schemas.openxmlformats.org/drawingml/2006/chart">
            <c:chart xmlns:c="http://schemas.openxmlformats.org/drawingml/2006/chart" xmlns:r="http://schemas.openxmlformats.org/officeDocument/2006/relationships" r:id="rId7"/>
          </a:graphicData>
        </a:graphic>
      </p:graphicFrame>
      <p:sp>
        <p:nvSpPr>
          <p:cNvPr id="20" name="TextBox 19"/>
          <p:cNvSpPr txBox="1"/>
          <p:nvPr/>
        </p:nvSpPr>
        <p:spPr>
          <a:xfrm>
            <a:off x="3613821" y="2301977"/>
            <a:ext cx="2027831" cy="276999"/>
          </a:xfrm>
          <a:prstGeom prst="rect">
            <a:avLst/>
          </a:prstGeom>
          <a:noFill/>
        </p:spPr>
        <p:txBody>
          <a:bodyPr wrap="square" rtlCol="0">
            <a:spAutoFit/>
          </a:bodyPr>
          <a:lstStyle/>
          <a:p>
            <a:pPr algn="ctr"/>
            <a:r>
              <a:rPr lang="en-US" sz="1200" u="sng" dirty="0" smtClean="0">
                <a:latin typeface="Calibri" pitchFamily="34" charset="0"/>
                <a:cs typeface="Meta Offc Pro"/>
              </a:rPr>
              <a:t>NET OPPOSE</a:t>
            </a:r>
          </a:p>
        </p:txBody>
      </p:sp>
      <p:sp>
        <p:nvSpPr>
          <p:cNvPr id="26" name="TextBox 25"/>
          <p:cNvSpPr txBox="1"/>
          <p:nvPr/>
        </p:nvSpPr>
        <p:spPr>
          <a:xfrm>
            <a:off x="4261485" y="2864995"/>
            <a:ext cx="751554" cy="307777"/>
          </a:xfrm>
          <a:prstGeom prst="rect">
            <a:avLst/>
          </a:prstGeom>
          <a:noFill/>
        </p:spPr>
        <p:txBody>
          <a:bodyPr wrap="square" rtlCol="0">
            <a:spAutoFit/>
          </a:bodyPr>
          <a:lstStyle/>
          <a:p>
            <a:pPr algn="ctr"/>
            <a:r>
              <a:rPr lang="en-US" sz="1400" dirty="0" smtClean="0">
                <a:latin typeface="Calibri" pitchFamily="34" charset="0"/>
                <a:cs typeface="Meta Offc Pro"/>
              </a:rPr>
              <a:t>62%</a:t>
            </a:r>
          </a:p>
        </p:txBody>
      </p:sp>
      <p:sp>
        <p:nvSpPr>
          <p:cNvPr id="27" name="TextBox 26"/>
          <p:cNvSpPr txBox="1"/>
          <p:nvPr/>
        </p:nvSpPr>
        <p:spPr>
          <a:xfrm>
            <a:off x="4251960" y="3737770"/>
            <a:ext cx="751554" cy="307777"/>
          </a:xfrm>
          <a:prstGeom prst="rect">
            <a:avLst/>
          </a:prstGeom>
          <a:noFill/>
        </p:spPr>
        <p:txBody>
          <a:bodyPr wrap="square" rtlCol="0">
            <a:spAutoFit/>
          </a:bodyPr>
          <a:lstStyle/>
          <a:p>
            <a:pPr algn="ctr"/>
            <a:r>
              <a:rPr lang="en-US" sz="1400" dirty="0" smtClean="0">
                <a:latin typeface="Calibri" pitchFamily="34" charset="0"/>
                <a:cs typeface="Meta Offc Pro"/>
              </a:rPr>
              <a:t>60%</a:t>
            </a:r>
          </a:p>
        </p:txBody>
      </p:sp>
      <p:sp>
        <p:nvSpPr>
          <p:cNvPr id="28" name="TextBox 27"/>
          <p:cNvSpPr txBox="1"/>
          <p:nvPr/>
        </p:nvSpPr>
        <p:spPr>
          <a:xfrm>
            <a:off x="4274009" y="4639113"/>
            <a:ext cx="751554" cy="307777"/>
          </a:xfrm>
          <a:prstGeom prst="rect">
            <a:avLst/>
          </a:prstGeom>
          <a:noFill/>
        </p:spPr>
        <p:txBody>
          <a:bodyPr wrap="square" rtlCol="0">
            <a:spAutoFit/>
          </a:bodyPr>
          <a:lstStyle/>
          <a:p>
            <a:pPr algn="ctr"/>
            <a:r>
              <a:rPr lang="en-US" sz="1400" dirty="0" smtClean="0">
                <a:latin typeface="Calibri" pitchFamily="34" charset="0"/>
                <a:cs typeface="Meta Offc Pro"/>
              </a:rPr>
              <a:t>59%</a:t>
            </a:r>
          </a:p>
        </p:txBody>
      </p:sp>
      <p:sp>
        <p:nvSpPr>
          <p:cNvPr id="29" name="TextBox 28"/>
          <p:cNvSpPr txBox="1"/>
          <p:nvPr/>
        </p:nvSpPr>
        <p:spPr>
          <a:xfrm>
            <a:off x="4274009" y="5587509"/>
            <a:ext cx="751554" cy="307777"/>
          </a:xfrm>
          <a:prstGeom prst="rect">
            <a:avLst/>
          </a:prstGeom>
          <a:noFill/>
        </p:spPr>
        <p:txBody>
          <a:bodyPr wrap="square" rtlCol="0">
            <a:spAutoFit/>
          </a:bodyPr>
          <a:lstStyle/>
          <a:p>
            <a:pPr algn="ctr"/>
            <a:r>
              <a:rPr lang="en-US" sz="1400" dirty="0" smtClean="0">
                <a:latin typeface="Calibri" pitchFamily="34" charset="0"/>
                <a:cs typeface="Meta Offc Pro"/>
              </a:rPr>
              <a:t>59%</a:t>
            </a:r>
          </a:p>
        </p:txBody>
      </p:sp>
    </p:spTree>
    <p:extLst>
      <p:ext uri="{BB962C8B-B14F-4D97-AF65-F5344CB8AC3E}">
        <p14:creationId xmlns:p14="http://schemas.microsoft.com/office/powerpoint/2010/main" val="1936155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021" y="0"/>
            <a:ext cx="9052560" cy="914400"/>
          </a:xfrm>
        </p:spPr>
        <p:txBody>
          <a:bodyPr anchor="ctr"/>
          <a:lstStyle/>
          <a:p>
            <a:r>
              <a:rPr lang="en-US" sz="2600" dirty="0" smtClean="0">
                <a:solidFill>
                  <a:schemeClr val="tx1"/>
                </a:solidFill>
              </a:rPr>
              <a:t>Medicare, Medicaid Remain Most Popular Health Care Policies</a:t>
            </a:r>
            <a:endParaRPr lang="en-US" sz="2600" dirty="0">
              <a:solidFill>
                <a:srgbClr val="FF0000"/>
              </a:solidFill>
            </a:endParaRPr>
          </a:p>
        </p:txBody>
      </p:sp>
      <p:sp>
        <p:nvSpPr>
          <p:cNvPr id="10" name="Text Placeholder 3"/>
          <p:cNvSpPr>
            <a:spLocks noGrp="1"/>
          </p:cNvSpPr>
          <p:nvPr>
            <p:ph type="body" sz="quarter" idx="11"/>
          </p:nvPr>
        </p:nvSpPr>
        <p:spPr>
          <a:xfrm>
            <a:off x="91440" y="6217920"/>
            <a:ext cx="8321040" cy="548640"/>
          </a:xfrm>
        </p:spPr>
        <p:txBody>
          <a:bodyPr/>
          <a:lstStyle/>
          <a:p>
            <a:r>
              <a:rPr lang="en-US" dirty="0"/>
              <a:t>NOTE: </a:t>
            </a:r>
            <a:r>
              <a:rPr lang="en-US" dirty="0" smtClean="0"/>
              <a:t>Don’t </a:t>
            </a:r>
            <a:r>
              <a:rPr lang="en-US" dirty="0"/>
              <a:t>know/Refused </a:t>
            </a:r>
            <a:r>
              <a:rPr lang="en-US" dirty="0" smtClean="0"/>
              <a:t>responses </a:t>
            </a:r>
            <a:r>
              <a:rPr lang="en-US" dirty="0"/>
              <a:t>not shown. </a:t>
            </a:r>
            <a:r>
              <a:rPr lang="en-US" dirty="0" smtClean="0"/>
              <a:t>Question wording for national health plan was strongly favor, somewhat favor, somewhat oppose, strongly oppose.</a:t>
            </a:r>
            <a:r>
              <a:rPr lang="en-US" dirty="0"/>
              <a:t/>
            </a:r>
            <a:br>
              <a:rPr lang="en-US" dirty="0"/>
            </a:br>
            <a:r>
              <a:rPr lang="en-US" dirty="0"/>
              <a:t>SOURCE</a:t>
            </a:r>
            <a:r>
              <a:rPr lang="en-US" dirty="0" smtClean="0"/>
              <a:t>: Kaiser Family Foundation Health Tracking Polls</a:t>
            </a:r>
            <a:endParaRPr lang="en-US" dirty="0"/>
          </a:p>
        </p:txBody>
      </p:sp>
      <p:graphicFrame>
        <p:nvGraphicFramePr>
          <p:cNvPr id="7" name="Chart Placeholder 4"/>
          <p:cNvGraphicFramePr>
            <a:graphicFrameLocks/>
          </p:cNvGraphicFramePr>
          <p:nvPr>
            <p:extLst/>
          </p:nvPr>
        </p:nvGraphicFramePr>
        <p:xfrm>
          <a:off x="91440" y="1231463"/>
          <a:ext cx="8865942" cy="4899608"/>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Placeholder 2"/>
          <p:cNvSpPr txBox="1">
            <a:spLocks/>
          </p:cNvSpPr>
          <p:nvPr/>
        </p:nvSpPr>
        <p:spPr>
          <a:xfrm>
            <a:off x="91440" y="801396"/>
            <a:ext cx="9105756" cy="307777"/>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1400" dirty="0" smtClean="0"/>
              <a:t>In general, do you have a favorable or an unfavorable opinion of …? </a:t>
            </a:r>
            <a:endParaRPr lang="en-US" sz="1400" dirty="0"/>
          </a:p>
        </p:txBody>
      </p:sp>
      <p:cxnSp>
        <p:nvCxnSpPr>
          <p:cNvPr id="3" name="Straight Connector 2"/>
          <p:cNvCxnSpPr/>
          <p:nvPr/>
        </p:nvCxnSpPr>
        <p:spPr>
          <a:xfrm>
            <a:off x="5715000" y="1752600"/>
            <a:ext cx="0" cy="4378471"/>
          </a:xfrm>
          <a:prstGeom prst="line">
            <a:avLst/>
          </a:prstGeom>
          <a:ln w="381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838200" y="4038600"/>
            <a:ext cx="1600200" cy="0"/>
          </a:xfrm>
          <a:prstGeom prst="line">
            <a:avLst/>
          </a:prstGeom>
          <a:ln w="28575"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85800" y="5715000"/>
            <a:ext cx="1600200" cy="0"/>
          </a:xfrm>
          <a:prstGeom prst="line">
            <a:avLst/>
          </a:prstGeom>
          <a:ln w="28575" cmpd="sng">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45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solidFill>
                  <a:schemeClr val="bg1">
                    <a:lumMod val="75000"/>
                  </a:schemeClr>
                </a:solidFill>
              </a:rPr>
              <a:t>The public’s health care priorities are VERY DIFFERENT than politicians’ health care priorities</a:t>
            </a:r>
          </a:p>
          <a:p>
            <a:endParaRPr lang="en-US" kern="0" dirty="0" smtClean="0"/>
          </a:p>
          <a:p>
            <a:r>
              <a:rPr lang="en-US" kern="0" dirty="0">
                <a:solidFill>
                  <a:schemeClr val="bg1">
                    <a:lumMod val="75000"/>
                  </a:schemeClr>
                </a:solidFill>
              </a:rPr>
              <a:t>The public is still divided in their attitudes of the Affordable Care Act (ACA)</a:t>
            </a:r>
          </a:p>
          <a:p>
            <a:pPr marL="0" indent="0">
              <a:buNone/>
            </a:pPr>
            <a:endParaRPr lang="en-US" kern="0" dirty="0"/>
          </a:p>
          <a:p>
            <a:r>
              <a:rPr lang="en-US" kern="0" dirty="0">
                <a:solidFill>
                  <a:schemeClr val="bg1">
                    <a:lumMod val="75000"/>
                  </a:schemeClr>
                </a:solidFill>
              </a:rPr>
              <a:t>Health care policy is complicated and on most issues some attitudes can be shifted after hearing counter-arguments</a:t>
            </a:r>
          </a:p>
          <a:p>
            <a:pPr marL="0" indent="0">
              <a:buNone/>
            </a:pPr>
            <a:endParaRPr lang="en-US" kern="0" dirty="0"/>
          </a:p>
          <a:p>
            <a:r>
              <a:rPr lang="en-US" kern="0" dirty="0"/>
              <a:t>The Republican replacement plans for the ACA were even less popular</a:t>
            </a:r>
          </a:p>
          <a:p>
            <a:endParaRPr lang="en-US" kern="0" dirty="0">
              <a:solidFill>
                <a:schemeClr val="bg1">
                  <a:lumMod val="75000"/>
                </a:schemeClr>
              </a:solidFill>
            </a:endParaRPr>
          </a:p>
          <a:p>
            <a:r>
              <a:rPr lang="en-US" kern="0" dirty="0">
                <a:solidFill>
                  <a:schemeClr val="bg1">
                    <a:lumMod val="75000"/>
                  </a:schemeClr>
                </a:solidFill>
              </a:rPr>
              <a:t>Increase in support for a national health plan is driven by independents and attitudes are malleable</a:t>
            </a:r>
          </a:p>
          <a:p>
            <a:endParaRPr lang="en-US" kern="0" dirty="0">
              <a:solidFill>
                <a:schemeClr val="bg1">
                  <a:lumMod val="75000"/>
                </a:schemeClr>
              </a:solidFill>
            </a:endParaRPr>
          </a:p>
          <a:p>
            <a:r>
              <a:rPr lang="en-US" kern="0" dirty="0" smtClean="0">
                <a:solidFill>
                  <a:schemeClr val="bg1">
                    <a:lumMod val="75000"/>
                  </a:schemeClr>
                </a:solidFill>
              </a:rPr>
              <a:t>We are ready for a vacation </a:t>
            </a:r>
            <a:r>
              <a:rPr lang="en-US" kern="0" dirty="0" smtClean="0">
                <a:solidFill>
                  <a:schemeClr val="bg1">
                    <a:lumMod val="75000"/>
                  </a:schemeClr>
                </a:solidFill>
                <a:sym typeface="Wingdings" panose="05000000000000000000" pitchFamily="2" charset="2"/>
              </a:rPr>
              <a:t></a:t>
            </a:r>
            <a:endParaRPr lang="en-US" kern="0" dirty="0" smtClean="0">
              <a:solidFill>
                <a:schemeClr val="bg1">
                  <a:lumMod val="75000"/>
                </a:schemeClr>
              </a:solidFill>
            </a:endParaRPr>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2753493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Polling on the ACA Replacement Plans</a:t>
            </a:r>
            <a:endParaRPr lang="en-US" dirty="0"/>
          </a:p>
        </p:txBody>
      </p:sp>
      <p:pic>
        <p:nvPicPr>
          <p:cNvPr id="4" name="Picture 3"/>
          <p:cNvPicPr>
            <a:picLocks noChangeAspect="1"/>
          </p:cNvPicPr>
          <p:nvPr/>
        </p:nvPicPr>
        <p:blipFill rotWithShape="1">
          <a:blip r:embed="rId3"/>
          <a:srcRect l="1664" r="3496"/>
          <a:stretch/>
        </p:blipFill>
        <p:spPr>
          <a:xfrm>
            <a:off x="101950" y="1219200"/>
            <a:ext cx="8686800" cy="3667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80134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smtClean="0"/>
              <a:t>SOURCE: Kaiser Health Tracking Polls</a:t>
            </a:r>
            <a:endParaRPr lang="en-US" dirty="0"/>
          </a:p>
        </p:txBody>
      </p:sp>
      <p:sp>
        <p:nvSpPr>
          <p:cNvPr id="3" name="Title 2"/>
          <p:cNvSpPr>
            <a:spLocks noGrp="1"/>
          </p:cNvSpPr>
          <p:nvPr>
            <p:ph type="title"/>
          </p:nvPr>
        </p:nvSpPr>
        <p:spPr/>
        <p:txBody>
          <a:bodyPr/>
          <a:lstStyle/>
          <a:p>
            <a:r>
              <a:rPr lang="en-US" dirty="0" smtClean="0"/>
              <a:t>Few Changes Included in ACA Replacement Plans Were Popular Among the Public</a:t>
            </a:r>
            <a:endParaRPr lang="en-US" dirty="0"/>
          </a:p>
        </p:txBody>
      </p:sp>
      <p:graphicFrame>
        <p:nvGraphicFramePr>
          <p:cNvPr id="4" name="Chart Placeholder 4"/>
          <p:cNvGraphicFramePr>
            <a:graphicFrameLocks/>
          </p:cNvGraphicFramePr>
          <p:nvPr>
            <p:extLst>
              <p:ext uri="{D42A27DB-BD31-4B8C-83A1-F6EECF244321}">
                <p14:modId xmlns:p14="http://schemas.microsoft.com/office/powerpoint/2010/main" val="1014799810"/>
              </p:ext>
            </p:extLst>
          </p:nvPr>
        </p:nvGraphicFramePr>
        <p:xfrm>
          <a:off x="152400" y="511854"/>
          <a:ext cx="8839200" cy="59436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91440" y="1219200"/>
            <a:ext cx="8900160" cy="137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1441" y="5638800"/>
            <a:ext cx="7680960" cy="57912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5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 y="220650"/>
            <a:ext cx="9202427" cy="822960"/>
          </a:xfrm>
        </p:spPr>
        <p:txBody>
          <a:bodyPr>
            <a:noAutofit/>
          </a:bodyPr>
          <a:lstStyle/>
          <a:p>
            <a:r>
              <a:rPr lang="en-US" sz="2800" dirty="0" smtClean="0">
                <a:solidFill>
                  <a:schemeClr val="tx1"/>
                </a:solidFill>
              </a:rPr>
              <a:t>What’s Behind Public Dislike of Repeal/Replace Plan?</a:t>
            </a:r>
            <a:endParaRPr lang="en-US" sz="2800" dirty="0">
              <a:solidFill>
                <a:schemeClr val="tx1"/>
              </a:solidFill>
            </a:endParaRPr>
          </a:p>
        </p:txBody>
      </p:sp>
      <p:sp>
        <p:nvSpPr>
          <p:cNvPr id="9" name="Text Placeholder 1"/>
          <p:cNvSpPr>
            <a:spLocks noGrp="1"/>
          </p:cNvSpPr>
          <p:nvPr>
            <p:ph type="body" sz="quarter" idx="11"/>
          </p:nvPr>
        </p:nvSpPr>
        <p:spPr>
          <a:xfrm>
            <a:off x="91440" y="6477000"/>
            <a:ext cx="8321040" cy="289560"/>
          </a:xfrm>
        </p:spPr>
        <p:txBody>
          <a:bodyPr/>
          <a:lstStyle/>
          <a:p>
            <a:pPr marL="0" indent="0">
              <a:buNone/>
            </a:pPr>
            <a:r>
              <a:rPr lang="en-US" sz="1200" dirty="0" smtClean="0"/>
              <a:t>SOURCE: Kaiser Family Foundation Health Tracking Poll (conducted July 5-10, 2017)</a:t>
            </a:r>
            <a:endParaRPr lang="en-US" sz="1200" dirty="0"/>
          </a:p>
        </p:txBody>
      </p:sp>
      <p:graphicFrame>
        <p:nvGraphicFramePr>
          <p:cNvPr id="14" name="Content Placeholder 5"/>
          <p:cNvGraphicFramePr>
            <a:graphicFrameLocks/>
          </p:cNvGraphicFramePr>
          <p:nvPr>
            <p:extLst/>
          </p:nvPr>
        </p:nvGraphicFramePr>
        <p:xfrm>
          <a:off x="91440" y="1086779"/>
          <a:ext cx="4024990" cy="4909134"/>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ular Callout 17"/>
          <p:cNvSpPr/>
          <p:nvPr/>
        </p:nvSpPr>
        <p:spPr>
          <a:xfrm>
            <a:off x="4383140" y="1574469"/>
            <a:ext cx="4029340" cy="1028489"/>
          </a:xfrm>
          <a:prstGeom prst="wedgeRectCallout">
            <a:avLst>
              <a:gd name="adj1" fmla="val -71693"/>
              <a:gd name="adj2" fmla="val 18499"/>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Content Placeholder 5"/>
          <p:cNvGraphicFramePr>
            <a:graphicFrameLocks/>
          </p:cNvGraphicFramePr>
          <p:nvPr>
            <p:extLst/>
          </p:nvPr>
        </p:nvGraphicFramePr>
        <p:xfrm>
          <a:off x="91440" y="1351061"/>
          <a:ext cx="5619811" cy="5480977"/>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ular Callout 9"/>
          <p:cNvSpPr/>
          <p:nvPr/>
        </p:nvSpPr>
        <p:spPr>
          <a:xfrm>
            <a:off x="4383140" y="2857773"/>
            <a:ext cx="4029340" cy="996449"/>
          </a:xfrm>
          <a:prstGeom prst="wedgeRectCallout">
            <a:avLst>
              <a:gd name="adj1" fmla="val -72796"/>
              <a:gd name="adj2" fmla="val 50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ular Callout 10"/>
          <p:cNvSpPr/>
          <p:nvPr/>
        </p:nvSpPr>
        <p:spPr>
          <a:xfrm>
            <a:off x="4383140" y="4109037"/>
            <a:ext cx="4029340" cy="896203"/>
          </a:xfrm>
          <a:prstGeom prst="wedgeRectCallout">
            <a:avLst>
              <a:gd name="adj1" fmla="val -75003"/>
              <a:gd name="adj2" fmla="val 255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ular Callout 11"/>
          <p:cNvSpPr/>
          <p:nvPr/>
        </p:nvSpPr>
        <p:spPr>
          <a:xfrm>
            <a:off x="4383140" y="5249782"/>
            <a:ext cx="4029340" cy="1151018"/>
          </a:xfrm>
          <a:prstGeom prst="wedgeRectCallout">
            <a:avLst>
              <a:gd name="adj1" fmla="val -75712"/>
              <a:gd name="adj2" fmla="val 5339"/>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383140" y="4214922"/>
            <a:ext cx="4029340" cy="646331"/>
          </a:xfrm>
          <a:prstGeom prst="rect">
            <a:avLst/>
          </a:prstGeom>
          <a:noFill/>
        </p:spPr>
        <p:txBody>
          <a:bodyPr wrap="square" rtlCol="0">
            <a:spAutoFit/>
          </a:bodyPr>
          <a:lstStyle/>
          <a:p>
            <a:r>
              <a:rPr lang="en-US" dirty="0" smtClean="0">
                <a:latin typeface="Calibri" pitchFamily="34" charset="0"/>
                <a:cs typeface="Meta Offc Pro"/>
              </a:rPr>
              <a:t>“Don’t feel it fixes the original problems with Obamacare.”</a:t>
            </a:r>
          </a:p>
        </p:txBody>
      </p:sp>
      <p:sp>
        <p:nvSpPr>
          <p:cNvPr id="15" name="TextBox 14"/>
          <p:cNvSpPr txBox="1"/>
          <p:nvPr/>
        </p:nvSpPr>
        <p:spPr>
          <a:xfrm>
            <a:off x="4383140" y="1587980"/>
            <a:ext cx="4029340" cy="1000274"/>
          </a:xfrm>
          <a:prstGeom prst="rect">
            <a:avLst/>
          </a:prstGeom>
          <a:noFill/>
        </p:spPr>
        <p:txBody>
          <a:bodyPr wrap="square" rtlCol="0">
            <a:spAutoFit/>
          </a:bodyPr>
          <a:lstStyle/>
          <a:p>
            <a:r>
              <a:rPr lang="en-US" dirty="0">
                <a:latin typeface="Calibri" pitchFamily="34" charset="0"/>
                <a:cs typeface="Meta Offc Pro"/>
              </a:rPr>
              <a:t>“The whole thing is hurting those who are the least able to defend themselves</a:t>
            </a:r>
            <a:r>
              <a:rPr lang="en-US" dirty="0" smtClean="0">
                <a:latin typeface="Calibri" pitchFamily="34" charset="0"/>
                <a:cs typeface="Meta Offc Pro"/>
              </a:rPr>
              <a:t>.”</a:t>
            </a:r>
          </a:p>
          <a:p>
            <a:pPr>
              <a:spcBef>
                <a:spcPts val="600"/>
              </a:spcBef>
            </a:pPr>
            <a:r>
              <a:rPr lang="en-US" dirty="0" smtClean="0">
                <a:latin typeface="Calibri" pitchFamily="34" charset="0"/>
                <a:cs typeface="Meta Offc Pro"/>
              </a:rPr>
              <a:t>“It won’t </a:t>
            </a:r>
            <a:r>
              <a:rPr lang="en-US" dirty="0">
                <a:latin typeface="Calibri" pitchFamily="34" charset="0"/>
                <a:cs typeface="Meta Offc Pro"/>
              </a:rPr>
              <a:t>be good for the </a:t>
            </a:r>
            <a:r>
              <a:rPr lang="en-US" dirty="0" smtClean="0">
                <a:latin typeface="Calibri" pitchFamily="34" charset="0"/>
                <a:cs typeface="Meta Offc Pro"/>
              </a:rPr>
              <a:t>older people.”</a:t>
            </a:r>
          </a:p>
        </p:txBody>
      </p:sp>
      <p:sp>
        <p:nvSpPr>
          <p:cNvPr id="16" name="TextBox 15"/>
          <p:cNvSpPr txBox="1"/>
          <p:nvPr/>
        </p:nvSpPr>
        <p:spPr>
          <a:xfrm>
            <a:off x="4383140" y="2878037"/>
            <a:ext cx="4029340" cy="1000274"/>
          </a:xfrm>
          <a:prstGeom prst="rect">
            <a:avLst/>
          </a:prstGeom>
          <a:noFill/>
        </p:spPr>
        <p:txBody>
          <a:bodyPr wrap="square" rtlCol="0">
            <a:spAutoFit/>
          </a:bodyPr>
          <a:lstStyle/>
          <a:p>
            <a:r>
              <a:rPr lang="en-US" dirty="0">
                <a:latin typeface="Calibri" pitchFamily="34" charset="0"/>
                <a:cs typeface="Meta Offc Pro"/>
              </a:rPr>
              <a:t>“Transfer of </a:t>
            </a:r>
            <a:r>
              <a:rPr lang="en-US" dirty="0" smtClean="0">
                <a:latin typeface="Calibri" pitchFamily="34" charset="0"/>
                <a:cs typeface="Meta Offc Pro"/>
              </a:rPr>
              <a:t>wealth </a:t>
            </a:r>
            <a:r>
              <a:rPr lang="en-US" dirty="0">
                <a:latin typeface="Calibri" pitchFamily="34" charset="0"/>
                <a:cs typeface="Meta Offc Pro"/>
              </a:rPr>
              <a:t>to the </a:t>
            </a:r>
            <a:r>
              <a:rPr lang="en-US" dirty="0" smtClean="0">
                <a:latin typeface="Calibri" pitchFamily="34" charset="0"/>
                <a:cs typeface="Meta Offc Pro"/>
              </a:rPr>
              <a:t>rich.”</a:t>
            </a:r>
          </a:p>
          <a:p>
            <a:pPr>
              <a:spcBef>
                <a:spcPts val="600"/>
              </a:spcBef>
            </a:pPr>
            <a:r>
              <a:rPr lang="en-US" dirty="0">
                <a:solidFill>
                  <a:srgbClr val="000000"/>
                </a:solidFill>
                <a:latin typeface="Calibri" panose="020F0502020204030204" pitchFamily="34" charset="0"/>
                <a:cs typeface="Meta Offc Pro" panose="020B0504030101020102" pitchFamily="34" charset="0"/>
              </a:rPr>
              <a:t>“A lot of people are not going to be able to afford insurance</a:t>
            </a:r>
            <a:r>
              <a:rPr lang="en-US" dirty="0" smtClean="0">
                <a:solidFill>
                  <a:srgbClr val="000000"/>
                </a:solidFill>
                <a:latin typeface="Calibri" panose="020F0502020204030204" pitchFamily="34" charset="0"/>
                <a:cs typeface="Meta Offc Pro" panose="020B0504030101020102" pitchFamily="34" charset="0"/>
              </a:rPr>
              <a:t>.”</a:t>
            </a:r>
            <a:endParaRPr lang="en-US" dirty="0"/>
          </a:p>
        </p:txBody>
      </p:sp>
      <p:sp>
        <p:nvSpPr>
          <p:cNvPr id="19" name="TextBox 18"/>
          <p:cNvSpPr txBox="1"/>
          <p:nvPr/>
        </p:nvSpPr>
        <p:spPr>
          <a:xfrm>
            <a:off x="4383140" y="5214429"/>
            <a:ext cx="4029340" cy="1200329"/>
          </a:xfrm>
          <a:prstGeom prst="rect">
            <a:avLst/>
          </a:prstGeom>
          <a:noFill/>
        </p:spPr>
        <p:txBody>
          <a:bodyPr wrap="square" rtlCol="0">
            <a:spAutoFit/>
          </a:bodyPr>
          <a:lstStyle/>
          <a:p>
            <a:r>
              <a:rPr lang="en-US" dirty="0" smtClean="0">
                <a:latin typeface="Calibri" pitchFamily="34" charset="0"/>
                <a:cs typeface="Meta Offc Pro"/>
              </a:rPr>
              <a:t>“A lot of people with extreme conditions will not be able to get healthcare.”</a:t>
            </a:r>
          </a:p>
          <a:p>
            <a:r>
              <a:rPr lang="en-US" dirty="0" smtClean="0">
                <a:latin typeface="Calibri" pitchFamily="34" charset="0"/>
                <a:cs typeface="Meta Offc Pro"/>
              </a:rPr>
              <a:t>“Because a lot </a:t>
            </a:r>
            <a:r>
              <a:rPr lang="en-US" dirty="0">
                <a:latin typeface="Calibri" pitchFamily="34" charset="0"/>
                <a:cs typeface="Meta Offc Pro"/>
              </a:rPr>
              <a:t>of people won't get any health care at all</a:t>
            </a:r>
            <a:r>
              <a:rPr lang="en-US" dirty="0" smtClean="0">
                <a:latin typeface="Calibri" pitchFamily="34" charset="0"/>
                <a:cs typeface="Meta Offc Pro"/>
              </a:rPr>
              <a:t>.”</a:t>
            </a:r>
          </a:p>
        </p:txBody>
      </p:sp>
      <p:sp>
        <p:nvSpPr>
          <p:cNvPr id="2" name="Rectangle 1"/>
          <p:cNvSpPr/>
          <p:nvPr/>
        </p:nvSpPr>
        <p:spPr>
          <a:xfrm>
            <a:off x="91440" y="842486"/>
            <a:ext cx="8843010" cy="584775"/>
          </a:xfrm>
          <a:prstGeom prst="rect">
            <a:avLst/>
          </a:prstGeom>
        </p:spPr>
        <p:txBody>
          <a:bodyPr wrap="square">
            <a:spAutoFit/>
          </a:bodyPr>
          <a:lstStyle/>
          <a:p>
            <a:r>
              <a:rPr lang="en-US" sz="1600" u="sng" dirty="0"/>
              <a:t>AMONG THE 61% WHO HAVE A UNFAVORABLE VIEW OF THE </a:t>
            </a:r>
            <a:r>
              <a:rPr lang="en-US" sz="1600" u="sng" dirty="0" smtClean="0"/>
              <a:t>REPLACEMENT </a:t>
            </a:r>
            <a:r>
              <a:rPr lang="en-US" sz="1600" u="sng" dirty="0"/>
              <a:t>PLAN:</a:t>
            </a:r>
            <a:r>
              <a:rPr lang="en-US" sz="1600" dirty="0"/>
              <a:t> </a:t>
            </a:r>
          </a:p>
          <a:p>
            <a:r>
              <a:rPr lang="en-US" sz="1600" dirty="0"/>
              <a:t>Could you tell me in your own words what is the main reasons you have an UNFAVORABLE opinion?</a:t>
            </a:r>
            <a:endParaRPr lang="en-US" sz="1600" dirty="0">
              <a:latin typeface="Lucida Sans" panose="020B0602030504020204" pitchFamily="34" charset="0"/>
              <a:ea typeface="MS PGothic"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36420131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solidFill>
                  <a:schemeClr val="bg1">
                    <a:lumMod val="50000"/>
                  </a:schemeClr>
                </a:solidFill>
              </a:rPr>
              <a:t>The public’s health care priorities are VERY DIFFERENT than politicians’ health care priorities</a:t>
            </a:r>
          </a:p>
          <a:p>
            <a:endParaRPr lang="en-US" kern="0" dirty="0" smtClean="0">
              <a:solidFill>
                <a:schemeClr val="bg1">
                  <a:lumMod val="50000"/>
                </a:schemeClr>
              </a:solidFill>
            </a:endParaRPr>
          </a:p>
          <a:p>
            <a:r>
              <a:rPr lang="en-US" kern="0" dirty="0" smtClean="0">
                <a:solidFill>
                  <a:schemeClr val="bg1">
                    <a:lumMod val="50000"/>
                  </a:schemeClr>
                </a:solidFill>
              </a:rPr>
              <a:t>The Affordable Care Act (ACA) is still not very popular</a:t>
            </a:r>
          </a:p>
          <a:p>
            <a:endParaRPr lang="en-US" kern="0" dirty="0" smtClean="0">
              <a:solidFill>
                <a:schemeClr val="bg1">
                  <a:lumMod val="50000"/>
                </a:schemeClr>
              </a:solidFill>
            </a:endParaRPr>
          </a:p>
          <a:p>
            <a:r>
              <a:rPr lang="en-US" kern="0" dirty="0" smtClean="0">
                <a:solidFill>
                  <a:schemeClr val="bg1">
                    <a:lumMod val="50000"/>
                  </a:schemeClr>
                </a:solidFill>
              </a:rPr>
              <a:t>The Republican replacement plans for the ACA were even less popular</a:t>
            </a:r>
          </a:p>
          <a:p>
            <a:endParaRPr lang="en-US" kern="0" dirty="0"/>
          </a:p>
          <a:p>
            <a:r>
              <a:rPr lang="en-US" kern="0" dirty="0" smtClean="0"/>
              <a:t>Increase in support for a national health plan is driven by independents and attitudes are malleable</a:t>
            </a:r>
          </a:p>
          <a:p>
            <a:endParaRPr lang="en-US" kern="0" dirty="0"/>
          </a:p>
          <a:p>
            <a:r>
              <a:rPr lang="en-US" kern="0" dirty="0" smtClean="0">
                <a:solidFill>
                  <a:schemeClr val="bg1">
                    <a:lumMod val="50000"/>
                  </a:schemeClr>
                </a:solidFill>
              </a:rPr>
              <a:t>In fact, on most complex health care policies issues some attitudes can be shifted after hearing counter-arguments</a:t>
            </a:r>
          </a:p>
          <a:p>
            <a:endParaRPr lang="en-US" kern="0" dirty="0">
              <a:solidFill>
                <a:schemeClr val="bg1">
                  <a:lumMod val="50000"/>
                </a:schemeClr>
              </a:solidFill>
            </a:endParaRPr>
          </a:p>
          <a:p>
            <a:r>
              <a:rPr lang="en-US" kern="0" dirty="0" smtClean="0">
                <a:solidFill>
                  <a:schemeClr val="bg1">
                    <a:lumMod val="50000"/>
                  </a:schemeClr>
                </a:solidFill>
              </a:rPr>
              <a:t>We are ready for a vacation </a:t>
            </a:r>
            <a:r>
              <a:rPr lang="en-US" kern="0" dirty="0" smtClean="0">
                <a:solidFill>
                  <a:schemeClr val="bg1">
                    <a:lumMod val="50000"/>
                  </a:schemeClr>
                </a:solidFill>
                <a:sym typeface="Wingdings" panose="05000000000000000000" pitchFamily="2" charset="2"/>
              </a:rPr>
              <a:t></a:t>
            </a:r>
            <a:endParaRPr lang="en-US" kern="0" dirty="0" smtClean="0">
              <a:solidFill>
                <a:schemeClr val="bg1">
                  <a:lumMod val="50000"/>
                </a:schemeClr>
              </a:solidFill>
            </a:endParaRPr>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19776184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solidFill>
                  <a:schemeClr val="bg1">
                    <a:lumMod val="75000"/>
                  </a:schemeClr>
                </a:solidFill>
              </a:rPr>
              <a:t>The public’s health care priorities are VERY DIFFERENT than politicians’ health care priorities</a:t>
            </a:r>
          </a:p>
          <a:p>
            <a:endParaRPr lang="en-US" kern="0" dirty="0" smtClean="0"/>
          </a:p>
          <a:p>
            <a:r>
              <a:rPr lang="en-US" kern="0" dirty="0">
                <a:solidFill>
                  <a:schemeClr val="bg1">
                    <a:lumMod val="75000"/>
                  </a:schemeClr>
                </a:solidFill>
              </a:rPr>
              <a:t>The public is still divided in their attitudes of the Affordable Care Act (ACA)</a:t>
            </a:r>
          </a:p>
          <a:p>
            <a:pPr marL="0" indent="0">
              <a:buNone/>
            </a:pPr>
            <a:endParaRPr lang="en-US" kern="0" dirty="0"/>
          </a:p>
          <a:p>
            <a:r>
              <a:rPr lang="en-US" kern="0" dirty="0">
                <a:solidFill>
                  <a:schemeClr val="bg1">
                    <a:lumMod val="75000"/>
                  </a:schemeClr>
                </a:solidFill>
              </a:rPr>
              <a:t>Health care policy is complicated and on most issues some attitudes can be shifted after hearing counter-arguments</a:t>
            </a:r>
          </a:p>
          <a:p>
            <a:pPr marL="0" indent="0">
              <a:buNone/>
            </a:pPr>
            <a:endParaRPr lang="en-US" kern="0" dirty="0"/>
          </a:p>
          <a:p>
            <a:r>
              <a:rPr lang="en-US" kern="0" dirty="0">
                <a:solidFill>
                  <a:schemeClr val="bg1">
                    <a:lumMod val="75000"/>
                  </a:schemeClr>
                </a:solidFill>
              </a:rPr>
              <a:t>The Republican replacement plans for the ACA were even less popular</a:t>
            </a:r>
          </a:p>
          <a:p>
            <a:endParaRPr lang="en-US" kern="0" dirty="0">
              <a:solidFill>
                <a:schemeClr val="bg1">
                  <a:lumMod val="75000"/>
                </a:schemeClr>
              </a:solidFill>
            </a:endParaRPr>
          </a:p>
          <a:p>
            <a:r>
              <a:rPr lang="en-US" kern="0" dirty="0"/>
              <a:t>Increase in support for a national health plan is driven by independents and attitudes are malleable</a:t>
            </a:r>
          </a:p>
          <a:p>
            <a:endParaRPr lang="en-US" kern="0" dirty="0">
              <a:solidFill>
                <a:schemeClr val="bg1">
                  <a:lumMod val="75000"/>
                </a:schemeClr>
              </a:solidFill>
            </a:endParaRPr>
          </a:p>
          <a:p>
            <a:r>
              <a:rPr lang="en-US" kern="0" dirty="0" smtClean="0">
                <a:solidFill>
                  <a:schemeClr val="bg1">
                    <a:lumMod val="75000"/>
                  </a:schemeClr>
                </a:solidFill>
              </a:rPr>
              <a:t>We are ready for a vacation </a:t>
            </a:r>
            <a:r>
              <a:rPr lang="en-US" kern="0" dirty="0" smtClean="0">
                <a:solidFill>
                  <a:schemeClr val="bg1">
                    <a:lumMod val="75000"/>
                  </a:schemeClr>
                </a:solidFill>
                <a:sym typeface="Wingdings" panose="05000000000000000000" pitchFamily="2" charset="2"/>
              </a:rPr>
              <a:t></a:t>
            </a:r>
            <a:endParaRPr lang="en-US" kern="0" dirty="0" smtClean="0">
              <a:solidFill>
                <a:schemeClr val="bg1">
                  <a:lumMod val="75000"/>
                </a:schemeClr>
              </a:solidFill>
            </a:endParaRPr>
          </a:p>
          <a:p>
            <a:endParaRPr lang="en-US" kern="0" dirty="0" smtClean="0"/>
          </a:p>
          <a:p>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19267286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endParaRPr lang="en-US"/>
          </a:p>
        </p:txBody>
      </p:sp>
      <p:sp>
        <p:nvSpPr>
          <p:cNvPr id="2" name="Title 1"/>
          <p:cNvSpPr>
            <a:spLocks noGrp="1"/>
          </p:cNvSpPr>
          <p:nvPr>
            <p:ph type="title"/>
          </p:nvPr>
        </p:nvSpPr>
        <p:spPr>
          <a:xfrm>
            <a:off x="91440" y="256252"/>
            <a:ext cx="8961120" cy="584775"/>
          </a:xfrm>
          <a:prstGeom prst="rect">
            <a:avLst/>
          </a:prstGeom>
        </p:spPr>
        <p:txBody>
          <a:bodyPr wrap="square">
            <a:spAutoFit/>
          </a:bodyPr>
          <a:lstStyle/>
          <a:p>
            <a:r>
              <a:rPr lang="en-US" sz="3200" dirty="0" smtClean="0"/>
              <a:t>Is the U.S. Ready for Single-Payer?</a:t>
            </a:r>
            <a:endParaRPr lang="en-US" sz="3200" dirty="0"/>
          </a:p>
        </p:txBody>
      </p:sp>
      <p:pic>
        <p:nvPicPr>
          <p:cNvPr id="5" name="Picture 4"/>
          <p:cNvPicPr>
            <a:picLocks noChangeAspect="1"/>
          </p:cNvPicPr>
          <p:nvPr/>
        </p:nvPicPr>
        <p:blipFill>
          <a:blip r:embed="rId3"/>
          <a:stretch>
            <a:fillRect/>
          </a:stretch>
        </p:blipFill>
        <p:spPr>
          <a:xfrm>
            <a:off x="197942" y="867758"/>
            <a:ext cx="4241617" cy="2406302"/>
          </a:xfrm>
          <a:prstGeom prst="rect">
            <a:avLst/>
          </a:prstGeom>
        </p:spPr>
      </p:pic>
      <p:pic>
        <p:nvPicPr>
          <p:cNvPr id="6" name="Picture 5"/>
          <p:cNvPicPr>
            <a:picLocks noChangeAspect="1"/>
          </p:cNvPicPr>
          <p:nvPr/>
        </p:nvPicPr>
        <p:blipFill>
          <a:blip r:embed="rId4"/>
          <a:stretch>
            <a:fillRect/>
          </a:stretch>
        </p:blipFill>
        <p:spPr>
          <a:xfrm>
            <a:off x="4968963" y="875665"/>
            <a:ext cx="3860633" cy="3835400"/>
          </a:xfrm>
          <a:prstGeom prst="rect">
            <a:avLst/>
          </a:prstGeom>
          <a:ln>
            <a:solidFill>
              <a:schemeClr val="accent1"/>
            </a:solidFill>
          </a:ln>
        </p:spPr>
      </p:pic>
      <p:pic>
        <p:nvPicPr>
          <p:cNvPr id="7" name="Picture 6"/>
          <p:cNvPicPr>
            <a:picLocks noChangeAspect="1"/>
          </p:cNvPicPr>
          <p:nvPr/>
        </p:nvPicPr>
        <p:blipFill>
          <a:blip r:embed="rId5"/>
          <a:stretch>
            <a:fillRect/>
          </a:stretch>
        </p:blipFill>
        <p:spPr>
          <a:xfrm>
            <a:off x="2978509" y="2347882"/>
            <a:ext cx="3980908" cy="3889692"/>
          </a:xfrm>
          <a:prstGeom prst="rect">
            <a:avLst/>
          </a:prstGeom>
          <a:ln>
            <a:solidFill>
              <a:schemeClr val="accent1"/>
            </a:solidFill>
          </a:ln>
        </p:spPr>
      </p:pic>
      <p:pic>
        <p:nvPicPr>
          <p:cNvPr id="8" name="Picture 7"/>
          <p:cNvPicPr>
            <a:picLocks noChangeAspect="1"/>
          </p:cNvPicPr>
          <p:nvPr/>
        </p:nvPicPr>
        <p:blipFill>
          <a:blip r:embed="rId6"/>
          <a:stretch>
            <a:fillRect/>
          </a:stretch>
        </p:blipFill>
        <p:spPr>
          <a:xfrm>
            <a:off x="197942" y="3727529"/>
            <a:ext cx="3956250" cy="3813096"/>
          </a:xfrm>
          <a:prstGeom prst="rect">
            <a:avLst/>
          </a:prstGeom>
          <a:ln>
            <a:solidFill>
              <a:schemeClr val="accent1"/>
            </a:solidFill>
          </a:ln>
        </p:spPr>
      </p:pic>
    </p:spTree>
    <p:extLst>
      <p:ext uri="{BB962C8B-B14F-4D97-AF65-F5344CB8AC3E}">
        <p14:creationId xmlns:p14="http://schemas.microsoft.com/office/powerpoint/2010/main" val="3455439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8445" y="6233160"/>
            <a:ext cx="8468950" cy="548640"/>
          </a:xfrm>
        </p:spPr>
        <p:txBody>
          <a:bodyPr/>
          <a:lstStyle/>
          <a:p>
            <a:r>
              <a:rPr lang="en-US" sz="1100" dirty="0" smtClean="0"/>
              <a:t> </a:t>
            </a:r>
          </a:p>
          <a:p>
            <a:r>
              <a:rPr lang="en-US" sz="1100" dirty="0" smtClean="0"/>
              <a:t>NOTE: Question wording varied slightly over time. See topline for full question wording. </a:t>
            </a:r>
          </a:p>
          <a:p>
            <a:r>
              <a:rPr lang="en-US" sz="1100" dirty="0" smtClean="0"/>
              <a:t>SOURCE: Kaiser Family Foundation Polls</a:t>
            </a:r>
            <a:endParaRPr lang="en-US" sz="1100" dirty="0"/>
          </a:p>
        </p:txBody>
      </p:sp>
      <p:sp>
        <p:nvSpPr>
          <p:cNvPr id="10" name="Title 3"/>
          <p:cNvSpPr>
            <a:spLocks noGrp="1"/>
          </p:cNvSpPr>
          <p:nvPr>
            <p:ph type="title"/>
          </p:nvPr>
        </p:nvSpPr>
        <p:spPr>
          <a:xfrm>
            <a:off x="78445" y="152400"/>
            <a:ext cx="8961120" cy="914400"/>
          </a:xfrm>
        </p:spPr>
        <p:txBody>
          <a:bodyPr anchor="ctr"/>
          <a:lstStyle/>
          <a:p>
            <a:r>
              <a:rPr lang="en-US" sz="2600" dirty="0" smtClean="0">
                <a:solidFill>
                  <a:schemeClr val="tx1"/>
                </a:solidFill>
              </a:rPr>
              <a:t>Modest Increase in Support for Single Payer Health Care in 2017</a:t>
            </a:r>
            <a:endParaRPr lang="en-US" sz="2600" dirty="0"/>
          </a:p>
        </p:txBody>
      </p:sp>
      <p:graphicFrame>
        <p:nvGraphicFramePr>
          <p:cNvPr id="5" name="Chart 4"/>
          <p:cNvGraphicFramePr/>
          <p:nvPr>
            <p:extLst/>
          </p:nvPr>
        </p:nvGraphicFramePr>
        <p:xfrm>
          <a:off x="262447" y="1783080"/>
          <a:ext cx="8318795" cy="4294094"/>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p:cNvCxnSpPr/>
          <p:nvPr/>
        </p:nvCxnSpPr>
        <p:spPr>
          <a:xfrm>
            <a:off x="762000" y="3760695"/>
            <a:ext cx="7650480" cy="0"/>
          </a:xfrm>
          <a:prstGeom prst="line">
            <a:avLst/>
          </a:prstGeom>
          <a:ln w="28575">
            <a:solidFill>
              <a:schemeClr val="bg1">
                <a:lumMod val="75000"/>
                <a:alpha val="99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2" name="Text Placeholder 3"/>
          <p:cNvSpPr txBox="1">
            <a:spLocks/>
          </p:cNvSpPr>
          <p:nvPr/>
        </p:nvSpPr>
        <p:spPr>
          <a:xfrm>
            <a:off x="78445" y="1051560"/>
            <a:ext cx="8686800" cy="548640"/>
          </a:xfrm>
          <a:prstGeom prst="rect">
            <a:avLst/>
          </a:prstGeom>
        </p:spPr>
        <p:txBody>
          <a:bodyPr anchor="t"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1400" dirty="0" smtClean="0">
                <a:latin typeface="+mn-lt"/>
                <a:ea typeface="Calibri" panose="020F0502020204030204" pitchFamily="34" charset="0"/>
                <a:cs typeface="Times New Roman" panose="02020603050405020304" pitchFamily="18" charset="0"/>
              </a:rPr>
              <a:t>Percent who favor or oppose a national health plan in </a:t>
            </a:r>
            <a:r>
              <a:rPr lang="en-US" sz="1400" dirty="0">
                <a:latin typeface="+mn-lt"/>
                <a:ea typeface="Calibri" panose="020F0502020204030204" pitchFamily="34" charset="0"/>
                <a:cs typeface="Times New Roman" panose="02020603050405020304" pitchFamily="18" charset="0"/>
              </a:rPr>
              <a:t>which all Americans would get their insurance from a single government </a:t>
            </a:r>
            <a:r>
              <a:rPr lang="en-US" sz="1400" dirty="0" smtClean="0">
                <a:latin typeface="+mn-lt"/>
                <a:ea typeface="Calibri" panose="020F0502020204030204" pitchFamily="34" charset="0"/>
                <a:cs typeface="Times New Roman" panose="02020603050405020304" pitchFamily="18" charset="0"/>
              </a:rPr>
              <a:t>plan</a:t>
            </a:r>
            <a:endParaRPr lang="en-US" sz="1400" dirty="0">
              <a:latin typeface="+mn-lt"/>
            </a:endParaRPr>
          </a:p>
        </p:txBody>
      </p:sp>
    </p:spTree>
    <p:extLst>
      <p:ext uri="{BB962C8B-B14F-4D97-AF65-F5344CB8AC3E}">
        <p14:creationId xmlns:p14="http://schemas.microsoft.com/office/powerpoint/2010/main" val="3445385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Placeholder 4"/>
          <p:cNvGraphicFramePr>
            <a:graphicFrameLocks/>
          </p:cNvGraphicFramePr>
          <p:nvPr>
            <p:extLst>
              <p:ext uri="{D42A27DB-BD31-4B8C-83A1-F6EECF244321}">
                <p14:modId xmlns:p14="http://schemas.microsoft.com/office/powerpoint/2010/main" val="3455860795"/>
              </p:ext>
            </p:extLst>
          </p:nvPr>
        </p:nvGraphicFramePr>
        <p:xfrm>
          <a:off x="5472925" y="1275916"/>
          <a:ext cx="3810000" cy="49420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Placeholder 4"/>
          <p:cNvGraphicFramePr>
            <a:graphicFrameLocks/>
          </p:cNvGraphicFramePr>
          <p:nvPr>
            <p:extLst>
              <p:ext uri="{D42A27DB-BD31-4B8C-83A1-F6EECF244321}">
                <p14:modId xmlns:p14="http://schemas.microsoft.com/office/powerpoint/2010/main" val="4087549326"/>
              </p:ext>
            </p:extLst>
          </p:nvPr>
        </p:nvGraphicFramePr>
        <p:xfrm>
          <a:off x="2800206" y="1615252"/>
          <a:ext cx="3810000" cy="4816350"/>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p:cNvSpPr>
            <a:spLocks noGrp="1"/>
          </p:cNvSpPr>
          <p:nvPr>
            <p:ph type="title"/>
          </p:nvPr>
        </p:nvSpPr>
        <p:spPr>
          <a:xfrm>
            <a:off x="73047" y="64173"/>
            <a:ext cx="9052560" cy="914400"/>
          </a:xfrm>
        </p:spPr>
        <p:txBody>
          <a:bodyPr anchor="ctr"/>
          <a:lstStyle/>
          <a:p>
            <a:r>
              <a:rPr lang="en-US" sz="2600" dirty="0" smtClean="0">
                <a:solidFill>
                  <a:schemeClr val="tx1"/>
                </a:solidFill>
              </a:rPr>
              <a:t>Perceptions of Impact of a National Health Plan Differ Somewhat by Party Identification</a:t>
            </a:r>
            <a:endParaRPr lang="en-US" sz="1600" dirty="0">
              <a:solidFill>
                <a:srgbClr val="FF0000"/>
              </a:solidFill>
            </a:endParaRPr>
          </a:p>
        </p:txBody>
      </p:sp>
      <p:sp>
        <p:nvSpPr>
          <p:cNvPr id="10" name="Text Placeholder 3"/>
          <p:cNvSpPr>
            <a:spLocks noGrp="1"/>
          </p:cNvSpPr>
          <p:nvPr>
            <p:ph type="body" sz="quarter" idx="11"/>
          </p:nvPr>
        </p:nvSpPr>
        <p:spPr>
          <a:xfrm>
            <a:off x="91440" y="6217920"/>
            <a:ext cx="8321040" cy="548640"/>
          </a:xfrm>
        </p:spPr>
        <p:txBody>
          <a:bodyPr/>
          <a:lstStyle/>
          <a:p>
            <a:r>
              <a:rPr lang="en-US" sz="1100" dirty="0"/>
              <a:t/>
            </a:r>
            <a:br>
              <a:rPr lang="en-US" sz="1100" dirty="0"/>
            </a:br>
            <a:r>
              <a:rPr lang="en-US" sz="1100" dirty="0"/>
              <a:t>SOURCE</a:t>
            </a:r>
            <a:r>
              <a:rPr lang="en-US" sz="1100" dirty="0" smtClean="0"/>
              <a:t>: Kaiser Family Foundation Health Tracking Poll (conducted October 5-10, 2017)</a:t>
            </a:r>
            <a:endParaRPr lang="en-US" sz="1100" dirty="0"/>
          </a:p>
        </p:txBody>
      </p:sp>
      <p:graphicFrame>
        <p:nvGraphicFramePr>
          <p:cNvPr id="7" name="Chart Placeholder 4"/>
          <p:cNvGraphicFramePr>
            <a:graphicFrameLocks/>
          </p:cNvGraphicFramePr>
          <p:nvPr>
            <p:extLst>
              <p:ext uri="{D42A27DB-BD31-4B8C-83A1-F6EECF244321}">
                <p14:modId xmlns:p14="http://schemas.microsoft.com/office/powerpoint/2010/main" val="3448521437"/>
              </p:ext>
            </p:extLst>
          </p:nvPr>
        </p:nvGraphicFramePr>
        <p:xfrm>
          <a:off x="0" y="1280322"/>
          <a:ext cx="4267967" cy="5141748"/>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 Placeholder 2"/>
          <p:cNvSpPr txBox="1">
            <a:spLocks/>
          </p:cNvSpPr>
          <p:nvPr/>
        </p:nvSpPr>
        <p:spPr>
          <a:xfrm>
            <a:off x="91440" y="972545"/>
            <a:ext cx="9105756" cy="307777"/>
          </a:xfrm>
          <a:prstGeom prst="rect">
            <a:avLst/>
          </a:prstGeom>
        </p:spPr>
        <p:txBody>
          <a:bodyPr wrap="square">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lvl="0" indent="0" fontAlgn="auto">
              <a:spcBef>
                <a:spcPts val="0"/>
              </a:spcBef>
              <a:spcAft>
                <a:spcPts val="0"/>
              </a:spcAft>
              <a:buNone/>
            </a:pPr>
            <a:r>
              <a:rPr lang="en-US" sz="1400" dirty="0" smtClean="0"/>
              <a:t>Percent who think that, if a national </a:t>
            </a:r>
            <a:r>
              <a:rPr lang="en-US" sz="1400" dirty="0"/>
              <a:t>health plan was put into place, </a:t>
            </a:r>
            <a:r>
              <a:rPr lang="en-US" sz="1400" dirty="0" smtClean="0"/>
              <a:t>they and their family </a:t>
            </a:r>
            <a:r>
              <a:rPr lang="en-US" sz="1400" dirty="0"/>
              <a:t>would…</a:t>
            </a:r>
          </a:p>
        </p:txBody>
      </p:sp>
      <p:sp>
        <p:nvSpPr>
          <p:cNvPr id="12" name="TextBox 11"/>
          <p:cNvSpPr txBox="1"/>
          <p:nvPr/>
        </p:nvSpPr>
        <p:spPr>
          <a:xfrm>
            <a:off x="6938811" y="1314870"/>
            <a:ext cx="2186796" cy="523220"/>
          </a:xfrm>
          <a:prstGeom prst="rect">
            <a:avLst/>
          </a:prstGeom>
          <a:noFill/>
        </p:spPr>
        <p:txBody>
          <a:bodyPr wrap="square" rtlCol="0">
            <a:spAutoFit/>
          </a:bodyPr>
          <a:lstStyle/>
          <a:p>
            <a:r>
              <a:rPr lang="en-US" sz="1400" dirty="0" smtClean="0">
                <a:latin typeface="Calibri" pitchFamily="34" charset="0"/>
              </a:rPr>
              <a:t>Be able to keep their current health insurance</a:t>
            </a:r>
            <a:endParaRPr lang="en-US" sz="1400" dirty="0">
              <a:latin typeface="Calibri" pitchFamily="34" charset="0"/>
            </a:endParaRPr>
          </a:p>
        </p:txBody>
      </p:sp>
      <p:sp>
        <p:nvSpPr>
          <p:cNvPr id="16" name="TextBox 15"/>
          <p:cNvSpPr txBox="1"/>
          <p:nvPr/>
        </p:nvSpPr>
        <p:spPr>
          <a:xfrm>
            <a:off x="4515305" y="1306398"/>
            <a:ext cx="2194560" cy="523220"/>
          </a:xfrm>
          <a:prstGeom prst="rect">
            <a:avLst/>
          </a:prstGeom>
          <a:noFill/>
        </p:spPr>
        <p:txBody>
          <a:bodyPr wrap="square" rtlCol="0">
            <a:spAutoFit/>
          </a:bodyPr>
          <a:lstStyle/>
          <a:p>
            <a:r>
              <a:rPr lang="en-US" sz="1400" dirty="0" smtClean="0">
                <a:latin typeface="Calibri" pitchFamily="34" charset="0"/>
              </a:rPr>
              <a:t>Be able to access the health care they need</a:t>
            </a:r>
            <a:endParaRPr lang="en-US" sz="1400" dirty="0">
              <a:latin typeface="Calibri" pitchFamily="34" charset="0"/>
            </a:endParaRPr>
          </a:p>
        </p:txBody>
      </p:sp>
      <p:sp>
        <p:nvSpPr>
          <p:cNvPr id="15" name="TextBox 14"/>
          <p:cNvSpPr txBox="1"/>
          <p:nvPr/>
        </p:nvSpPr>
        <p:spPr>
          <a:xfrm>
            <a:off x="5255" y="2845135"/>
            <a:ext cx="1846315" cy="307777"/>
          </a:xfrm>
          <a:prstGeom prst="rect">
            <a:avLst/>
          </a:prstGeom>
          <a:noFill/>
        </p:spPr>
        <p:txBody>
          <a:bodyPr wrap="square" rtlCol="0">
            <a:spAutoFit/>
          </a:bodyPr>
          <a:lstStyle/>
          <a:p>
            <a:pPr algn="ctr"/>
            <a:r>
              <a:rPr lang="en-US" sz="1400" u="sng" dirty="0" smtClean="0"/>
              <a:t>By Political Party ID</a:t>
            </a:r>
            <a:endParaRPr lang="en-US" sz="1400" u="sng" dirty="0">
              <a:latin typeface="Calibri" pitchFamily="34" charset="0"/>
            </a:endParaRPr>
          </a:p>
        </p:txBody>
      </p:sp>
    </p:spTree>
    <p:extLst>
      <p:ext uri="{BB962C8B-B14F-4D97-AF65-F5344CB8AC3E}">
        <p14:creationId xmlns:p14="http://schemas.microsoft.com/office/powerpoint/2010/main" val="39349164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Placeholder 4"/>
          <p:cNvGraphicFramePr>
            <a:graphicFrameLocks/>
          </p:cNvGraphicFramePr>
          <p:nvPr>
            <p:extLst/>
          </p:nvPr>
        </p:nvGraphicFramePr>
        <p:xfrm>
          <a:off x="152400" y="1231900"/>
          <a:ext cx="10151224" cy="496613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sz="1100" dirty="0" smtClean="0"/>
              <a:t>NOTE: Don’t know/Refused responses not shown</a:t>
            </a:r>
          </a:p>
          <a:p>
            <a:r>
              <a:rPr lang="en-US" sz="1100" dirty="0"/>
              <a:t>SOURCE: Kaiser Family Foundation Health Tracking Poll (conducted September 13-18, 2017)</a:t>
            </a:r>
          </a:p>
        </p:txBody>
      </p:sp>
      <p:sp>
        <p:nvSpPr>
          <p:cNvPr id="4" name="Title 3"/>
          <p:cNvSpPr>
            <a:spLocks noGrp="1"/>
          </p:cNvSpPr>
          <p:nvPr>
            <p:ph type="title"/>
          </p:nvPr>
        </p:nvSpPr>
        <p:spPr>
          <a:xfrm>
            <a:off x="91440" y="322143"/>
            <a:ext cx="9128760" cy="914400"/>
          </a:xfrm>
        </p:spPr>
        <p:txBody>
          <a:bodyPr anchor="ctr"/>
          <a:lstStyle/>
          <a:p>
            <a:r>
              <a:rPr lang="en-US" sz="2600" dirty="0" smtClean="0"/>
              <a:t>Democrats and Independents Favor Medicare “Buy-In,” Republicans Are Divided in their Views</a:t>
            </a:r>
            <a:endParaRPr lang="en-US" sz="2600" dirty="0"/>
          </a:p>
        </p:txBody>
      </p:sp>
      <p:sp>
        <p:nvSpPr>
          <p:cNvPr id="7" name="Title 5"/>
          <p:cNvSpPr txBox="1">
            <a:spLocks/>
          </p:cNvSpPr>
          <p:nvPr/>
        </p:nvSpPr>
        <p:spPr bwMode="auto">
          <a:xfrm>
            <a:off x="91440" y="1398529"/>
            <a:ext cx="8900160" cy="5232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1400" b="0" dirty="0">
                <a:ea typeface="Calibri" panose="020F0502020204030204" pitchFamily="34" charset="0"/>
                <a:cs typeface="Times New Roman" panose="02020603050405020304" pitchFamily="18" charset="0"/>
              </a:rPr>
              <a:t>As you may know, people become eligible for health insurance through </a:t>
            </a:r>
            <a:r>
              <a:rPr lang="en-US" sz="1400" b="0" dirty="0" smtClean="0">
                <a:ea typeface="Calibri" panose="020F0502020204030204" pitchFamily="34" charset="0"/>
                <a:cs typeface="Times New Roman" panose="02020603050405020304" pitchFamily="18" charset="0"/>
              </a:rPr>
              <a:t>Medicare </a:t>
            </a:r>
            <a:r>
              <a:rPr lang="en-US" sz="1400" b="0" dirty="0">
                <a:ea typeface="Calibri" panose="020F0502020204030204" pitchFamily="34" charset="0"/>
                <a:cs typeface="Times New Roman" panose="02020603050405020304" pitchFamily="18" charset="0"/>
              </a:rPr>
              <a:t>when they turn 65. </a:t>
            </a:r>
            <a:r>
              <a:rPr lang="en-US" sz="1400" b="0" dirty="0" smtClean="0">
                <a:ea typeface="Calibri" panose="020F0502020204030204" pitchFamily="34" charset="0"/>
                <a:cs typeface="Times New Roman" panose="02020603050405020304" pitchFamily="18" charset="0"/>
              </a:rPr>
              <a:t>Do </a:t>
            </a:r>
            <a:r>
              <a:rPr lang="en-US" sz="1400" b="0" dirty="0">
                <a:ea typeface="Calibri" panose="020F0502020204030204" pitchFamily="34" charset="0"/>
                <a:cs typeface="Times New Roman" panose="02020603050405020304" pitchFamily="18" charset="0"/>
              </a:rPr>
              <a:t>you </a:t>
            </a:r>
            <a:r>
              <a:rPr lang="en-US" sz="1400" b="0" dirty="0" smtClean="0">
                <a:ea typeface="Calibri" panose="020F0502020204030204" pitchFamily="34" charset="0"/>
                <a:cs typeface="Times New Roman" panose="02020603050405020304" pitchFamily="18" charset="0"/>
              </a:rPr>
              <a:t>favor or </a:t>
            </a:r>
            <a:r>
              <a:rPr lang="en-US" sz="1400" b="0" dirty="0">
                <a:ea typeface="Calibri" panose="020F0502020204030204" pitchFamily="34" charset="0"/>
                <a:cs typeface="Times New Roman" panose="02020603050405020304" pitchFamily="18" charset="0"/>
              </a:rPr>
              <a:t>oppose letting some people under the age of 65 buy insurance through the Medicare program?</a:t>
            </a:r>
            <a:endParaRPr lang="en-US" sz="1400" b="0" dirty="0"/>
          </a:p>
        </p:txBody>
      </p:sp>
      <p:sp>
        <p:nvSpPr>
          <p:cNvPr id="6" name="TextBox 5"/>
          <p:cNvSpPr txBox="1"/>
          <p:nvPr/>
        </p:nvSpPr>
        <p:spPr>
          <a:xfrm>
            <a:off x="304800" y="3380178"/>
            <a:ext cx="1846315" cy="307777"/>
          </a:xfrm>
          <a:prstGeom prst="rect">
            <a:avLst/>
          </a:prstGeom>
          <a:noFill/>
        </p:spPr>
        <p:txBody>
          <a:bodyPr wrap="square" rtlCol="0">
            <a:spAutoFit/>
          </a:bodyPr>
          <a:lstStyle/>
          <a:p>
            <a:pPr algn="ctr"/>
            <a:r>
              <a:rPr lang="en-US" sz="1400" u="sng" dirty="0" smtClean="0"/>
              <a:t>By Political Party ID</a:t>
            </a:r>
            <a:endParaRPr lang="en-US" sz="1400" u="sng" dirty="0">
              <a:latin typeface="Calibri" pitchFamily="34" charset="0"/>
            </a:endParaRPr>
          </a:p>
        </p:txBody>
      </p:sp>
      <p:sp>
        <p:nvSpPr>
          <p:cNvPr id="10" name="TextBox 9"/>
          <p:cNvSpPr txBox="1"/>
          <p:nvPr/>
        </p:nvSpPr>
        <p:spPr>
          <a:xfrm>
            <a:off x="487565" y="5230904"/>
            <a:ext cx="1846315" cy="307777"/>
          </a:xfrm>
          <a:prstGeom prst="rect">
            <a:avLst/>
          </a:prstGeom>
          <a:noFill/>
        </p:spPr>
        <p:txBody>
          <a:bodyPr wrap="square" rtlCol="0">
            <a:spAutoFit/>
          </a:bodyPr>
          <a:lstStyle/>
          <a:p>
            <a:pPr algn="ctr"/>
            <a:r>
              <a:rPr lang="en-US" sz="1400" dirty="0" smtClean="0">
                <a:latin typeface="Calibri" pitchFamily="34" charset="0"/>
              </a:rPr>
              <a:t>Republicans</a:t>
            </a:r>
            <a:endParaRPr lang="en-US" sz="1400" dirty="0">
              <a:latin typeface="Calibri" pitchFamily="34" charset="0"/>
            </a:endParaRPr>
          </a:p>
        </p:txBody>
      </p:sp>
      <p:sp>
        <p:nvSpPr>
          <p:cNvPr id="11" name="TextBox 10"/>
          <p:cNvSpPr txBox="1"/>
          <p:nvPr/>
        </p:nvSpPr>
        <p:spPr>
          <a:xfrm>
            <a:off x="762000" y="2755900"/>
            <a:ext cx="1846315" cy="307777"/>
          </a:xfrm>
          <a:prstGeom prst="rect">
            <a:avLst/>
          </a:prstGeom>
          <a:noFill/>
        </p:spPr>
        <p:txBody>
          <a:bodyPr wrap="square" rtlCol="0">
            <a:spAutoFit/>
          </a:bodyPr>
          <a:lstStyle/>
          <a:p>
            <a:pPr algn="ctr"/>
            <a:r>
              <a:rPr lang="en-US" sz="1400" dirty="0" smtClean="0"/>
              <a:t>Total</a:t>
            </a:r>
            <a:endParaRPr lang="en-US" sz="1400" dirty="0">
              <a:latin typeface="Calibri" pitchFamily="34" charset="0"/>
            </a:endParaRPr>
          </a:p>
        </p:txBody>
      </p:sp>
      <p:sp>
        <p:nvSpPr>
          <p:cNvPr id="12" name="TextBox 11"/>
          <p:cNvSpPr txBox="1"/>
          <p:nvPr/>
        </p:nvSpPr>
        <p:spPr>
          <a:xfrm>
            <a:off x="409205" y="4606030"/>
            <a:ext cx="1846315" cy="307777"/>
          </a:xfrm>
          <a:prstGeom prst="rect">
            <a:avLst/>
          </a:prstGeom>
          <a:noFill/>
        </p:spPr>
        <p:txBody>
          <a:bodyPr wrap="square" rtlCol="0">
            <a:spAutoFit/>
          </a:bodyPr>
          <a:lstStyle/>
          <a:p>
            <a:pPr algn="ctr"/>
            <a:r>
              <a:rPr lang="en-US" sz="1400" dirty="0" smtClean="0">
                <a:latin typeface="Calibri" pitchFamily="34" charset="0"/>
              </a:rPr>
              <a:t>Independents</a:t>
            </a:r>
            <a:endParaRPr lang="en-US" sz="1400" dirty="0">
              <a:latin typeface="Calibri" pitchFamily="34" charset="0"/>
            </a:endParaRPr>
          </a:p>
        </p:txBody>
      </p:sp>
      <p:sp>
        <p:nvSpPr>
          <p:cNvPr id="13" name="TextBox 12"/>
          <p:cNvSpPr txBox="1"/>
          <p:nvPr/>
        </p:nvSpPr>
        <p:spPr>
          <a:xfrm>
            <a:off x="515885" y="3958850"/>
            <a:ext cx="1846315" cy="307777"/>
          </a:xfrm>
          <a:prstGeom prst="rect">
            <a:avLst/>
          </a:prstGeom>
          <a:noFill/>
        </p:spPr>
        <p:txBody>
          <a:bodyPr wrap="square" rtlCol="0">
            <a:spAutoFit/>
          </a:bodyPr>
          <a:lstStyle/>
          <a:p>
            <a:pPr algn="ctr"/>
            <a:r>
              <a:rPr lang="en-US" sz="1400" dirty="0" smtClean="0">
                <a:latin typeface="Calibri" pitchFamily="34" charset="0"/>
              </a:rPr>
              <a:t>Democrats</a:t>
            </a:r>
            <a:endParaRPr lang="en-US" sz="1400" dirty="0">
              <a:latin typeface="Calibri" pitchFamily="34" charset="0"/>
            </a:endParaRPr>
          </a:p>
        </p:txBody>
      </p:sp>
      <p:sp>
        <p:nvSpPr>
          <p:cNvPr id="14" name="Rectangle 13"/>
          <p:cNvSpPr/>
          <p:nvPr/>
        </p:nvSpPr>
        <p:spPr>
          <a:xfrm flipH="1">
            <a:off x="4648200" y="2345950"/>
            <a:ext cx="45719" cy="35447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99128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Placeholder 4"/>
          <p:cNvGraphicFramePr>
            <a:graphicFrameLocks/>
          </p:cNvGraphicFramePr>
          <p:nvPr>
            <p:extLst/>
          </p:nvPr>
        </p:nvGraphicFramePr>
        <p:xfrm>
          <a:off x="152400" y="1397000"/>
          <a:ext cx="10151224" cy="496613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sz="1100" dirty="0" smtClean="0"/>
              <a:t>NOTE: Don’t know/Refused responses not shown</a:t>
            </a:r>
          </a:p>
          <a:p>
            <a:r>
              <a:rPr lang="en-US" sz="1100" dirty="0"/>
              <a:t>SOURCE: Kaiser Family Foundation Health Tracking Poll (conducted September 13-18, 2017)</a:t>
            </a:r>
          </a:p>
        </p:txBody>
      </p:sp>
      <p:sp>
        <p:nvSpPr>
          <p:cNvPr id="4" name="Title 3"/>
          <p:cNvSpPr>
            <a:spLocks noGrp="1"/>
          </p:cNvSpPr>
          <p:nvPr>
            <p:ph type="title"/>
          </p:nvPr>
        </p:nvSpPr>
        <p:spPr>
          <a:xfrm>
            <a:off x="91440" y="322143"/>
            <a:ext cx="9128760" cy="914400"/>
          </a:xfrm>
        </p:spPr>
        <p:txBody>
          <a:bodyPr anchor="ctr"/>
          <a:lstStyle/>
          <a:p>
            <a:r>
              <a:rPr lang="en-US" sz="2600" dirty="0" smtClean="0"/>
              <a:t>Majority of Democrats and Independents Favor Medicaid “Buy-In,” Half of Republicans Oppose</a:t>
            </a:r>
            <a:endParaRPr lang="en-US" sz="2600" dirty="0"/>
          </a:p>
        </p:txBody>
      </p:sp>
      <p:sp>
        <p:nvSpPr>
          <p:cNvPr id="7" name="Title 5"/>
          <p:cNvSpPr txBox="1">
            <a:spLocks/>
          </p:cNvSpPr>
          <p:nvPr/>
        </p:nvSpPr>
        <p:spPr bwMode="auto">
          <a:xfrm>
            <a:off x="91440" y="1284229"/>
            <a:ext cx="8900160" cy="95410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1400" b="0" dirty="0">
                <a:ea typeface="Calibri" panose="020F0502020204030204" pitchFamily="34" charset="0"/>
                <a:cs typeface="Times New Roman" panose="02020603050405020304" pitchFamily="18" charset="0"/>
              </a:rPr>
              <a:t>As you may know, under the Affordable Care Act, people who don’t get health insurance at work can buy private insurance and then get government subsidies to help pay their premiums depending on their income. Do you </a:t>
            </a:r>
            <a:r>
              <a:rPr lang="en-US" sz="1400" b="0" dirty="0" smtClean="0">
                <a:ea typeface="Calibri" panose="020F0502020204030204" pitchFamily="34" charset="0"/>
                <a:cs typeface="Times New Roman" panose="02020603050405020304" pitchFamily="18" charset="0"/>
              </a:rPr>
              <a:t>favor or oppose </a:t>
            </a:r>
            <a:r>
              <a:rPr lang="en-US" sz="1400" b="0" dirty="0">
                <a:ea typeface="Calibri" panose="020F0502020204030204" pitchFamily="34" charset="0"/>
                <a:cs typeface="Times New Roman" panose="02020603050405020304" pitchFamily="18" charset="0"/>
              </a:rPr>
              <a:t>letting people use those subsidies to buy health insurance through state </a:t>
            </a:r>
            <a:r>
              <a:rPr lang="en-US" sz="1400" b="0" dirty="0" smtClean="0">
                <a:ea typeface="Calibri" panose="020F0502020204030204" pitchFamily="34" charset="0"/>
                <a:cs typeface="Times New Roman" panose="02020603050405020304" pitchFamily="18" charset="0"/>
              </a:rPr>
              <a:t>Medicaid </a:t>
            </a:r>
            <a:r>
              <a:rPr lang="en-US" sz="1400" b="0" dirty="0">
                <a:ea typeface="Calibri" panose="020F0502020204030204" pitchFamily="34" charset="0"/>
                <a:cs typeface="Times New Roman" panose="02020603050405020304" pitchFamily="18" charset="0"/>
              </a:rPr>
              <a:t>programs instead of purchasing a private insurance plan?</a:t>
            </a:r>
            <a:endParaRPr lang="en-US" sz="1400" b="0" dirty="0"/>
          </a:p>
        </p:txBody>
      </p:sp>
      <p:sp>
        <p:nvSpPr>
          <p:cNvPr id="6" name="TextBox 5"/>
          <p:cNvSpPr txBox="1"/>
          <p:nvPr/>
        </p:nvSpPr>
        <p:spPr>
          <a:xfrm>
            <a:off x="304800" y="3545278"/>
            <a:ext cx="1846315" cy="307777"/>
          </a:xfrm>
          <a:prstGeom prst="rect">
            <a:avLst/>
          </a:prstGeom>
          <a:noFill/>
        </p:spPr>
        <p:txBody>
          <a:bodyPr wrap="square" rtlCol="0">
            <a:spAutoFit/>
          </a:bodyPr>
          <a:lstStyle/>
          <a:p>
            <a:pPr algn="ctr"/>
            <a:r>
              <a:rPr lang="en-US" sz="1400" u="sng" dirty="0" smtClean="0"/>
              <a:t>By Political Party ID</a:t>
            </a:r>
            <a:endParaRPr lang="en-US" sz="1400" u="sng" dirty="0">
              <a:latin typeface="Calibri" pitchFamily="34" charset="0"/>
            </a:endParaRPr>
          </a:p>
        </p:txBody>
      </p:sp>
      <p:sp>
        <p:nvSpPr>
          <p:cNvPr id="10" name="TextBox 9"/>
          <p:cNvSpPr txBox="1"/>
          <p:nvPr/>
        </p:nvSpPr>
        <p:spPr>
          <a:xfrm>
            <a:off x="487565" y="5396004"/>
            <a:ext cx="1846315" cy="307777"/>
          </a:xfrm>
          <a:prstGeom prst="rect">
            <a:avLst/>
          </a:prstGeom>
          <a:noFill/>
        </p:spPr>
        <p:txBody>
          <a:bodyPr wrap="square" rtlCol="0">
            <a:spAutoFit/>
          </a:bodyPr>
          <a:lstStyle/>
          <a:p>
            <a:pPr algn="ctr"/>
            <a:r>
              <a:rPr lang="en-US" sz="1400" dirty="0" smtClean="0">
                <a:latin typeface="Calibri" pitchFamily="34" charset="0"/>
              </a:rPr>
              <a:t>Republicans</a:t>
            </a:r>
            <a:endParaRPr lang="en-US" sz="1400" dirty="0">
              <a:latin typeface="Calibri" pitchFamily="34" charset="0"/>
            </a:endParaRPr>
          </a:p>
        </p:txBody>
      </p:sp>
      <p:sp>
        <p:nvSpPr>
          <p:cNvPr id="11" name="TextBox 10"/>
          <p:cNvSpPr txBox="1"/>
          <p:nvPr/>
        </p:nvSpPr>
        <p:spPr>
          <a:xfrm>
            <a:off x="743494" y="2904750"/>
            <a:ext cx="1846315" cy="307777"/>
          </a:xfrm>
          <a:prstGeom prst="rect">
            <a:avLst/>
          </a:prstGeom>
          <a:noFill/>
        </p:spPr>
        <p:txBody>
          <a:bodyPr wrap="square" rtlCol="0">
            <a:spAutoFit/>
          </a:bodyPr>
          <a:lstStyle/>
          <a:p>
            <a:pPr algn="ctr"/>
            <a:r>
              <a:rPr lang="en-US" sz="1400" dirty="0" smtClean="0"/>
              <a:t>Total</a:t>
            </a:r>
            <a:endParaRPr lang="en-US" sz="1400" dirty="0">
              <a:latin typeface="Calibri" pitchFamily="34" charset="0"/>
            </a:endParaRPr>
          </a:p>
        </p:txBody>
      </p:sp>
      <p:sp>
        <p:nvSpPr>
          <p:cNvPr id="12" name="TextBox 11"/>
          <p:cNvSpPr txBox="1"/>
          <p:nvPr/>
        </p:nvSpPr>
        <p:spPr>
          <a:xfrm>
            <a:off x="409205" y="4771130"/>
            <a:ext cx="1846315" cy="307777"/>
          </a:xfrm>
          <a:prstGeom prst="rect">
            <a:avLst/>
          </a:prstGeom>
          <a:noFill/>
        </p:spPr>
        <p:txBody>
          <a:bodyPr wrap="square" rtlCol="0">
            <a:spAutoFit/>
          </a:bodyPr>
          <a:lstStyle/>
          <a:p>
            <a:pPr algn="ctr"/>
            <a:r>
              <a:rPr lang="en-US" sz="1400" dirty="0" smtClean="0">
                <a:latin typeface="Calibri" pitchFamily="34" charset="0"/>
              </a:rPr>
              <a:t>Independents</a:t>
            </a:r>
            <a:endParaRPr lang="en-US" sz="1400" dirty="0">
              <a:latin typeface="Calibri" pitchFamily="34" charset="0"/>
            </a:endParaRPr>
          </a:p>
        </p:txBody>
      </p:sp>
      <p:sp>
        <p:nvSpPr>
          <p:cNvPr id="13" name="TextBox 12"/>
          <p:cNvSpPr txBox="1"/>
          <p:nvPr/>
        </p:nvSpPr>
        <p:spPr>
          <a:xfrm>
            <a:off x="515885" y="4123950"/>
            <a:ext cx="1846315" cy="307777"/>
          </a:xfrm>
          <a:prstGeom prst="rect">
            <a:avLst/>
          </a:prstGeom>
          <a:noFill/>
        </p:spPr>
        <p:txBody>
          <a:bodyPr wrap="square" rtlCol="0">
            <a:spAutoFit/>
          </a:bodyPr>
          <a:lstStyle/>
          <a:p>
            <a:pPr algn="ctr"/>
            <a:r>
              <a:rPr lang="en-US" sz="1400" dirty="0" smtClean="0">
                <a:latin typeface="Calibri" pitchFamily="34" charset="0"/>
              </a:rPr>
              <a:t>Democrats</a:t>
            </a:r>
            <a:endParaRPr lang="en-US" sz="1400" dirty="0">
              <a:latin typeface="Calibri" pitchFamily="34" charset="0"/>
            </a:endParaRPr>
          </a:p>
        </p:txBody>
      </p:sp>
      <p:sp>
        <p:nvSpPr>
          <p:cNvPr id="14" name="Rectangle 13"/>
          <p:cNvSpPr/>
          <p:nvPr/>
        </p:nvSpPr>
        <p:spPr>
          <a:xfrm flipH="1">
            <a:off x="4648200" y="2676150"/>
            <a:ext cx="45719" cy="35447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26002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514600" y="685800"/>
            <a:ext cx="4567102" cy="5514990"/>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864396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Takeaways</a:t>
            </a:r>
            <a:endParaRPr lang="en-US" dirty="0"/>
          </a:p>
        </p:txBody>
      </p:sp>
      <p:sp>
        <p:nvSpPr>
          <p:cNvPr id="5" name="Content Placeholder 1"/>
          <p:cNvSpPr txBox="1">
            <a:spLocks/>
          </p:cNvSpPr>
          <p:nvPr/>
        </p:nvSpPr>
        <p:spPr>
          <a:xfrm>
            <a:off x="182880" y="381000"/>
            <a:ext cx="8961120" cy="1022775"/>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endParaRPr lang="en-US" kern="0" dirty="0"/>
          </a:p>
          <a:p>
            <a:r>
              <a:rPr lang="en-US" kern="0" dirty="0" smtClean="0">
                <a:solidFill>
                  <a:schemeClr val="bg1">
                    <a:lumMod val="65000"/>
                  </a:schemeClr>
                </a:solidFill>
              </a:rPr>
              <a:t>The public’s health care priorities are VERY DIFFERENT than politicians’ health care priorities</a:t>
            </a:r>
          </a:p>
          <a:p>
            <a:endParaRPr lang="en-US" kern="0" dirty="0" smtClean="0">
              <a:solidFill>
                <a:schemeClr val="bg1">
                  <a:lumMod val="65000"/>
                </a:schemeClr>
              </a:solidFill>
            </a:endParaRPr>
          </a:p>
          <a:p>
            <a:r>
              <a:rPr lang="en-US" kern="0" dirty="0" smtClean="0">
                <a:solidFill>
                  <a:schemeClr val="bg1">
                    <a:lumMod val="65000"/>
                  </a:schemeClr>
                </a:solidFill>
              </a:rPr>
              <a:t>The Affordable Care Act (ACA) is still not very popular</a:t>
            </a:r>
          </a:p>
          <a:p>
            <a:endParaRPr lang="en-US" kern="0" dirty="0" smtClean="0">
              <a:solidFill>
                <a:schemeClr val="bg1">
                  <a:lumMod val="65000"/>
                </a:schemeClr>
              </a:solidFill>
            </a:endParaRPr>
          </a:p>
          <a:p>
            <a:r>
              <a:rPr lang="en-US" kern="0" dirty="0" smtClean="0">
                <a:solidFill>
                  <a:schemeClr val="bg1">
                    <a:lumMod val="65000"/>
                  </a:schemeClr>
                </a:solidFill>
              </a:rPr>
              <a:t>The Republican replacement plans for the ACA were even less popular</a:t>
            </a:r>
          </a:p>
          <a:p>
            <a:endParaRPr lang="en-US" kern="0" dirty="0">
              <a:solidFill>
                <a:schemeClr val="bg1">
                  <a:lumMod val="65000"/>
                </a:schemeClr>
              </a:solidFill>
            </a:endParaRPr>
          </a:p>
          <a:p>
            <a:r>
              <a:rPr lang="en-US" kern="0" dirty="0" smtClean="0">
                <a:solidFill>
                  <a:schemeClr val="bg1">
                    <a:lumMod val="65000"/>
                  </a:schemeClr>
                </a:solidFill>
              </a:rPr>
              <a:t>Increase in support for a national health plan is driven by independents and attitudes are malleable</a:t>
            </a:r>
          </a:p>
          <a:p>
            <a:endParaRPr lang="en-US" kern="0" dirty="0">
              <a:solidFill>
                <a:schemeClr val="bg1">
                  <a:lumMod val="65000"/>
                </a:schemeClr>
              </a:solidFill>
            </a:endParaRPr>
          </a:p>
          <a:p>
            <a:r>
              <a:rPr lang="en-US" kern="0" dirty="0" smtClean="0">
                <a:solidFill>
                  <a:schemeClr val="bg1">
                    <a:lumMod val="65000"/>
                  </a:schemeClr>
                </a:solidFill>
              </a:rPr>
              <a:t>In fact, on most complex health care policies issues some attitudes can be shifted after hearing counter-arguments</a:t>
            </a:r>
          </a:p>
          <a:p>
            <a:endParaRPr lang="en-US" kern="0" dirty="0">
              <a:solidFill>
                <a:schemeClr val="bg1">
                  <a:lumMod val="75000"/>
                </a:schemeClr>
              </a:solidFill>
            </a:endParaRPr>
          </a:p>
          <a:p>
            <a:r>
              <a:rPr lang="en-US" kern="0" dirty="0" smtClean="0"/>
              <a:t>We are ready for a vacation </a:t>
            </a:r>
            <a:r>
              <a:rPr lang="en-US" kern="0" dirty="0" smtClean="0">
                <a:sym typeface="Wingdings" panose="05000000000000000000" pitchFamily="2" charset="2"/>
              </a:rPr>
              <a:t></a:t>
            </a:r>
            <a:endParaRPr lang="en-US" kern="0" dirty="0" smtClean="0"/>
          </a:p>
          <a:p>
            <a:endParaRPr lang="en-US" kern="0" dirty="0" smtClean="0"/>
          </a:p>
          <a:p>
            <a:pPr marL="0" indent="0">
              <a:buNone/>
            </a:pPr>
            <a:endParaRPr lang="en-US" sz="2400" dirty="0">
              <a:ea typeface="Calibri" panose="020F0502020204030204" pitchFamily="34" charset="0"/>
              <a:cs typeface="Times New Roman" panose="02020603050405020304" pitchFamily="18" charset="0"/>
            </a:endParaRPr>
          </a:p>
          <a:p>
            <a:pPr marL="0" indent="0">
              <a:buNone/>
            </a:pPr>
            <a:endParaRPr lang="en-US" dirty="0"/>
          </a:p>
          <a:p>
            <a:endParaRPr lang="en-US" kern="0" dirty="0" smtClean="0"/>
          </a:p>
          <a:p>
            <a:endParaRPr lang="en-US" kern="0" dirty="0" smtClean="0"/>
          </a:p>
          <a:p>
            <a:endParaRPr lang="en-US" kern="0" dirty="0"/>
          </a:p>
          <a:p>
            <a:endParaRPr lang="en-US" kern="0" dirty="0"/>
          </a:p>
        </p:txBody>
      </p:sp>
    </p:spTree>
    <p:extLst>
      <p:ext uri="{BB962C8B-B14F-4D97-AF65-F5344CB8AC3E}">
        <p14:creationId xmlns:p14="http://schemas.microsoft.com/office/powerpoint/2010/main" val="18992788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a:themeElements>
    <a:clrScheme name="KFF">
      <a:dk1>
        <a:srgbClr val="000000"/>
      </a:dk1>
      <a:lt1>
        <a:srgbClr val="FFFFFF"/>
      </a:lt1>
      <a:dk2>
        <a:srgbClr val="FF8811"/>
      </a:dk2>
      <a:lt2>
        <a:srgbClr val="E05C26"/>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0598852B-4E78-4B5A-B280-85BEE378C35A}" vid="{BA14D85E-B2CC-4DF5-9F62-7FA4458210FD}"/>
    </a:ext>
  </a:extLst>
</a:theme>
</file>

<file path=ppt/theme/theme2.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0598852B-4E78-4B5A-B280-85BEE378C35A}" vid="{55846413-6813-402F-8EED-F24FAFEB1DE0}"/>
    </a:ext>
  </a:extLst>
</a:theme>
</file>

<file path=ppt/theme/theme3.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0598852B-4E78-4B5A-B280-85BEE378C35A}" vid="{E134CA96-1627-4A82-A690-7313938D0EE1}"/>
    </a:ext>
  </a:extLst>
</a:theme>
</file>

<file path=ppt/theme/theme4.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Lst>
    <a:ext uri="{05A4C25C-085E-4340-85A3-A5531E510DB2}">
      <thm15:themeFamily xmlns:thm15="http://schemas.microsoft.com/office/thememl/2012/main" name="blank.potx" id="{0598852B-4E78-4B5A-B280-85BEE378C35A}" vid="{57167A35-8D45-481A-9620-D4FE7C9DD77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2265</TotalTime>
  <Words>3650</Words>
  <Application>Microsoft Office PowerPoint</Application>
  <PresentationFormat>On-screen Show (4:3)</PresentationFormat>
  <Paragraphs>501</Paragraphs>
  <Slides>32</Slides>
  <Notes>32</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32</vt:i4>
      </vt:variant>
    </vt:vector>
  </HeadingPairs>
  <TitlesOfParts>
    <vt:vector size="46" baseType="lpstr">
      <vt:lpstr>MS PGothic</vt:lpstr>
      <vt:lpstr>Arial</vt:lpstr>
      <vt:lpstr>Calibri</vt:lpstr>
      <vt:lpstr>Lucida Sans</vt:lpstr>
      <vt:lpstr>Meta Offc Pro</vt:lpstr>
      <vt:lpstr>MetaSerif-Book</vt:lpstr>
      <vt:lpstr>Tahoma</vt:lpstr>
      <vt:lpstr>Times New Roman</vt:lpstr>
      <vt:lpstr>Wingdings</vt:lpstr>
      <vt:lpstr>Default</vt:lpstr>
      <vt:lpstr>Default with exhibit #</vt:lpstr>
      <vt:lpstr>Default with figure #</vt:lpstr>
      <vt:lpstr>Title page</vt:lpstr>
      <vt:lpstr>Slide</vt:lpstr>
      <vt:lpstr>Polling on Health Care Policy in 2017</vt:lpstr>
      <vt:lpstr>Key Takeaways</vt:lpstr>
      <vt:lpstr>Kaiser Family Foundation’s Health Tracking Polls in 2017</vt:lpstr>
      <vt:lpstr>Methodology Details</vt:lpstr>
      <vt:lpstr>More Methods Information</vt:lpstr>
      <vt:lpstr>Key Takeaways</vt:lpstr>
      <vt:lpstr>Where We Started the Year: The Public’s Top 5 Health Care Priorities </vt:lpstr>
      <vt:lpstr>Where We Ended the Year: The Public’s Top 5 Health Care Priorities </vt:lpstr>
      <vt:lpstr>The Summer of “No Health Care Policy Love” </vt:lpstr>
      <vt:lpstr>Key Takeaways</vt:lpstr>
      <vt:lpstr>Half of the Public Holds Favorable View of the ACA</vt:lpstr>
      <vt:lpstr>ACA Favorability in 2017 By Party Identification</vt:lpstr>
      <vt:lpstr>PowerPoint Presentation</vt:lpstr>
      <vt:lpstr>More Say President Trump’s Administration Should Make the ACA Work than Say They Should Make the ACA Fail</vt:lpstr>
      <vt:lpstr>More Democrats, Independents, and Republicans Say President Trump and Republicans Are Responsible for ACA Moving Forward</vt:lpstr>
      <vt:lpstr>Health Care is Complicated, Public Knowledge about What the ACA Actually Does is Spotty</vt:lpstr>
      <vt:lpstr>Key Takeaways</vt:lpstr>
      <vt:lpstr>Majorities Oppose Eliminating Individual Mandate Upon Hearing Counter-Messages</vt:lpstr>
      <vt:lpstr>Medicare, Medicaid Remain Most Popular Health Care Policies</vt:lpstr>
      <vt:lpstr>Key Takeaways</vt:lpstr>
      <vt:lpstr>Polling on the ACA Replacement Plans</vt:lpstr>
      <vt:lpstr>Few Changes Included in ACA Replacement Plans Were Popular Among the Public</vt:lpstr>
      <vt:lpstr>What’s Behind Public Dislike of Repeal/Replace Plan?</vt:lpstr>
      <vt:lpstr>Key Takeaways</vt:lpstr>
      <vt:lpstr>Key Takeaways</vt:lpstr>
      <vt:lpstr>Is the U.S. Ready for Single-Payer?</vt:lpstr>
      <vt:lpstr>Modest Increase in Support for Single Payer Health Care in 2017</vt:lpstr>
      <vt:lpstr>Perceptions of Impact of a National Health Plan Differ Somewhat by Party Identification</vt:lpstr>
      <vt:lpstr>Democrats and Independents Favor Medicare “Buy-In,” Republicans Are Divided in their Views</vt:lpstr>
      <vt:lpstr>Majority of Democrats and Independents Favor Medicaid “Buy-In,” Half of Republicans Oppose</vt:lpstr>
      <vt:lpstr>PowerPoint Presentation</vt:lpstr>
      <vt:lpstr>Key Takeaways</vt:lpstr>
    </vt:vector>
  </TitlesOfParts>
  <Company>Henry J. Kaiser Family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Ashley Kirzinger</dc:creator>
  <cp:lastModifiedBy>Ashley Kirzinger</cp:lastModifiedBy>
  <cp:revision>75</cp:revision>
  <cp:lastPrinted>2017-12-11T18:57:17Z</cp:lastPrinted>
  <dcterms:created xsi:type="dcterms:W3CDTF">2016-11-16T19:17:39Z</dcterms:created>
  <dcterms:modified xsi:type="dcterms:W3CDTF">2017-12-11T22:43:08Z</dcterms:modified>
</cp:coreProperties>
</file>