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8" r:id="rId1"/>
  </p:sldMasterIdLst>
  <p:notesMasterIdLst>
    <p:notesMasterId r:id="rId22"/>
  </p:notesMasterIdLst>
  <p:handoutMasterIdLst>
    <p:handoutMasterId r:id="rId23"/>
  </p:handoutMasterIdLst>
  <p:sldIdLst>
    <p:sldId id="330" r:id="rId2"/>
    <p:sldId id="337" r:id="rId3"/>
    <p:sldId id="290" r:id="rId4"/>
    <p:sldId id="345" r:id="rId5"/>
    <p:sldId id="347" r:id="rId6"/>
    <p:sldId id="346" r:id="rId7"/>
    <p:sldId id="371" r:id="rId8"/>
    <p:sldId id="335" r:id="rId9"/>
    <p:sldId id="362" r:id="rId10"/>
    <p:sldId id="367" r:id="rId11"/>
    <p:sldId id="364" r:id="rId12"/>
    <p:sldId id="369" r:id="rId13"/>
    <p:sldId id="373" r:id="rId14"/>
    <p:sldId id="363" r:id="rId15"/>
    <p:sldId id="374" r:id="rId16"/>
    <p:sldId id="370" r:id="rId17"/>
    <p:sldId id="368" r:id="rId18"/>
    <p:sldId id="375" r:id="rId19"/>
    <p:sldId id="343" r:id="rId20"/>
    <p:sldId id="339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4" autoAdjust="0"/>
    <p:restoredTop sz="66817" autoAdjust="0"/>
  </p:normalViewPr>
  <p:slideViewPr>
    <p:cSldViewPr snapToGrid="0">
      <p:cViewPr varScale="1">
        <p:scale>
          <a:sx n="74" d="100"/>
          <a:sy n="74" d="100"/>
        </p:scale>
        <p:origin x="2904" y="176"/>
      </p:cViewPr>
      <p:guideLst/>
    </p:cSldViewPr>
  </p:slideViewPr>
  <p:outlineViewPr>
    <p:cViewPr>
      <p:scale>
        <a:sx n="33" d="100"/>
        <a:sy n="33" d="100"/>
      </p:scale>
      <p:origin x="0" y="-838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81" d="100"/>
          <a:sy n="81" d="100"/>
        </p:scale>
        <p:origin x="1242" y="108"/>
      </p:cViewPr>
      <p:guideLst>
        <p:guide orient="horz" pos="2928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Demographic</a:t>
            </a:r>
            <a:r>
              <a:rPr lang="en-US" baseline="0" dirty="0" smtClean="0"/>
              <a:t> </a:t>
            </a:r>
            <a:r>
              <a:rPr lang="en-US" dirty="0" smtClean="0"/>
              <a:t>Variable </a:t>
            </a:r>
            <a:r>
              <a:rPr lang="en-US" dirty="0"/>
              <a:t>Match Rates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Sheet1!$A$25:$A$38</c:f>
              <c:strCache>
                <c:ptCount val="14"/>
                <c:pt idx="0">
                  <c:v>Head of Household Age</c:v>
                </c:pt>
                <c:pt idx="1">
                  <c:v>Head of Household Gender</c:v>
                </c:pt>
                <c:pt idx="2">
                  <c:v>Number of adults</c:v>
                </c:pt>
                <c:pt idx="3">
                  <c:v>Number of children</c:v>
                </c:pt>
                <c:pt idx="4">
                  <c:v>Target 18-24</c:v>
                </c:pt>
                <c:pt idx="5">
                  <c:v>Target 25-34</c:v>
                </c:pt>
                <c:pt idx="6">
                  <c:v>Target 35-64</c:v>
                </c:pt>
                <c:pt idx="7">
                  <c:v>Target 65Plus</c:v>
                </c:pt>
                <c:pt idx="8">
                  <c:v>Income</c:v>
                </c:pt>
                <c:pt idx="9">
                  <c:v>Marital Status</c:v>
                </c:pt>
                <c:pt idx="10">
                  <c:v>OwnRent</c:v>
                </c:pt>
                <c:pt idx="11">
                  <c:v>Education</c:v>
                </c:pt>
                <c:pt idx="12">
                  <c:v>Ethnicity</c:v>
                </c:pt>
                <c:pt idx="13">
                  <c:v>P2 Age</c:v>
                </c:pt>
              </c:strCache>
            </c:strRef>
          </c:cat>
          <c:val>
            <c:numRef>
              <c:f>Sheet1!$B$25:$B$38</c:f>
              <c:numCache>
                <c:formatCode>0.00%</c:formatCode>
                <c:ptCount val="14"/>
                <c:pt idx="0">
                  <c:v>0.539152</c:v>
                </c:pt>
                <c:pt idx="1">
                  <c:v>0.8653864</c:v>
                </c:pt>
                <c:pt idx="2">
                  <c:v>0.8653864</c:v>
                </c:pt>
                <c:pt idx="3">
                  <c:v>0.1520696</c:v>
                </c:pt>
                <c:pt idx="4">
                  <c:v>0.8653864</c:v>
                </c:pt>
                <c:pt idx="5">
                  <c:v>0.8653864</c:v>
                </c:pt>
                <c:pt idx="6">
                  <c:v>0.8653864</c:v>
                </c:pt>
                <c:pt idx="7">
                  <c:v>0.8653864</c:v>
                </c:pt>
                <c:pt idx="8">
                  <c:v>0.8653864</c:v>
                </c:pt>
                <c:pt idx="9">
                  <c:v>0.3040752</c:v>
                </c:pt>
                <c:pt idx="10">
                  <c:v>0.7025616</c:v>
                </c:pt>
                <c:pt idx="11">
                  <c:v>0.089148</c:v>
                </c:pt>
                <c:pt idx="12">
                  <c:v>0.089148</c:v>
                </c:pt>
                <c:pt idx="13">
                  <c:v>0.27644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40607840"/>
        <c:axId val="340614576"/>
      </c:barChart>
      <c:catAx>
        <c:axId val="3406078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Demographic</a:t>
                </a:r>
                <a:r>
                  <a:rPr lang="en-US" baseline="0" dirty="0" smtClean="0"/>
                  <a:t> </a:t>
                </a:r>
                <a:r>
                  <a:rPr lang="en-US" dirty="0" smtClean="0"/>
                  <a:t>Variables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14576"/>
        <c:crosses val="autoZero"/>
        <c:auto val="1"/>
        <c:lblAlgn val="ctr"/>
        <c:lblOffset val="100"/>
        <c:noMultiLvlLbl val="0"/>
      </c:catAx>
      <c:valAx>
        <c:axId val="34061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Match  </a:t>
                </a:r>
                <a:r>
                  <a:rPr lang="en-US" dirty="0"/>
                  <a:t>Rate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07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tx2"/>
                </a:solidFill>
              </a:rPr>
              <a:t>Initial Survey Packet Mailing </a:t>
            </a:r>
            <a:r>
              <a:rPr lang="en-US" sz="2000" b="1" dirty="0" smtClean="0">
                <a:solidFill>
                  <a:schemeClr val="tx2"/>
                </a:solidFill>
              </a:rPr>
              <a:t>Costs</a:t>
            </a:r>
            <a:endParaRPr lang="en-US" sz="2000" b="1" dirty="0">
              <a:solidFill>
                <a:schemeClr val="tx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Cost of Mailings</c:v>
                </c:pt>
              </c:strCache>
            </c:strRef>
          </c:cat>
          <c:val>
            <c:numRef>
              <c:f>Sheet1!$B$2</c:f>
              <c:numCache>
                <c:formatCode>_("$"* #,##0.00_);_("$"* \(#,##0.00\);_("$"* "-"??_);_(@_)</c:formatCode>
                <c:ptCount val="1"/>
                <c:pt idx="0">
                  <c:v>111110.0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T-ABS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Cost of Mailings</c:v>
                </c:pt>
              </c:strCache>
            </c:strRef>
          </c:cat>
          <c:val>
            <c:numRef>
              <c:f>Sheet1!$C$2</c:f>
              <c:numCache>
                <c:formatCode>_("$"* #,##0.00_);_("$"* \(#,##0.00\);_("$"* "-"??_);_(@_)</c:formatCode>
                <c:ptCount val="1"/>
                <c:pt idx="0">
                  <c:v>77780.0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40327440"/>
        <c:axId val="340329760"/>
      </c:barChart>
      <c:catAx>
        <c:axId val="340327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40329760"/>
        <c:crosses val="autoZero"/>
        <c:auto val="1"/>
        <c:lblAlgn val="ctr"/>
        <c:lblOffset val="100"/>
        <c:noMultiLvlLbl val="0"/>
      </c:catAx>
      <c:valAx>
        <c:axId val="34032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27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tx2"/>
                </a:solidFill>
              </a:rPr>
              <a:t>Initial Survey Packet Mailing </a:t>
            </a:r>
            <a:r>
              <a:rPr lang="en-US" sz="2000" b="1" dirty="0" smtClean="0">
                <a:solidFill>
                  <a:schemeClr val="tx2"/>
                </a:solidFill>
              </a:rPr>
              <a:t>Costs</a:t>
            </a:r>
            <a:endParaRPr lang="en-US" sz="2000" b="1" dirty="0">
              <a:solidFill>
                <a:schemeClr val="tx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Cost of Mailings</c:v>
                </c:pt>
              </c:strCache>
            </c:strRef>
          </c:cat>
          <c:val>
            <c:numRef>
              <c:f>Sheet1!$B$2</c:f>
              <c:numCache>
                <c:formatCode>_("$"* #,##0.00_);_("$"* \(#,##0.00\);_("$"* "-"??_);_(@_)</c:formatCode>
                <c:ptCount val="1"/>
                <c:pt idx="0">
                  <c:v>243055.0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T-ABS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Cost of Mailings</c:v>
                </c:pt>
              </c:strCache>
            </c:strRef>
          </c:cat>
          <c:val>
            <c:numRef>
              <c:f>Sheet1!$C$2</c:f>
              <c:numCache>
                <c:formatCode>_("$"* #,##0.00_);_("$"* \(#,##0.00\);_("$"* "-"??_);_(@_)</c:formatCode>
                <c:ptCount val="1"/>
                <c:pt idx="0">
                  <c:v>173135.0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67063456"/>
        <c:axId val="267065776"/>
      </c:barChart>
      <c:catAx>
        <c:axId val="2670634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67065776"/>
        <c:crosses val="autoZero"/>
        <c:auto val="1"/>
        <c:lblAlgn val="ctr"/>
        <c:lblOffset val="100"/>
        <c:noMultiLvlLbl val="0"/>
      </c:catAx>
      <c:valAx>
        <c:axId val="26706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63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2A51A4-C285-41F2-9298-68B79C0D99FF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7D660A8-113C-4B60-8927-1A947DC9560A}">
      <dgm:prSet phldrT="[Text]" custT="1"/>
      <dgm:spPr/>
      <dgm:t>
        <a:bodyPr/>
        <a:lstStyle/>
        <a:p>
          <a:r>
            <a:rPr lang="en-US" sz="2200" b="0" dirty="0" smtClean="0"/>
            <a:t>Over Generate a file of addresses from the ABS Frame  (dependent on the estimated match rate of the demographic variable)</a:t>
          </a:r>
          <a:endParaRPr lang="en-US" sz="2200" b="0" dirty="0"/>
        </a:p>
      </dgm:t>
    </dgm:pt>
    <dgm:pt modelId="{31074F71-0EF1-4941-BD4C-4B77BC0DA569}" type="parTrans" cxnId="{1574A130-6349-49F2-8BAB-8C5609231D95}">
      <dgm:prSet/>
      <dgm:spPr/>
      <dgm:t>
        <a:bodyPr/>
        <a:lstStyle/>
        <a:p>
          <a:endParaRPr lang="en-US"/>
        </a:p>
      </dgm:t>
    </dgm:pt>
    <dgm:pt modelId="{B424CF1B-3CDB-476A-BDCD-B978E2A60B03}" type="sibTrans" cxnId="{1574A130-6349-49F2-8BAB-8C5609231D95}">
      <dgm:prSet/>
      <dgm:spPr/>
      <dgm:t>
        <a:bodyPr/>
        <a:lstStyle/>
        <a:p>
          <a:endParaRPr lang="en-US" dirty="0"/>
        </a:p>
      </dgm:t>
    </dgm:pt>
    <dgm:pt modelId="{E6B8E150-957D-4413-BD05-8578F058F5AE}">
      <dgm:prSet phldrT="[Text]" custT="1"/>
      <dgm:spPr/>
      <dgm:t>
        <a:bodyPr/>
        <a:lstStyle/>
        <a:p>
          <a:r>
            <a:rPr lang="en-US" sz="2200" b="0" dirty="0" smtClean="0"/>
            <a:t>Match the addresses against the commercial databases to flag  households that meet the demographic criteria of interest</a:t>
          </a:r>
          <a:endParaRPr lang="en-US" sz="2200" b="0" dirty="0"/>
        </a:p>
      </dgm:t>
    </dgm:pt>
    <dgm:pt modelId="{C6BEEDD0-8196-4893-A980-2382AB259141}" type="parTrans" cxnId="{F1876613-32C5-455A-A940-B9F97A3C2AD0}">
      <dgm:prSet/>
      <dgm:spPr/>
      <dgm:t>
        <a:bodyPr/>
        <a:lstStyle/>
        <a:p>
          <a:endParaRPr lang="en-US"/>
        </a:p>
      </dgm:t>
    </dgm:pt>
    <dgm:pt modelId="{DE027776-728D-4841-A9A0-BC721A6E5E3C}" type="sibTrans" cxnId="{F1876613-32C5-455A-A940-B9F97A3C2AD0}">
      <dgm:prSet/>
      <dgm:spPr/>
      <dgm:t>
        <a:bodyPr/>
        <a:lstStyle/>
        <a:p>
          <a:endParaRPr lang="en-US" dirty="0"/>
        </a:p>
      </dgm:t>
    </dgm:pt>
    <dgm:pt modelId="{51445849-B536-4641-A66C-794756392FF0}">
      <dgm:prSet phldrT="[Text]" custT="1"/>
      <dgm:spPr/>
      <dgm:t>
        <a:bodyPr/>
        <a:lstStyle/>
        <a:p>
          <a:r>
            <a:rPr lang="en-US" sz="2200" b="0" dirty="0" smtClean="0"/>
            <a:t>Stratify into mutually exclusive strata:  Targeted  vs. Remainder</a:t>
          </a:r>
          <a:endParaRPr lang="en-US" sz="2200" b="0" dirty="0"/>
        </a:p>
      </dgm:t>
    </dgm:pt>
    <dgm:pt modelId="{2CDBDAE0-F58C-49A5-8C77-B17DCC915FA5}" type="parTrans" cxnId="{7B2DE1AD-78F2-4EBC-AE63-CE5DD47F7F50}">
      <dgm:prSet/>
      <dgm:spPr/>
      <dgm:t>
        <a:bodyPr/>
        <a:lstStyle/>
        <a:p>
          <a:endParaRPr lang="en-US"/>
        </a:p>
      </dgm:t>
    </dgm:pt>
    <dgm:pt modelId="{49915C99-9DDA-4DA6-B6DE-13613A693ABF}" type="sibTrans" cxnId="{7B2DE1AD-78F2-4EBC-AE63-CE5DD47F7F50}">
      <dgm:prSet/>
      <dgm:spPr/>
      <dgm:t>
        <a:bodyPr/>
        <a:lstStyle/>
        <a:p>
          <a:endParaRPr lang="en-US" dirty="0"/>
        </a:p>
      </dgm:t>
    </dgm:pt>
    <dgm:pt modelId="{DC111563-7D88-4F8A-92BE-3DFEBBBD5835}">
      <dgm:prSet custT="1"/>
      <dgm:spPr/>
      <dgm:t>
        <a:bodyPr/>
        <a:lstStyle/>
        <a:p>
          <a:r>
            <a:rPr lang="en-US" sz="2200" dirty="0" smtClean="0"/>
            <a:t>Disproportionately sample from each by over sampling the targeted stratum and under sampling the remainder stratum</a:t>
          </a:r>
          <a:endParaRPr lang="en-US" sz="2200" dirty="0"/>
        </a:p>
      </dgm:t>
    </dgm:pt>
    <dgm:pt modelId="{89DF5AB2-FF1E-416A-91BB-7CBF468E29FB}" type="parTrans" cxnId="{F9BAA96F-2D1D-4C6D-9A11-28DA9F2A8FBA}">
      <dgm:prSet/>
      <dgm:spPr/>
      <dgm:t>
        <a:bodyPr/>
        <a:lstStyle/>
        <a:p>
          <a:endParaRPr lang="en-US"/>
        </a:p>
      </dgm:t>
    </dgm:pt>
    <dgm:pt modelId="{B21C9B5C-F54F-49CB-8C87-61F3BE3A26D4}" type="sibTrans" cxnId="{F9BAA96F-2D1D-4C6D-9A11-28DA9F2A8FBA}">
      <dgm:prSet/>
      <dgm:spPr/>
      <dgm:t>
        <a:bodyPr/>
        <a:lstStyle/>
        <a:p>
          <a:endParaRPr lang="en-US"/>
        </a:p>
      </dgm:t>
    </dgm:pt>
    <dgm:pt modelId="{88845EDB-08A8-4CB9-8AC3-94CA526604BD}" type="pres">
      <dgm:prSet presAssocID="{6D2A51A4-C285-41F2-9298-68B79C0D99F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2B93D5-B2B0-47B2-B534-7FA80D2AE1BC}" type="pres">
      <dgm:prSet presAssocID="{6D2A51A4-C285-41F2-9298-68B79C0D99FF}" presName="dummyMaxCanvas" presStyleCnt="0">
        <dgm:presLayoutVars/>
      </dgm:prSet>
      <dgm:spPr/>
    </dgm:pt>
    <dgm:pt modelId="{BA7417CF-211F-4664-BAE3-CD068E459CCD}" type="pres">
      <dgm:prSet presAssocID="{6D2A51A4-C285-41F2-9298-68B79C0D99FF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486F14-E161-4B64-B662-08F01DC75A47}" type="pres">
      <dgm:prSet presAssocID="{6D2A51A4-C285-41F2-9298-68B79C0D99FF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1C4E66-DD07-49FF-A8DA-39E5946944C7}" type="pres">
      <dgm:prSet presAssocID="{6D2A51A4-C285-41F2-9298-68B79C0D99FF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AB19D7-CB5F-426E-ACFF-679F5129BE63}" type="pres">
      <dgm:prSet presAssocID="{6D2A51A4-C285-41F2-9298-68B79C0D99FF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CBBBB9-ADAC-449C-9C0C-08A013CB5614}" type="pres">
      <dgm:prSet presAssocID="{6D2A51A4-C285-41F2-9298-68B79C0D99FF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BDAF66-3A54-4D0D-BE1F-85EF1D20BD1A}" type="pres">
      <dgm:prSet presAssocID="{6D2A51A4-C285-41F2-9298-68B79C0D99FF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FA67A0-0D57-47E7-9A71-B66D88CCE668}" type="pres">
      <dgm:prSet presAssocID="{6D2A51A4-C285-41F2-9298-68B79C0D99FF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657A9F-D402-4042-B4E7-F4BD6A5CA1E1}" type="pres">
      <dgm:prSet presAssocID="{6D2A51A4-C285-41F2-9298-68B79C0D99FF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422A8A-5EAD-40E3-AFE5-9A0AF9EC2383}" type="pres">
      <dgm:prSet presAssocID="{6D2A51A4-C285-41F2-9298-68B79C0D99FF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BE474E-C0C3-4B91-BA34-466A6694C6AE}" type="pres">
      <dgm:prSet presAssocID="{6D2A51A4-C285-41F2-9298-68B79C0D99FF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F2B6C8-7B04-4F66-ACF3-8FD1DEAFC739}" type="pres">
      <dgm:prSet presAssocID="{6D2A51A4-C285-41F2-9298-68B79C0D99FF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5BB070-E6E5-4575-8BEA-4C0C2AA54CE9}" type="presOf" srcId="{57D660A8-113C-4B60-8927-1A947DC9560A}" destId="{6C657A9F-D402-4042-B4E7-F4BD6A5CA1E1}" srcOrd="1" destOrd="0" presId="urn:microsoft.com/office/officeart/2005/8/layout/vProcess5"/>
    <dgm:cxn modelId="{7EB26A2D-C728-4D11-B3F3-FE34642E1634}" type="presOf" srcId="{E6B8E150-957D-4413-BD05-8578F058F5AE}" destId="{E2422A8A-5EAD-40E3-AFE5-9A0AF9EC2383}" srcOrd="1" destOrd="0" presId="urn:microsoft.com/office/officeart/2005/8/layout/vProcess5"/>
    <dgm:cxn modelId="{C59664F2-B039-480F-9396-3E8EEC079BC4}" type="presOf" srcId="{49915C99-9DDA-4DA6-B6DE-13613A693ABF}" destId="{50FA67A0-0D57-47E7-9A71-B66D88CCE668}" srcOrd="0" destOrd="0" presId="urn:microsoft.com/office/officeart/2005/8/layout/vProcess5"/>
    <dgm:cxn modelId="{676CFD09-BBCE-4BD5-95EA-68996CA30840}" type="presOf" srcId="{B424CF1B-3CDB-476A-BDCD-B978E2A60B03}" destId="{8ACBBBB9-ADAC-449C-9C0C-08A013CB5614}" srcOrd="0" destOrd="0" presId="urn:microsoft.com/office/officeart/2005/8/layout/vProcess5"/>
    <dgm:cxn modelId="{0AD6115C-331F-48D2-9267-7565245E22F8}" type="presOf" srcId="{6D2A51A4-C285-41F2-9298-68B79C0D99FF}" destId="{88845EDB-08A8-4CB9-8AC3-94CA526604BD}" srcOrd="0" destOrd="0" presId="urn:microsoft.com/office/officeart/2005/8/layout/vProcess5"/>
    <dgm:cxn modelId="{187CB97E-C1A8-455F-8219-6FF17F76C81F}" type="presOf" srcId="{DC111563-7D88-4F8A-92BE-3DFEBBBD5835}" destId="{26AB19D7-CB5F-426E-ACFF-679F5129BE63}" srcOrd="0" destOrd="0" presId="urn:microsoft.com/office/officeart/2005/8/layout/vProcess5"/>
    <dgm:cxn modelId="{7E46C3BE-2763-4191-B926-885BF55E23AC}" type="presOf" srcId="{51445849-B536-4641-A66C-794756392FF0}" destId="{0A1C4E66-DD07-49FF-A8DA-39E5946944C7}" srcOrd="0" destOrd="0" presId="urn:microsoft.com/office/officeart/2005/8/layout/vProcess5"/>
    <dgm:cxn modelId="{F1876613-32C5-455A-A940-B9F97A3C2AD0}" srcId="{6D2A51A4-C285-41F2-9298-68B79C0D99FF}" destId="{E6B8E150-957D-4413-BD05-8578F058F5AE}" srcOrd="1" destOrd="0" parTransId="{C6BEEDD0-8196-4893-A980-2382AB259141}" sibTransId="{DE027776-728D-4841-A9A0-BC721A6E5E3C}"/>
    <dgm:cxn modelId="{1574A130-6349-49F2-8BAB-8C5609231D95}" srcId="{6D2A51A4-C285-41F2-9298-68B79C0D99FF}" destId="{57D660A8-113C-4B60-8927-1A947DC9560A}" srcOrd="0" destOrd="0" parTransId="{31074F71-0EF1-4941-BD4C-4B77BC0DA569}" sibTransId="{B424CF1B-3CDB-476A-BDCD-B978E2A60B03}"/>
    <dgm:cxn modelId="{B9FABB13-4A29-4552-A1B7-7CEA6D950EFA}" type="presOf" srcId="{57D660A8-113C-4B60-8927-1A947DC9560A}" destId="{BA7417CF-211F-4664-BAE3-CD068E459CCD}" srcOrd="0" destOrd="0" presId="urn:microsoft.com/office/officeart/2005/8/layout/vProcess5"/>
    <dgm:cxn modelId="{59A1E856-BCD5-4C06-B924-F8C5BD9E901B}" type="presOf" srcId="{E6B8E150-957D-4413-BD05-8578F058F5AE}" destId="{FB486F14-E161-4B64-B662-08F01DC75A47}" srcOrd="0" destOrd="0" presId="urn:microsoft.com/office/officeart/2005/8/layout/vProcess5"/>
    <dgm:cxn modelId="{E43D11E0-1C37-4E40-BD16-1BD9AD83F433}" type="presOf" srcId="{DC111563-7D88-4F8A-92BE-3DFEBBBD5835}" destId="{66F2B6C8-7B04-4F66-ACF3-8FD1DEAFC739}" srcOrd="1" destOrd="0" presId="urn:microsoft.com/office/officeart/2005/8/layout/vProcess5"/>
    <dgm:cxn modelId="{F9BAA96F-2D1D-4C6D-9A11-28DA9F2A8FBA}" srcId="{6D2A51A4-C285-41F2-9298-68B79C0D99FF}" destId="{DC111563-7D88-4F8A-92BE-3DFEBBBD5835}" srcOrd="3" destOrd="0" parTransId="{89DF5AB2-FF1E-416A-91BB-7CBF468E29FB}" sibTransId="{B21C9B5C-F54F-49CB-8C87-61F3BE3A26D4}"/>
    <dgm:cxn modelId="{7B2DE1AD-78F2-4EBC-AE63-CE5DD47F7F50}" srcId="{6D2A51A4-C285-41F2-9298-68B79C0D99FF}" destId="{51445849-B536-4641-A66C-794756392FF0}" srcOrd="2" destOrd="0" parTransId="{2CDBDAE0-F58C-49A5-8C77-B17DCC915FA5}" sibTransId="{49915C99-9DDA-4DA6-B6DE-13613A693ABF}"/>
    <dgm:cxn modelId="{5A6E1716-E59D-412E-B02A-C530A4DB7180}" type="presOf" srcId="{DE027776-728D-4841-A9A0-BC721A6E5E3C}" destId="{ADBDAF66-3A54-4D0D-BE1F-85EF1D20BD1A}" srcOrd="0" destOrd="0" presId="urn:microsoft.com/office/officeart/2005/8/layout/vProcess5"/>
    <dgm:cxn modelId="{8F84DB15-B5B1-4CDC-80B7-1515F12F11B5}" type="presOf" srcId="{51445849-B536-4641-A66C-794756392FF0}" destId="{56BE474E-C0C3-4B91-BA34-466A6694C6AE}" srcOrd="1" destOrd="0" presId="urn:microsoft.com/office/officeart/2005/8/layout/vProcess5"/>
    <dgm:cxn modelId="{96E88A15-0F15-46BF-AEE2-A318E0E3C95D}" type="presParOf" srcId="{88845EDB-08A8-4CB9-8AC3-94CA526604BD}" destId="{882B93D5-B2B0-47B2-B534-7FA80D2AE1BC}" srcOrd="0" destOrd="0" presId="urn:microsoft.com/office/officeart/2005/8/layout/vProcess5"/>
    <dgm:cxn modelId="{D0BE67F0-8317-46FA-994B-74C5B77E65E6}" type="presParOf" srcId="{88845EDB-08A8-4CB9-8AC3-94CA526604BD}" destId="{BA7417CF-211F-4664-BAE3-CD068E459CCD}" srcOrd="1" destOrd="0" presId="urn:microsoft.com/office/officeart/2005/8/layout/vProcess5"/>
    <dgm:cxn modelId="{DDBC9FC7-5D59-47DC-9CA0-D9989FF83174}" type="presParOf" srcId="{88845EDB-08A8-4CB9-8AC3-94CA526604BD}" destId="{FB486F14-E161-4B64-B662-08F01DC75A47}" srcOrd="2" destOrd="0" presId="urn:microsoft.com/office/officeart/2005/8/layout/vProcess5"/>
    <dgm:cxn modelId="{CE6C1DC5-C032-4122-B7A4-47F09290DE3A}" type="presParOf" srcId="{88845EDB-08A8-4CB9-8AC3-94CA526604BD}" destId="{0A1C4E66-DD07-49FF-A8DA-39E5946944C7}" srcOrd="3" destOrd="0" presId="urn:microsoft.com/office/officeart/2005/8/layout/vProcess5"/>
    <dgm:cxn modelId="{EAEC00CA-2AC4-455E-8F82-987120254592}" type="presParOf" srcId="{88845EDB-08A8-4CB9-8AC3-94CA526604BD}" destId="{26AB19D7-CB5F-426E-ACFF-679F5129BE63}" srcOrd="4" destOrd="0" presId="urn:microsoft.com/office/officeart/2005/8/layout/vProcess5"/>
    <dgm:cxn modelId="{5D25E5CA-FC27-4ED9-B4D6-D74FC58BA62D}" type="presParOf" srcId="{88845EDB-08A8-4CB9-8AC3-94CA526604BD}" destId="{8ACBBBB9-ADAC-449C-9C0C-08A013CB5614}" srcOrd="5" destOrd="0" presId="urn:microsoft.com/office/officeart/2005/8/layout/vProcess5"/>
    <dgm:cxn modelId="{DD0E1EC2-0831-48B4-8BA0-FE5C6DE1497F}" type="presParOf" srcId="{88845EDB-08A8-4CB9-8AC3-94CA526604BD}" destId="{ADBDAF66-3A54-4D0D-BE1F-85EF1D20BD1A}" srcOrd="6" destOrd="0" presId="urn:microsoft.com/office/officeart/2005/8/layout/vProcess5"/>
    <dgm:cxn modelId="{DC7C8D88-05BD-4267-8CD6-3C3940227B99}" type="presParOf" srcId="{88845EDB-08A8-4CB9-8AC3-94CA526604BD}" destId="{50FA67A0-0D57-47E7-9A71-B66D88CCE668}" srcOrd="7" destOrd="0" presId="urn:microsoft.com/office/officeart/2005/8/layout/vProcess5"/>
    <dgm:cxn modelId="{C456DDBF-8F98-4ADD-8B38-4341E28B9A4F}" type="presParOf" srcId="{88845EDB-08A8-4CB9-8AC3-94CA526604BD}" destId="{6C657A9F-D402-4042-B4E7-F4BD6A5CA1E1}" srcOrd="8" destOrd="0" presId="urn:microsoft.com/office/officeart/2005/8/layout/vProcess5"/>
    <dgm:cxn modelId="{408B558C-05BF-4827-9940-79CB195EC59A}" type="presParOf" srcId="{88845EDB-08A8-4CB9-8AC3-94CA526604BD}" destId="{E2422A8A-5EAD-40E3-AFE5-9A0AF9EC2383}" srcOrd="9" destOrd="0" presId="urn:microsoft.com/office/officeart/2005/8/layout/vProcess5"/>
    <dgm:cxn modelId="{2D35F47F-AEC0-4593-A0B5-8D695E4A61A3}" type="presParOf" srcId="{88845EDB-08A8-4CB9-8AC3-94CA526604BD}" destId="{56BE474E-C0C3-4B91-BA34-466A6694C6AE}" srcOrd="10" destOrd="0" presId="urn:microsoft.com/office/officeart/2005/8/layout/vProcess5"/>
    <dgm:cxn modelId="{A17BCF4C-90DE-4722-B1FE-1E8D583C8FC6}" type="presParOf" srcId="{88845EDB-08A8-4CB9-8AC3-94CA526604BD}" destId="{66F2B6C8-7B04-4F66-ACF3-8FD1DEAFC739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2A51A4-C285-41F2-9298-68B79C0D99FF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7D660A8-113C-4B60-8927-1A947DC9560A}">
      <dgm:prSet phldrT="[Text]" custT="1"/>
      <dgm:spPr/>
      <dgm:t>
        <a:bodyPr/>
        <a:lstStyle/>
        <a:p>
          <a:r>
            <a:rPr lang="en-US" sz="2200" b="0" dirty="0" smtClean="0">
              <a:latin typeface="+mn-lt"/>
            </a:rPr>
            <a:t>Run a Density Report based on census geography for the desired demographic</a:t>
          </a:r>
          <a:endParaRPr lang="en-US" sz="2200" b="0" dirty="0">
            <a:latin typeface="+mn-lt"/>
          </a:endParaRPr>
        </a:p>
      </dgm:t>
    </dgm:pt>
    <dgm:pt modelId="{31074F71-0EF1-4941-BD4C-4B77BC0DA569}" type="parTrans" cxnId="{1574A130-6349-49F2-8BAB-8C5609231D95}">
      <dgm:prSet/>
      <dgm:spPr/>
      <dgm:t>
        <a:bodyPr/>
        <a:lstStyle/>
        <a:p>
          <a:endParaRPr lang="en-US"/>
        </a:p>
      </dgm:t>
    </dgm:pt>
    <dgm:pt modelId="{B424CF1B-3CDB-476A-BDCD-B978E2A60B03}" type="sibTrans" cxnId="{1574A130-6349-49F2-8BAB-8C5609231D95}">
      <dgm:prSet/>
      <dgm:spPr/>
      <dgm:t>
        <a:bodyPr/>
        <a:lstStyle/>
        <a:p>
          <a:endParaRPr lang="en-US" dirty="0"/>
        </a:p>
      </dgm:t>
    </dgm:pt>
    <dgm:pt modelId="{E6B8E150-957D-4413-BD05-8578F058F5AE}">
      <dgm:prSet phldrT="[Text]" custT="1"/>
      <dgm:spPr/>
      <dgm:t>
        <a:bodyPr/>
        <a:lstStyle/>
        <a:p>
          <a:endParaRPr lang="en-US" sz="2200" b="0" dirty="0" smtClean="0"/>
        </a:p>
        <a:p>
          <a:r>
            <a:rPr lang="en-US" sz="2200" b="0" dirty="0" smtClean="0"/>
            <a:t>Impute the cut-of points for the incidence and coverage for the desired demographic</a:t>
          </a:r>
        </a:p>
        <a:p>
          <a:endParaRPr lang="en-US" sz="1800" b="0" dirty="0"/>
        </a:p>
      </dgm:t>
    </dgm:pt>
    <dgm:pt modelId="{C6BEEDD0-8196-4893-A980-2382AB259141}" type="parTrans" cxnId="{F1876613-32C5-455A-A940-B9F97A3C2AD0}">
      <dgm:prSet/>
      <dgm:spPr/>
      <dgm:t>
        <a:bodyPr/>
        <a:lstStyle/>
        <a:p>
          <a:endParaRPr lang="en-US"/>
        </a:p>
      </dgm:t>
    </dgm:pt>
    <dgm:pt modelId="{DE027776-728D-4841-A9A0-BC721A6E5E3C}" type="sibTrans" cxnId="{F1876613-32C5-455A-A940-B9F97A3C2AD0}">
      <dgm:prSet/>
      <dgm:spPr/>
      <dgm:t>
        <a:bodyPr/>
        <a:lstStyle/>
        <a:p>
          <a:endParaRPr lang="en-US" dirty="0"/>
        </a:p>
      </dgm:t>
    </dgm:pt>
    <dgm:pt modelId="{51445849-B536-4641-A66C-794756392FF0}">
      <dgm:prSet phldrT="[Text]" custT="1"/>
      <dgm:spPr/>
      <dgm:t>
        <a:bodyPr/>
        <a:lstStyle/>
        <a:p>
          <a:r>
            <a:rPr lang="en-US" sz="2200" b="0" dirty="0" smtClean="0"/>
            <a:t>Stratify into mutually exclusive strata:  Targeted vs. Remainder</a:t>
          </a:r>
          <a:endParaRPr lang="en-US" sz="2200" b="0" dirty="0"/>
        </a:p>
      </dgm:t>
    </dgm:pt>
    <dgm:pt modelId="{2CDBDAE0-F58C-49A5-8C77-B17DCC915FA5}" type="parTrans" cxnId="{7B2DE1AD-78F2-4EBC-AE63-CE5DD47F7F50}">
      <dgm:prSet/>
      <dgm:spPr/>
      <dgm:t>
        <a:bodyPr/>
        <a:lstStyle/>
        <a:p>
          <a:endParaRPr lang="en-US"/>
        </a:p>
      </dgm:t>
    </dgm:pt>
    <dgm:pt modelId="{49915C99-9DDA-4DA6-B6DE-13613A693ABF}" type="sibTrans" cxnId="{7B2DE1AD-78F2-4EBC-AE63-CE5DD47F7F50}">
      <dgm:prSet/>
      <dgm:spPr/>
      <dgm:t>
        <a:bodyPr/>
        <a:lstStyle/>
        <a:p>
          <a:endParaRPr lang="en-US" dirty="0"/>
        </a:p>
      </dgm:t>
    </dgm:pt>
    <dgm:pt modelId="{DC111563-7D88-4F8A-92BE-3DFEBBBD5835}">
      <dgm:prSet custT="1"/>
      <dgm:spPr/>
      <dgm:t>
        <a:bodyPr/>
        <a:lstStyle/>
        <a:p>
          <a:r>
            <a:rPr lang="en-US" sz="2200" dirty="0" smtClean="0"/>
            <a:t>Disproportionately sample from each by over sampling the targeted stratum and under sampling the remainder stratum</a:t>
          </a:r>
          <a:endParaRPr lang="en-US" sz="2200" dirty="0"/>
        </a:p>
      </dgm:t>
    </dgm:pt>
    <dgm:pt modelId="{89DF5AB2-FF1E-416A-91BB-7CBF468E29FB}" type="parTrans" cxnId="{F9BAA96F-2D1D-4C6D-9A11-28DA9F2A8FBA}">
      <dgm:prSet/>
      <dgm:spPr/>
      <dgm:t>
        <a:bodyPr/>
        <a:lstStyle/>
        <a:p>
          <a:endParaRPr lang="en-US"/>
        </a:p>
      </dgm:t>
    </dgm:pt>
    <dgm:pt modelId="{B21C9B5C-F54F-49CB-8C87-61F3BE3A26D4}" type="sibTrans" cxnId="{F9BAA96F-2D1D-4C6D-9A11-28DA9F2A8FBA}">
      <dgm:prSet/>
      <dgm:spPr/>
      <dgm:t>
        <a:bodyPr/>
        <a:lstStyle/>
        <a:p>
          <a:endParaRPr lang="en-US"/>
        </a:p>
      </dgm:t>
    </dgm:pt>
    <dgm:pt modelId="{88845EDB-08A8-4CB9-8AC3-94CA526604BD}" type="pres">
      <dgm:prSet presAssocID="{6D2A51A4-C285-41F2-9298-68B79C0D99F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2B93D5-B2B0-47B2-B534-7FA80D2AE1BC}" type="pres">
      <dgm:prSet presAssocID="{6D2A51A4-C285-41F2-9298-68B79C0D99FF}" presName="dummyMaxCanvas" presStyleCnt="0">
        <dgm:presLayoutVars/>
      </dgm:prSet>
      <dgm:spPr/>
    </dgm:pt>
    <dgm:pt modelId="{BA7417CF-211F-4664-BAE3-CD068E459CCD}" type="pres">
      <dgm:prSet presAssocID="{6D2A51A4-C285-41F2-9298-68B79C0D99FF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486F14-E161-4B64-B662-08F01DC75A47}" type="pres">
      <dgm:prSet presAssocID="{6D2A51A4-C285-41F2-9298-68B79C0D99FF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1C4E66-DD07-49FF-A8DA-39E5946944C7}" type="pres">
      <dgm:prSet presAssocID="{6D2A51A4-C285-41F2-9298-68B79C0D99FF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AB19D7-CB5F-426E-ACFF-679F5129BE63}" type="pres">
      <dgm:prSet presAssocID="{6D2A51A4-C285-41F2-9298-68B79C0D99FF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CBBBB9-ADAC-449C-9C0C-08A013CB5614}" type="pres">
      <dgm:prSet presAssocID="{6D2A51A4-C285-41F2-9298-68B79C0D99FF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BDAF66-3A54-4D0D-BE1F-85EF1D20BD1A}" type="pres">
      <dgm:prSet presAssocID="{6D2A51A4-C285-41F2-9298-68B79C0D99FF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FA67A0-0D57-47E7-9A71-B66D88CCE668}" type="pres">
      <dgm:prSet presAssocID="{6D2A51A4-C285-41F2-9298-68B79C0D99FF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657A9F-D402-4042-B4E7-F4BD6A5CA1E1}" type="pres">
      <dgm:prSet presAssocID="{6D2A51A4-C285-41F2-9298-68B79C0D99FF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422A8A-5EAD-40E3-AFE5-9A0AF9EC2383}" type="pres">
      <dgm:prSet presAssocID="{6D2A51A4-C285-41F2-9298-68B79C0D99FF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BE474E-C0C3-4B91-BA34-466A6694C6AE}" type="pres">
      <dgm:prSet presAssocID="{6D2A51A4-C285-41F2-9298-68B79C0D99FF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F2B6C8-7B04-4F66-ACF3-8FD1DEAFC739}" type="pres">
      <dgm:prSet presAssocID="{6D2A51A4-C285-41F2-9298-68B79C0D99FF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411FA7-F519-4735-965A-FBFEC097FC23}" type="presOf" srcId="{51445849-B536-4641-A66C-794756392FF0}" destId="{0A1C4E66-DD07-49FF-A8DA-39E5946944C7}" srcOrd="0" destOrd="0" presId="urn:microsoft.com/office/officeart/2005/8/layout/vProcess5"/>
    <dgm:cxn modelId="{610687D4-5B7F-49FB-931B-2EB13E585D14}" type="presOf" srcId="{51445849-B536-4641-A66C-794756392FF0}" destId="{56BE474E-C0C3-4B91-BA34-466A6694C6AE}" srcOrd="1" destOrd="0" presId="urn:microsoft.com/office/officeart/2005/8/layout/vProcess5"/>
    <dgm:cxn modelId="{457C87FB-5942-4550-BD1D-C682BB3F2E72}" type="presOf" srcId="{DC111563-7D88-4F8A-92BE-3DFEBBBD5835}" destId="{66F2B6C8-7B04-4F66-ACF3-8FD1DEAFC739}" srcOrd="1" destOrd="0" presId="urn:microsoft.com/office/officeart/2005/8/layout/vProcess5"/>
    <dgm:cxn modelId="{56FF8623-B03F-4495-AEBD-B148F1043080}" type="presOf" srcId="{57D660A8-113C-4B60-8927-1A947DC9560A}" destId="{6C657A9F-D402-4042-B4E7-F4BD6A5CA1E1}" srcOrd="1" destOrd="0" presId="urn:microsoft.com/office/officeart/2005/8/layout/vProcess5"/>
    <dgm:cxn modelId="{429F39EC-B82B-46C2-A16D-7752551B5062}" type="presOf" srcId="{DE027776-728D-4841-A9A0-BC721A6E5E3C}" destId="{ADBDAF66-3A54-4D0D-BE1F-85EF1D20BD1A}" srcOrd="0" destOrd="0" presId="urn:microsoft.com/office/officeart/2005/8/layout/vProcess5"/>
    <dgm:cxn modelId="{F1876613-32C5-455A-A940-B9F97A3C2AD0}" srcId="{6D2A51A4-C285-41F2-9298-68B79C0D99FF}" destId="{E6B8E150-957D-4413-BD05-8578F058F5AE}" srcOrd="1" destOrd="0" parTransId="{C6BEEDD0-8196-4893-A980-2382AB259141}" sibTransId="{DE027776-728D-4841-A9A0-BC721A6E5E3C}"/>
    <dgm:cxn modelId="{1574A130-6349-49F2-8BAB-8C5609231D95}" srcId="{6D2A51A4-C285-41F2-9298-68B79C0D99FF}" destId="{57D660A8-113C-4B60-8927-1A947DC9560A}" srcOrd="0" destOrd="0" parTransId="{31074F71-0EF1-4941-BD4C-4B77BC0DA569}" sibTransId="{B424CF1B-3CDB-476A-BDCD-B978E2A60B03}"/>
    <dgm:cxn modelId="{19C4060B-61A3-4B2B-B208-B0EBAD14B243}" type="presOf" srcId="{E6B8E150-957D-4413-BD05-8578F058F5AE}" destId="{E2422A8A-5EAD-40E3-AFE5-9A0AF9EC2383}" srcOrd="1" destOrd="0" presId="urn:microsoft.com/office/officeart/2005/8/layout/vProcess5"/>
    <dgm:cxn modelId="{F9BAA96F-2D1D-4C6D-9A11-28DA9F2A8FBA}" srcId="{6D2A51A4-C285-41F2-9298-68B79C0D99FF}" destId="{DC111563-7D88-4F8A-92BE-3DFEBBBD5835}" srcOrd="3" destOrd="0" parTransId="{89DF5AB2-FF1E-416A-91BB-7CBF468E29FB}" sibTransId="{B21C9B5C-F54F-49CB-8C87-61F3BE3A26D4}"/>
    <dgm:cxn modelId="{8338C37F-FD0D-4BE9-83E0-88F582394BB7}" type="presOf" srcId="{B424CF1B-3CDB-476A-BDCD-B978E2A60B03}" destId="{8ACBBBB9-ADAC-449C-9C0C-08A013CB5614}" srcOrd="0" destOrd="0" presId="urn:microsoft.com/office/officeart/2005/8/layout/vProcess5"/>
    <dgm:cxn modelId="{5D8ED854-0238-4FB0-BBAD-EE36D8569AB3}" type="presOf" srcId="{49915C99-9DDA-4DA6-B6DE-13613A693ABF}" destId="{50FA67A0-0D57-47E7-9A71-B66D88CCE668}" srcOrd="0" destOrd="0" presId="urn:microsoft.com/office/officeart/2005/8/layout/vProcess5"/>
    <dgm:cxn modelId="{9C017B95-4DF5-4269-8FA1-22046DB24C0D}" type="presOf" srcId="{57D660A8-113C-4B60-8927-1A947DC9560A}" destId="{BA7417CF-211F-4664-BAE3-CD068E459CCD}" srcOrd="0" destOrd="0" presId="urn:microsoft.com/office/officeart/2005/8/layout/vProcess5"/>
    <dgm:cxn modelId="{99587CD2-07EF-4C11-9ADC-AFF56A783004}" type="presOf" srcId="{E6B8E150-957D-4413-BD05-8578F058F5AE}" destId="{FB486F14-E161-4B64-B662-08F01DC75A47}" srcOrd="0" destOrd="0" presId="urn:microsoft.com/office/officeart/2005/8/layout/vProcess5"/>
    <dgm:cxn modelId="{02791B34-70C5-493A-B295-09E838BC2738}" type="presOf" srcId="{6D2A51A4-C285-41F2-9298-68B79C0D99FF}" destId="{88845EDB-08A8-4CB9-8AC3-94CA526604BD}" srcOrd="0" destOrd="0" presId="urn:microsoft.com/office/officeart/2005/8/layout/vProcess5"/>
    <dgm:cxn modelId="{782EFFCC-6C19-44C0-8C3C-09ABA3BF065B}" type="presOf" srcId="{DC111563-7D88-4F8A-92BE-3DFEBBBD5835}" destId="{26AB19D7-CB5F-426E-ACFF-679F5129BE63}" srcOrd="0" destOrd="0" presId="urn:microsoft.com/office/officeart/2005/8/layout/vProcess5"/>
    <dgm:cxn modelId="{7B2DE1AD-78F2-4EBC-AE63-CE5DD47F7F50}" srcId="{6D2A51A4-C285-41F2-9298-68B79C0D99FF}" destId="{51445849-B536-4641-A66C-794756392FF0}" srcOrd="2" destOrd="0" parTransId="{2CDBDAE0-F58C-49A5-8C77-B17DCC915FA5}" sibTransId="{49915C99-9DDA-4DA6-B6DE-13613A693ABF}"/>
    <dgm:cxn modelId="{C5CC3AED-F04D-4058-B715-32DD848550D6}" type="presParOf" srcId="{88845EDB-08A8-4CB9-8AC3-94CA526604BD}" destId="{882B93D5-B2B0-47B2-B534-7FA80D2AE1BC}" srcOrd="0" destOrd="0" presId="urn:microsoft.com/office/officeart/2005/8/layout/vProcess5"/>
    <dgm:cxn modelId="{4574E2D3-B175-48E1-A820-0029D6D3263C}" type="presParOf" srcId="{88845EDB-08A8-4CB9-8AC3-94CA526604BD}" destId="{BA7417CF-211F-4664-BAE3-CD068E459CCD}" srcOrd="1" destOrd="0" presId="urn:microsoft.com/office/officeart/2005/8/layout/vProcess5"/>
    <dgm:cxn modelId="{0F6CF6B1-8BA9-4744-8ACD-DA8F9ED30FDA}" type="presParOf" srcId="{88845EDB-08A8-4CB9-8AC3-94CA526604BD}" destId="{FB486F14-E161-4B64-B662-08F01DC75A47}" srcOrd="2" destOrd="0" presId="urn:microsoft.com/office/officeart/2005/8/layout/vProcess5"/>
    <dgm:cxn modelId="{6DD12503-DB0B-40C6-A699-E359A4C5091B}" type="presParOf" srcId="{88845EDB-08A8-4CB9-8AC3-94CA526604BD}" destId="{0A1C4E66-DD07-49FF-A8DA-39E5946944C7}" srcOrd="3" destOrd="0" presId="urn:microsoft.com/office/officeart/2005/8/layout/vProcess5"/>
    <dgm:cxn modelId="{D82665CB-B658-42D3-9B35-F1DE68DCFAE7}" type="presParOf" srcId="{88845EDB-08A8-4CB9-8AC3-94CA526604BD}" destId="{26AB19D7-CB5F-426E-ACFF-679F5129BE63}" srcOrd="4" destOrd="0" presId="urn:microsoft.com/office/officeart/2005/8/layout/vProcess5"/>
    <dgm:cxn modelId="{187BF8F5-F417-4904-8110-9A085CCA5747}" type="presParOf" srcId="{88845EDB-08A8-4CB9-8AC3-94CA526604BD}" destId="{8ACBBBB9-ADAC-449C-9C0C-08A013CB5614}" srcOrd="5" destOrd="0" presId="urn:microsoft.com/office/officeart/2005/8/layout/vProcess5"/>
    <dgm:cxn modelId="{DB60BC50-1F5B-41CC-A1DF-21096451F6D3}" type="presParOf" srcId="{88845EDB-08A8-4CB9-8AC3-94CA526604BD}" destId="{ADBDAF66-3A54-4D0D-BE1F-85EF1D20BD1A}" srcOrd="6" destOrd="0" presId="urn:microsoft.com/office/officeart/2005/8/layout/vProcess5"/>
    <dgm:cxn modelId="{BEF20419-5F55-4A02-9A33-249C694ADD3B}" type="presParOf" srcId="{88845EDB-08A8-4CB9-8AC3-94CA526604BD}" destId="{50FA67A0-0D57-47E7-9A71-B66D88CCE668}" srcOrd="7" destOrd="0" presId="urn:microsoft.com/office/officeart/2005/8/layout/vProcess5"/>
    <dgm:cxn modelId="{205463AF-088B-4091-99C8-F2105E1005D8}" type="presParOf" srcId="{88845EDB-08A8-4CB9-8AC3-94CA526604BD}" destId="{6C657A9F-D402-4042-B4E7-F4BD6A5CA1E1}" srcOrd="8" destOrd="0" presId="urn:microsoft.com/office/officeart/2005/8/layout/vProcess5"/>
    <dgm:cxn modelId="{62D6FA65-AEF3-472C-B43B-F26A6A22D135}" type="presParOf" srcId="{88845EDB-08A8-4CB9-8AC3-94CA526604BD}" destId="{E2422A8A-5EAD-40E3-AFE5-9A0AF9EC2383}" srcOrd="9" destOrd="0" presId="urn:microsoft.com/office/officeart/2005/8/layout/vProcess5"/>
    <dgm:cxn modelId="{31571EBD-90BE-4A6B-9088-961F65DC4B1F}" type="presParOf" srcId="{88845EDB-08A8-4CB9-8AC3-94CA526604BD}" destId="{56BE474E-C0C3-4B91-BA34-466A6694C6AE}" srcOrd="10" destOrd="0" presId="urn:microsoft.com/office/officeart/2005/8/layout/vProcess5"/>
    <dgm:cxn modelId="{11E637DC-D454-431C-B603-15471CA8A2A0}" type="presParOf" srcId="{88845EDB-08A8-4CB9-8AC3-94CA526604BD}" destId="{66F2B6C8-7B04-4F66-ACF3-8FD1DEAFC739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7417CF-211F-4664-BAE3-CD068E459CCD}">
      <dsp:nvSpPr>
        <dsp:cNvPr id="0" name=""/>
        <dsp:cNvSpPr/>
      </dsp:nvSpPr>
      <dsp:spPr>
        <a:xfrm>
          <a:off x="0" y="0"/>
          <a:ext cx="6566667" cy="103077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/>
            <a:t>Over Generate a file of addresses from the ABS Frame  (dependent on the estimated match rate of the demographic variable)</a:t>
          </a:r>
          <a:endParaRPr lang="en-US" sz="2200" b="0" kern="1200" dirty="0"/>
        </a:p>
      </dsp:txBody>
      <dsp:txXfrm>
        <a:off x="30190" y="30190"/>
        <a:ext cx="5367281" cy="970394"/>
      </dsp:txXfrm>
    </dsp:sp>
    <dsp:sp modelId="{FB486F14-E161-4B64-B662-08F01DC75A47}">
      <dsp:nvSpPr>
        <dsp:cNvPr id="0" name=""/>
        <dsp:cNvSpPr/>
      </dsp:nvSpPr>
      <dsp:spPr>
        <a:xfrm>
          <a:off x="549958" y="1218188"/>
          <a:ext cx="6566667" cy="1030774"/>
        </a:xfrm>
        <a:prstGeom prst="roundRect">
          <a:avLst>
            <a:gd name="adj" fmla="val 10000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/>
            <a:t>Match the addresses against the commercial databases to flag  households that meet the demographic criteria of interest</a:t>
          </a:r>
          <a:endParaRPr lang="en-US" sz="2200" b="0" kern="1200" dirty="0"/>
        </a:p>
      </dsp:txBody>
      <dsp:txXfrm>
        <a:off x="580148" y="1248378"/>
        <a:ext cx="5286325" cy="970394"/>
      </dsp:txXfrm>
    </dsp:sp>
    <dsp:sp modelId="{0A1C4E66-DD07-49FF-A8DA-39E5946944C7}">
      <dsp:nvSpPr>
        <dsp:cNvPr id="0" name=""/>
        <dsp:cNvSpPr/>
      </dsp:nvSpPr>
      <dsp:spPr>
        <a:xfrm>
          <a:off x="1091708" y="2436376"/>
          <a:ext cx="6566667" cy="1030774"/>
        </a:xfrm>
        <a:prstGeom prst="roundRect">
          <a:avLst>
            <a:gd name="adj" fmla="val 10000"/>
          </a:avLst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/>
            <a:t>Stratify into mutually exclusive strata:  Targeted  vs. Remainder</a:t>
          </a:r>
          <a:endParaRPr lang="en-US" sz="2200" b="0" kern="1200" dirty="0"/>
        </a:p>
      </dsp:txBody>
      <dsp:txXfrm>
        <a:off x="1121898" y="2466566"/>
        <a:ext cx="5294533" cy="970394"/>
      </dsp:txXfrm>
    </dsp:sp>
    <dsp:sp modelId="{26AB19D7-CB5F-426E-ACFF-679F5129BE63}">
      <dsp:nvSpPr>
        <dsp:cNvPr id="0" name=""/>
        <dsp:cNvSpPr/>
      </dsp:nvSpPr>
      <dsp:spPr>
        <a:xfrm>
          <a:off x="1641666" y="3654564"/>
          <a:ext cx="6566667" cy="1030774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Disproportionately sample from each by over sampling the targeted stratum and under sampling the remainder stratum</a:t>
          </a:r>
          <a:endParaRPr lang="en-US" sz="2200" kern="1200" dirty="0"/>
        </a:p>
      </dsp:txBody>
      <dsp:txXfrm>
        <a:off x="1671856" y="3684754"/>
        <a:ext cx="5286325" cy="970394"/>
      </dsp:txXfrm>
    </dsp:sp>
    <dsp:sp modelId="{8ACBBBB9-ADAC-449C-9C0C-08A013CB5614}">
      <dsp:nvSpPr>
        <dsp:cNvPr id="0" name=""/>
        <dsp:cNvSpPr/>
      </dsp:nvSpPr>
      <dsp:spPr>
        <a:xfrm>
          <a:off x="5896663" y="789479"/>
          <a:ext cx="670003" cy="67000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 dirty="0"/>
        </a:p>
      </dsp:txBody>
      <dsp:txXfrm>
        <a:off x="6047414" y="789479"/>
        <a:ext cx="368501" cy="504177"/>
      </dsp:txXfrm>
    </dsp:sp>
    <dsp:sp modelId="{ADBDAF66-3A54-4D0D-BE1F-85EF1D20BD1A}">
      <dsp:nvSpPr>
        <dsp:cNvPr id="0" name=""/>
        <dsp:cNvSpPr/>
      </dsp:nvSpPr>
      <dsp:spPr>
        <a:xfrm>
          <a:off x="6446622" y="2007667"/>
          <a:ext cx="670003" cy="67000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5756958"/>
            <a:satOff val="-30630"/>
            <a:lumOff val="-174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5756958"/>
              <a:satOff val="-30630"/>
              <a:lumOff val="-1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 dirty="0"/>
        </a:p>
      </dsp:txBody>
      <dsp:txXfrm>
        <a:off x="6597373" y="2007667"/>
        <a:ext cx="368501" cy="504177"/>
      </dsp:txXfrm>
    </dsp:sp>
    <dsp:sp modelId="{50FA67A0-0D57-47E7-9A71-B66D88CCE668}">
      <dsp:nvSpPr>
        <dsp:cNvPr id="0" name=""/>
        <dsp:cNvSpPr/>
      </dsp:nvSpPr>
      <dsp:spPr>
        <a:xfrm>
          <a:off x="6988372" y="3225855"/>
          <a:ext cx="670003" cy="67000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11513915"/>
            <a:satOff val="-61261"/>
            <a:lumOff val="-349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1513915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 dirty="0"/>
        </a:p>
      </dsp:txBody>
      <dsp:txXfrm>
        <a:off x="7139123" y="3225855"/>
        <a:ext cx="368501" cy="5041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7417CF-211F-4664-BAE3-CD068E459CCD}">
      <dsp:nvSpPr>
        <dsp:cNvPr id="0" name=""/>
        <dsp:cNvSpPr/>
      </dsp:nvSpPr>
      <dsp:spPr>
        <a:xfrm>
          <a:off x="0" y="0"/>
          <a:ext cx="6651728" cy="9995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>
              <a:latin typeface="+mn-lt"/>
            </a:rPr>
            <a:t>Run a Density Report based on census geography for the desired demographic</a:t>
          </a:r>
          <a:endParaRPr lang="en-US" sz="2200" b="0" kern="1200" dirty="0">
            <a:latin typeface="+mn-lt"/>
          </a:endParaRPr>
        </a:p>
      </dsp:txBody>
      <dsp:txXfrm>
        <a:off x="29276" y="29276"/>
        <a:ext cx="5488678" cy="940993"/>
      </dsp:txXfrm>
    </dsp:sp>
    <dsp:sp modelId="{FB486F14-E161-4B64-B662-08F01DC75A47}">
      <dsp:nvSpPr>
        <dsp:cNvPr id="0" name=""/>
        <dsp:cNvSpPr/>
      </dsp:nvSpPr>
      <dsp:spPr>
        <a:xfrm>
          <a:off x="557082" y="1181280"/>
          <a:ext cx="6651728" cy="999545"/>
        </a:xfrm>
        <a:prstGeom prst="roundRect">
          <a:avLst>
            <a:gd name="adj" fmla="val 10000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0" kern="120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/>
            <a:t>Impute the cut-of points for the incidence and coverage for the desired demographic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0" kern="1200" dirty="0"/>
        </a:p>
      </dsp:txBody>
      <dsp:txXfrm>
        <a:off x="586358" y="1210556"/>
        <a:ext cx="5386389" cy="940993"/>
      </dsp:txXfrm>
    </dsp:sp>
    <dsp:sp modelId="{0A1C4E66-DD07-49FF-A8DA-39E5946944C7}">
      <dsp:nvSpPr>
        <dsp:cNvPr id="0" name=""/>
        <dsp:cNvSpPr/>
      </dsp:nvSpPr>
      <dsp:spPr>
        <a:xfrm>
          <a:off x="1105849" y="2362561"/>
          <a:ext cx="6651728" cy="999545"/>
        </a:xfrm>
        <a:prstGeom prst="roundRect">
          <a:avLst>
            <a:gd name="adj" fmla="val 10000"/>
          </a:avLst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/>
            <a:t>Stratify into mutually exclusive strata:  Targeted vs. Remainder</a:t>
          </a:r>
          <a:endParaRPr lang="en-US" sz="2200" b="0" kern="1200" dirty="0"/>
        </a:p>
      </dsp:txBody>
      <dsp:txXfrm>
        <a:off x="1135125" y="2391837"/>
        <a:ext cx="5394704" cy="940993"/>
      </dsp:txXfrm>
    </dsp:sp>
    <dsp:sp modelId="{26AB19D7-CB5F-426E-ACFF-679F5129BE63}">
      <dsp:nvSpPr>
        <dsp:cNvPr id="0" name=""/>
        <dsp:cNvSpPr/>
      </dsp:nvSpPr>
      <dsp:spPr>
        <a:xfrm>
          <a:off x="1662931" y="3543841"/>
          <a:ext cx="6651728" cy="999545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Disproportionately sample from each by over sampling the targeted stratum and under sampling the remainder stratum</a:t>
          </a:r>
          <a:endParaRPr lang="en-US" sz="2200" kern="1200" dirty="0"/>
        </a:p>
      </dsp:txBody>
      <dsp:txXfrm>
        <a:off x="1692207" y="3573117"/>
        <a:ext cx="5386389" cy="940993"/>
      </dsp:txXfrm>
    </dsp:sp>
    <dsp:sp modelId="{8ACBBBB9-ADAC-449C-9C0C-08A013CB5614}">
      <dsp:nvSpPr>
        <dsp:cNvPr id="0" name=""/>
        <dsp:cNvSpPr/>
      </dsp:nvSpPr>
      <dsp:spPr>
        <a:xfrm>
          <a:off x="6002023" y="765560"/>
          <a:ext cx="649704" cy="64970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 dirty="0"/>
        </a:p>
      </dsp:txBody>
      <dsp:txXfrm>
        <a:off x="6148206" y="765560"/>
        <a:ext cx="357338" cy="488902"/>
      </dsp:txXfrm>
    </dsp:sp>
    <dsp:sp modelId="{ADBDAF66-3A54-4D0D-BE1F-85EF1D20BD1A}">
      <dsp:nvSpPr>
        <dsp:cNvPr id="0" name=""/>
        <dsp:cNvSpPr/>
      </dsp:nvSpPr>
      <dsp:spPr>
        <a:xfrm>
          <a:off x="6559105" y="1946841"/>
          <a:ext cx="649704" cy="64970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5756958"/>
            <a:satOff val="-30630"/>
            <a:lumOff val="-174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5756958"/>
              <a:satOff val="-30630"/>
              <a:lumOff val="-1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 dirty="0"/>
        </a:p>
      </dsp:txBody>
      <dsp:txXfrm>
        <a:off x="6705288" y="1946841"/>
        <a:ext cx="357338" cy="488902"/>
      </dsp:txXfrm>
    </dsp:sp>
    <dsp:sp modelId="{50FA67A0-0D57-47E7-9A71-B66D88CCE668}">
      <dsp:nvSpPr>
        <dsp:cNvPr id="0" name=""/>
        <dsp:cNvSpPr/>
      </dsp:nvSpPr>
      <dsp:spPr>
        <a:xfrm>
          <a:off x="7107873" y="3128121"/>
          <a:ext cx="649704" cy="64970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11513915"/>
            <a:satOff val="-61261"/>
            <a:lumOff val="-349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1513915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 dirty="0"/>
        </a:p>
      </dsp:txBody>
      <dsp:txXfrm>
        <a:off x="7254056" y="3128121"/>
        <a:ext cx="357338" cy="4889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2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3BED36-E0B4-47E5-B4A3-68E788708BD6}" type="datetimeFigureOut">
              <a:rPr lang="en-US" smtClean="0"/>
              <a:t>12/14/17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7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7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66A3B-EEDB-494F-A233-074FE6AF7A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19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CA176EB-1487-4E8F-BA36-F62B11F5B9AB}" type="datetimeFigureOut">
              <a:rPr lang="en-US" smtClean="0"/>
              <a:t>12/14/17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FDF355E-EA0F-41BB-A7DC-C6106F34A0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206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350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513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688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USPS Computerized Delivery Sequence File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which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 snapshot of the USPS master address delivery file.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 address on the CDS is Delivery Point Verified (DPV) and CASS certified.  It requires no further address hygiene. 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189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Counts by address type</a:t>
            </a:r>
          </a:p>
          <a:p>
            <a:endParaRPr lang="en-US" dirty="0" smtClean="0"/>
          </a:p>
          <a:p>
            <a:r>
              <a:rPr lang="en-US" dirty="0" smtClean="0"/>
              <a:t>Before the 911 Conversion</a:t>
            </a:r>
            <a:r>
              <a:rPr lang="en-US" baseline="0" dirty="0" smtClean="0"/>
              <a:t> Campaign there was about 10 million simplified addresses but now there are only about 100K</a:t>
            </a:r>
          </a:p>
          <a:p>
            <a:endParaRPr lang="en-US" baseline="0" dirty="0" smtClean="0"/>
          </a:p>
          <a:p>
            <a:r>
              <a:rPr lang="en-US" baseline="0" dirty="0" smtClean="0"/>
              <a:t>Vacant – is long term 90 days</a:t>
            </a:r>
          </a:p>
          <a:p>
            <a:endParaRPr lang="en-US" baseline="0" dirty="0" smtClean="0"/>
          </a:p>
          <a:p>
            <a:r>
              <a:rPr lang="en-US" baseline="0" dirty="0" smtClean="0"/>
              <a:t>Do away with duality by excluding traditional PO Boxes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907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  <a:r>
              <a:rPr lang="en-US" baseline="0" dirty="0" smtClean="0"/>
              <a:t> the phone matches you can maximize the cell phone number appends by making them priority over the land line phone if both are available.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Nationally:</a:t>
            </a:r>
          </a:p>
          <a:p>
            <a:r>
              <a:rPr lang="en-US" baseline="0" dirty="0" smtClean="0"/>
              <a:t>47% LL number match</a:t>
            </a:r>
          </a:p>
          <a:p>
            <a:r>
              <a:rPr lang="en-US" baseline="0" dirty="0" smtClean="0"/>
              <a:t>59% cell number match</a:t>
            </a:r>
          </a:p>
          <a:p>
            <a:r>
              <a:rPr lang="en-US" baseline="0" dirty="0" smtClean="0"/>
              <a:t>HH with both cell and ll numbers – 21%</a:t>
            </a:r>
          </a:p>
          <a:p>
            <a:r>
              <a:rPr lang="en-US" baseline="0" dirty="0" smtClean="0"/>
              <a:t>Net match for one number per hh – 64%</a:t>
            </a:r>
          </a:p>
          <a:p>
            <a:r>
              <a:rPr lang="en-US" dirty="0" smtClean="0"/>
              <a:t>Being able to append phone numbers allows for a multi-mode approach</a:t>
            </a:r>
            <a:r>
              <a:rPr lang="en-US" baseline="0" dirty="0" smtClean="0"/>
              <a:t> to help increase RR by calling some of the non-responders from the mailing.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147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 mat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 rate for education or ethnicity can be maximized to about 65% by making the source with these variables first in line for matching.  However, this source has the lowest phone match rate at roughly 22%.  Since these demographics tend to cluster going with a density approach using public data sources may be a better option.  I will run through an example in later slides.</a:t>
            </a:r>
          </a:p>
          <a:p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662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Provides</a:t>
            </a:r>
            <a:r>
              <a:rPr lang="en-US" sz="12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more control for balancing efficiency (cost) vs. coverage (statistical validity)</a:t>
            </a:r>
            <a:r>
              <a:rPr lang="en-US" baseline="0" dirty="0" smtClean="0">
                <a:latin typeface="+mn-lt"/>
              </a:rPr>
              <a:t>.</a:t>
            </a:r>
          </a:p>
          <a:p>
            <a:r>
              <a:rPr lang="en-US" baseline="0" dirty="0" smtClean="0">
                <a:latin typeface="+mn-lt"/>
              </a:rPr>
              <a:t>Simplifies back end weighting to account for the over and under sampling of the various strata because they are mutually exclusive.</a:t>
            </a:r>
          </a:p>
          <a:p>
            <a:endParaRPr lang="en-US" baseline="0" dirty="0" smtClean="0"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738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+mn-lt"/>
              </a:rPr>
              <a:t>There can be </a:t>
            </a:r>
            <a:r>
              <a:rPr lang="en-US" baseline="0" dirty="0" smtClean="0">
                <a:latin typeface="+mn-lt"/>
              </a:rPr>
              <a:t>multiple targeted and remainder strata depending on the population groups that need to be reached.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latin typeface="+mn-lt"/>
              </a:rPr>
              <a:t>It’s very important that all records must be included in one of the strata in order to have a chance of being selected.</a:t>
            </a:r>
            <a:endParaRPr lang="en-US" sz="1200" kern="1200" baseline="0" dirty="0" smtClean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48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Since all projects employing these methods are client specific I won’t be able to run through an actual study with field outcomes.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I have created </a:t>
            </a:r>
            <a:r>
              <a:rPr lang="en-US" dirty="0" smtClean="0"/>
              <a:t>hypothetical</a:t>
            </a:r>
            <a:r>
              <a:rPr lang="en-US" baseline="0" dirty="0" smtClean="0"/>
              <a:t> examples to illustrate how T-ABS methods can be applied to reduce screening costs when compared to SRS.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r>
              <a:rPr lang="en-US" baseline="0" dirty="0" smtClean="0"/>
              <a:t>For the sake of time we will just look at the possible cost savings on mailing out the survey packets.  We will estimate the cost at $3 per printed survey along with a $2 incentive.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Total cost of mail packet = $5 (not including postage).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2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Overall percent of owners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San Francisco is about 35%.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Just by the nature of the commercial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sources demographically being more older and established it contained a large proportion of the owners.  Thus there was not much variation in the optimal allocations so we limited to two.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Optimal Allocation 1:  Most conservative with</a:t>
            </a:r>
            <a:r>
              <a:rPr lang="en-US" baseline="0" dirty="0" smtClean="0"/>
              <a:t> the least amount of oversampling from the high stratum.</a:t>
            </a:r>
            <a:r>
              <a:rPr lang="en-US" dirty="0" smtClean="0"/>
              <a:t>  {86/14</a:t>
            </a:r>
            <a:r>
              <a:rPr lang="en-US" sz="1400" dirty="0" smtClean="0"/>
              <a:t>} Deff less than</a:t>
            </a:r>
            <a:r>
              <a:rPr lang="en-US" sz="1400" baseline="0" dirty="0" smtClean="0"/>
              <a:t> 1.5</a:t>
            </a:r>
            <a:endParaRPr lang="en-US" dirty="0" smtClean="0"/>
          </a:p>
          <a:p>
            <a:r>
              <a:rPr lang="en-US" dirty="0" smtClean="0"/>
              <a:t>Optimal Allocation 2:  Taking</a:t>
            </a:r>
            <a:r>
              <a:rPr lang="en-US" baseline="0" dirty="0" smtClean="0"/>
              <a:t> the least from th</a:t>
            </a:r>
            <a:r>
              <a:rPr lang="en-US" dirty="0" smtClean="0"/>
              <a:t>e low stratum but keeping the floor</a:t>
            </a:r>
            <a:r>
              <a:rPr lang="en-US" baseline="0" dirty="0" smtClean="0"/>
              <a:t> at 10%</a:t>
            </a:r>
            <a:r>
              <a:rPr lang="en-US" dirty="0" smtClean="0"/>
              <a:t>. {90/10} Deff still</a:t>
            </a:r>
            <a:r>
              <a:rPr lang="en-US" baseline="0" dirty="0" smtClean="0"/>
              <a:t> under 1.5</a:t>
            </a:r>
            <a:r>
              <a:rPr lang="en-US" dirty="0" smtClean="0"/>
              <a:t>.</a:t>
            </a:r>
          </a:p>
          <a:p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efficient is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optimal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209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Even though these were flagged as owners the commercial sources used are not 100% accurate so we applied a list accuracy of 70%.</a:t>
            </a:r>
          </a:p>
          <a:p>
            <a:r>
              <a:rPr lang="en-US" baseline="0" dirty="0" smtClean="0"/>
              <a:t>List accuracy levels can vary depending on the variable being targeted.</a:t>
            </a:r>
          </a:p>
          <a:p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Since we backed out the known owners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into S1 the overall incidence of owners in these stratum is estimated at about 14% rather than 35%.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432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Possible</a:t>
            </a:r>
            <a:r>
              <a:rPr lang="en-US" baseline="0" dirty="0" smtClean="0"/>
              <a:t> s</a:t>
            </a:r>
            <a:r>
              <a:rPr lang="en-US" dirty="0" smtClean="0"/>
              <a:t>avings = $33,330</a:t>
            </a:r>
            <a:r>
              <a:rPr lang="en-US" baseline="0" dirty="0" smtClean="0"/>
              <a:t> by reducing the number of mailings by about 6,666 mailings compared SRS – about 30%. 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3909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l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None/>
            </a:pPr>
            <a:r>
              <a:rPr lang="en-US" sz="12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Only the first two steps differ compared to the first example.  For this approach we public data sources.  </a:t>
            </a:r>
          </a:p>
          <a:p>
            <a:pPr lvl="1" algn="l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None/>
            </a:pPr>
            <a:endParaRPr lang="en-US" sz="1200" kern="1200" baseline="0" dirty="0" smtClean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lvl="1" algn="l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None/>
            </a:pPr>
            <a:r>
              <a:rPr lang="en-US" sz="12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The stratification here is done at the geographic level prior to pulling the ABS file.</a:t>
            </a:r>
          </a:p>
          <a:p>
            <a:pPr lvl="1" algn="l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None/>
            </a:pPr>
            <a:endParaRPr lang="en-US" sz="1200" kern="1200" baseline="0" dirty="0" smtClean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lvl="1" algn="l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None/>
            </a:pPr>
            <a:r>
              <a:rPr lang="en-US" sz="12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Since we are going to the census block group we have to use population figures as a proxy since the race information is not available at the household level below state or large metro areas.</a:t>
            </a:r>
          </a:p>
          <a:p>
            <a:pPr lvl="1" algn="l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None/>
            </a:pPr>
            <a:endParaRPr lang="en-US" sz="1200" kern="1200" baseline="0" dirty="0" smtClean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4030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Cuts made at:</a:t>
            </a:r>
          </a:p>
          <a:p>
            <a:pPr lvl="1"/>
            <a:r>
              <a:rPr lang="en-US" dirty="0" smtClean="0"/>
              <a:t>20%+ for high</a:t>
            </a:r>
          </a:p>
          <a:p>
            <a:pPr lvl="1"/>
            <a:r>
              <a:rPr lang="en-US" dirty="0" smtClean="0"/>
              <a:t>10%&lt;20% for medium </a:t>
            </a:r>
          </a:p>
          <a:p>
            <a:pPr lvl="1"/>
            <a:r>
              <a:rPr lang="en-US" dirty="0" smtClean="0"/>
              <a:t>&lt;10% for remainder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3063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16% overall incidence of</a:t>
            </a:r>
            <a:r>
              <a:rPr lang="en-US" baseline="0" dirty="0" smtClean="0"/>
              <a:t> </a:t>
            </a:r>
            <a:r>
              <a:rPr lang="en-US" dirty="0" smtClean="0"/>
              <a:t>Hispanics in </a:t>
            </a:r>
            <a:r>
              <a:rPr lang="en-US" baseline="0" dirty="0" smtClean="0"/>
              <a:t>San Francisco – meaning a ton of screening will need to be done to reach them.</a:t>
            </a:r>
            <a:endParaRPr lang="en-US" dirty="0" smtClean="0"/>
          </a:p>
          <a:p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Optimal Allocation 1:  Most conservative with</a:t>
            </a:r>
            <a:r>
              <a:rPr lang="en-US" baseline="0" dirty="0" smtClean="0"/>
              <a:t> the least amount of oversampling from the high stratum.</a:t>
            </a:r>
            <a:r>
              <a:rPr lang="en-US" dirty="0" smtClean="0"/>
              <a:t>  {70/19/11</a:t>
            </a:r>
            <a:r>
              <a:rPr lang="en-US" sz="1400" dirty="0" smtClean="0"/>
              <a:t>} Deff less than</a:t>
            </a:r>
            <a:r>
              <a:rPr lang="en-US" sz="1400" baseline="0" dirty="0" smtClean="0"/>
              <a:t> 1.5</a:t>
            </a: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Optimal Allocation 2:  Taking more completes from the high stratum while taking at least 10% of the completes from the low stratum. </a:t>
            </a:r>
            <a:r>
              <a:rPr lang="en-US" sz="1100" dirty="0" smtClean="0"/>
              <a:t>{75/15/10} </a:t>
            </a:r>
            <a:r>
              <a:rPr lang="en-US" dirty="0" smtClean="0"/>
              <a:t>Deff controlled to be less than 2.</a:t>
            </a:r>
          </a:p>
          <a:p>
            <a:r>
              <a:rPr lang="en-US" dirty="0" smtClean="0"/>
              <a:t>Optimal Allocation 3:  Taking</a:t>
            </a:r>
            <a:r>
              <a:rPr lang="en-US" baseline="0" dirty="0" smtClean="0"/>
              <a:t> the least from th</a:t>
            </a:r>
            <a:r>
              <a:rPr lang="en-US" dirty="0" smtClean="0"/>
              <a:t>e low stratum but keeping the floor</a:t>
            </a:r>
            <a:r>
              <a:rPr lang="en-US" baseline="0" dirty="0" smtClean="0"/>
              <a:t> at 5%</a:t>
            </a:r>
            <a:r>
              <a:rPr lang="en-US" dirty="0" smtClean="0"/>
              <a:t>. {75/20/5} Deff still</a:t>
            </a:r>
            <a:r>
              <a:rPr lang="en-US" baseline="0" dirty="0" smtClean="0"/>
              <a:t> under </a:t>
            </a:r>
            <a:r>
              <a:rPr lang="en-US" dirty="0" smtClean="0"/>
              <a:t>2.</a:t>
            </a:r>
          </a:p>
          <a:p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Most efficient Optimal 3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627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Yield</a:t>
            </a:r>
            <a:r>
              <a:rPr lang="en-US" baseline="0" dirty="0" smtClean="0"/>
              <a:t> rate = RR x eligibility x bad sample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0210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Possible savings</a:t>
            </a:r>
            <a:r>
              <a:rPr lang="en-US" baseline="0" dirty="0" smtClean="0"/>
              <a:t> = $69,920 (13,984 less mailings) – 29% reduction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4714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F355E-EA0F-41BB-A7DC-C6106F34A01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6737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972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3B16E-4665-46F8-835D-3B94A420CE27}" type="datetimeFigureOut">
              <a:rPr lang="en-US" smtClean="0"/>
              <a:t>12/14/17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9CBA2-F502-42F0-8E05-EA1095BE78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84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45CA6-BE4A-0F40-97C1-2FD01D165E52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34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3B16E-4665-46F8-835D-3B94A420CE27}" type="datetimeFigureOut">
              <a:rPr lang="en-US" smtClean="0"/>
              <a:t>12/14/17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9CBA2-F502-42F0-8E05-EA1095BE78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36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AE861-499C-BF41-932E-AFFA4A80C866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5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020C-2A6B-F441-B47F-C6B8E644DF34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45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B886B-DDF7-A042-A3A4-42BED4B67AA0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97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341AF-6A08-0048-84B7-DF4125FC3D62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65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87964-DA67-7F4F-8A89-DBBE0D670EA5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00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C45A-4CDE-3942-AD29-F29C15258B24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88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A077-CC23-2544-8699-D5CED871DEC7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002845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A077-CC23-2544-8699-D5CED871DEC7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488685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828800"/>
          </a:xfrm>
          <a:noFill/>
          <a:ln w="38100">
            <a:noFill/>
          </a:ln>
        </p:spPr>
        <p:txBody>
          <a:bodyPr lIns="274320" rIns="274320" anchor="ctr" anchorCtr="1">
            <a:normAutofit/>
          </a:bodyPr>
          <a:lstStyle>
            <a:lvl1pPr>
              <a:defRPr sz="2625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057400" y="4343400"/>
            <a:ext cx="5029200" cy="1371600"/>
          </a:xfrm>
          <a:noFill/>
        </p:spPr>
        <p:txBody>
          <a:bodyPr lIns="182880" tIns="182880" rIns="182880" bIns="182880">
            <a:normAutofit/>
          </a:bodyPr>
          <a:lstStyle>
            <a:lvl1pPr marL="0" indent="0" algn="ctr">
              <a:buNone/>
              <a:defRPr sz="14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425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5730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50"/>
              </a:lnSpc>
              <a:defRPr sz="21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Headline – Myriad Pro, Bold, Shadow, 28pt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18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15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35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35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35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First level – Myriad Pro, Bold, 24pt</a:t>
            </a:r>
          </a:p>
          <a:p>
            <a:pPr lvl="1"/>
            <a:r>
              <a:rPr lang="en-US" dirty="0" smtClean="0"/>
              <a:t>Second level – Myriad Pro, 20pt</a:t>
            </a:r>
          </a:p>
          <a:p>
            <a:pPr lvl="2"/>
            <a:r>
              <a:rPr lang="en-US" dirty="0" smtClean="0"/>
              <a:t>Third level – Myriad Pro, 18pt	</a:t>
            </a:r>
          </a:p>
          <a:p>
            <a:pPr lvl="3"/>
            <a:r>
              <a:rPr lang="en-US" dirty="0" smtClean="0"/>
              <a:t>Fourth level – Myriad Pro, 18pt</a:t>
            </a:r>
          </a:p>
          <a:p>
            <a:pPr lvl="4"/>
            <a:r>
              <a:rPr lang="en-US" dirty="0" smtClean="0"/>
              <a:t>Fifth level – Myriad Pro, 18pt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825"/>
              </a:lnSpc>
              <a:buNone/>
              <a:defRPr sz="825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 – Myriad Pro, 11pt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06442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FA077-CC23-2544-8699-D5CED871DEC7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531F2-8F57-430E-9744-596779B2CC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765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  <p:sldLayoutId id="2147484096" r:id="rId8"/>
    <p:sldLayoutId id="2147484097" r:id="rId9"/>
    <p:sldLayoutId id="2147484098" r:id="rId10"/>
    <p:sldLayoutId id="2147484099" r:id="rId11"/>
    <p:sldLayoutId id="2147484100" r:id="rId12"/>
    <p:sldLayoutId id="2147484087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hyperlink" Target="mailto:Ahyon@m-s-g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65507"/>
            <a:ext cx="8998527" cy="2219556"/>
          </a:xfrm>
        </p:spPr>
        <p:txBody>
          <a:bodyPr>
            <a:noAutofit/>
          </a:bodyPr>
          <a:lstStyle/>
          <a:p>
            <a:r>
              <a:rPr lang="en-US" sz="2100" dirty="0" smtClean="0">
                <a:solidFill>
                  <a:schemeClr val="bg1"/>
                </a:solidFill>
              </a:rPr>
              <a:t>Targeted ABS: Methodology and Implementation </a:t>
            </a:r>
          </a:p>
          <a:p>
            <a:r>
              <a:rPr lang="en-US" sz="2100" dirty="0" smtClean="0">
                <a:solidFill>
                  <a:schemeClr val="bg1"/>
                </a:solidFill>
              </a:rPr>
              <a:t>2017 PAPOR Conference, San Francisco</a:t>
            </a:r>
          </a:p>
          <a:p>
            <a:endParaRPr lang="en-US" sz="18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</a:rPr>
              <a:t>Ashley Hyon - Marketing Systems Group</a:t>
            </a:r>
          </a:p>
          <a:p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</a:rPr>
              <a:t>Thursday December 14, 2017</a:t>
            </a:r>
            <a:endParaRPr lang="en-US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482" y="1082282"/>
            <a:ext cx="3059655" cy="13112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313" y="5757008"/>
            <a:ext cx="1688124" cy="4493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16" y="5981669"/>
            <a:ext cx="3053195" cy="22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62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2179"/>
            <a:ext cx="9144000" cy="9144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Acknowledgement 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3779"/>
            <a:ext cx="82296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Co-Authors:</a:t>
            </a:r>
          </a:p>
          <a:p>
            <a:pPr marL="0" indent="0" algn="ctr">
              <a:buNone/>
            </a:pPr>
            <a:endParaRPr lang="en-US" sz="2000" dirty="0">
              <a:solidFill>
                <a:schemeClr val="tx2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Kelly Lin, MSG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Nathan Bordy, MSG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David Malarek, MSG</a:t>
            </a:r>
            <a:endParaRPr lang="en-US" sz="20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45CA6-BE4A-0F40-97C1-2FD01D165E52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38" y="0"/>
            <a:ext cx="1263162" cy="14273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413" y="3876756"/>
            <a:ext cx="3310387" cy="247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86722"/>
            <a:ext cx="7886700" cy="1325563"/>
          </a:xfrm>
        </p:spPr>
        <p:txBody>
          <a:bodyPr>
            <a:normAutofit/>
          </a:bodyPr>
          <a:lstStyle/>
          <a:p>
            <a:r>
              <a:rPr lang="en-US" sz="3300" b="1" dirty="0">
                <a:solidFill>
                  <a:srgbClr val="002060"/>
                </a:solidFill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0" y="1620056"/>
            <a:ext cx="83439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rgbClr val="0070C0"/>
              </a:buClr>
              <a:buFont typeface="Wingdings" charset="2"/>
              <a:buChar char="§"/>
            </a:pPr>
            <a:r>
              <a:rPr lang="en-US" sz="2700" dirty="0" smtClean="0">
                <a:solidFill>
                  <a:schemeClr val="tx2"/>
                </a:solidFill>
                <a:latin typeface="+mj-lt"/>
              </a:rPr>
              <a:t>  </a:t>
            </a: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Address Based Sampling (ABS) Frame</a:t>
            </a:r>
          </a:p>
          <a:p>
            <a:pPr lvl="1">
              <a:lnSpc>
                <a:spcPct val="100000"/>
              </a:lnSpc>
              <a:buClr>
                <a:srgbClr val="00B050"/>
              </a:buClr>
            </a:pPr>
            <a:r>
              <a:rPr lang="en-US" sz="2500" dirty="0" smtClean="0">
                <a:solidFill>
                  <a:schemeClr val="tx2"/>
                </a:solidFill>
                <a:latin typeface="+mj-lt"/>
              </a:rPr>
              <a:t>Frame Details</a:t>
            </a:r>
          </a:p>
          <a:p>
            <a:pPr lvl="1">
              <a:lnSpc>
                <a:spcPct val="100000"/>
              </a:lnSpc>
              <a:buClr>
                <a:srgbClr val="00B050"/>
              </a:buClr>
            </a:pPr>
            <a:r>
              <a:rPr lang="en-US" sz="2500" dirty="0" smtClean="0">
                <a:solidFill>
                  <a:schemeClr val="tx2"/>
                </a:solidFill>
                <a:latin typeface="+mj-lt"/>
              </a:rPr>
              <a:t>Frame Enhancements 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charset="2"/>
              <a:buChar char="§"/>
            </a:pPr>
            <a:r>
              <a:rPr lang="en-US" sz="270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Targeted ABS: </a:t>
            </a:r>
          </a:p>
          <a:p>
            <a:pPr lvl="1">
              <a:lnSpc>
                <a:spcPct val="150000"/>
              </a:lnSpc>
              <a:buClr>
                <a:srgbClr val="00B050"/>
              </a:buClr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Methodology</a:t>
            </a:r>
          </a:p>
          <a:p>
            <a:pPr lvl="1">
              <a:lnSpc>
                <a:spcPct val="100000"/>
              </a:lnSpc>
              <a:buClr>
                <a:srgbClr val="00B050"/>
              </a:buClr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Implementation</a:t>
            </a:r>
          </a:p>
          <a:p>
            <a:pPr marL="0" indent="0">
              <a:lnSpc>
                <a:spcPct val="200000"/>
              </a:lnSpc>
              <a:buClr>
                <a:srgbClr val="0070C0"/>
              </a:buClr>
              <a:buNone/>
            </a:pPr>
            <a:endParaRPr lang="en-US" sz="2550" dirty="0">
              <a:solidFill>
                <a:schemeClr val="tx2"/>
              </a:solidFill>
              <a:latin typeface="+mj-lt"/>
            </a:endParaRPr>
          </a:p>
          <a:p>
            <a:pPr marL="0" indent="0">
              <a:lnSpc>
                <a:spcPct val="150000"/>
              </a:lnSpc>
              <a:buClr>
                <a:schemeClr val="accent6"/>
              </a:buClr>
              <a:buNone/>
            </a:pPr>
            <a:endParaRPr lang="en-US" sz="1750" dirty="0" smtClean="0">
              <a:solidFill>
                <a:schemeClr val="tx2"/>
              </a:solidFill>
            </a:endParaRPr>
          </a:p>
          <a:p>
            <a:pPr lvl="1">
              <a:lnSpc>
                <a:spcPct val="150000"/>
              </a:lnSpc>
              <a:buClr>
                <a:schemeClr val="accent6"/>
              </a:buClr>
              <a:buFont typeface="Wingdings" charset="2"/>
              <a:buChar char="§"/>
            </a:pP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4E97-F42C-FD4C-838D-080C7B880A98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3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38" y="0"/>
            <a:ext cx="1263162" cy="142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4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220" y="1166107"/>
            <a:ext cx="7886700" cy="4830655"/>
          </a:xfrm>
        </p:spPr>
        <p:txBody>
          <a:bodyPr>
            <a:noAutofit/>
          </a:bodyPr>
          <a:lstStyle/>
          <a:p>
            <a:pPr lvl="1" indent="-342900">
              <a:lnSpc>
                <a:spcPct val="200000"/>
              </a:lnSpc>
              <a:spcBef>
                <a:spcPts val="0"/>
              </a:spcBef>
              <a:buClr>
                <a:srgbClr val="0070C0"/>
              </a:buClr>
              <a:buSzPct val="95000"/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Based on USPS CDS File of 143 million active residential addresses</a:t>
            </a:r>
          </a:p>
          <a:p>
            <a:pPr lvl="1" indent="-342900">
              <a:lnSpc>
                <a:spcPct val="200000"/>
              </a:lnSpc>
              <a:spcBef>
                <a:spcPts val="0"/>
              </a:spcBef>
              <a:buClr>
                <a:srgbClr val="0070C0"/>
              </a:buClr>
              <a:buSzPct val="95000"/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Complimented with USPS NoStat File (inactive)</a:t>
            </a:r>
          </a:p>
          <a:p>
            <a:pPr lvl="1" indent="-342900">
              <a:lnSpc>
                <a:spcPct val="200000"/>
              </a:lnSpc>
              <a:spcBef>
                <a:spcPts val="0"/>
              </a:spcBef>
              <a:buClr>
                <a:srgbClr val="0070C0"/>
              </a:buClr>
              <a:buSzPct val="95000"/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Address-frame covers about 99% of all households</a:t>
            </a:r>
          </a:p>
          <a:p>
            <a:pPr lvl="1" indent="-342900">
              <a:lnSpc>
                <a:spcPct val="200000"/>
              </a:lnSpc>
              <a:spcBef>
                <a:spcPts val="0"/>
              </a:spcBef>
              <a:buClr>
                <a:srgbClr val="0070C0"/>
              </a:buClr>
              <a:buSzPct val="95000"/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Simplified addresses and drop units are augmented  – where possible</a:t>
            </a:r>
          </a:p>
          <a:p>
            <a:pPr lvl="1" indent="-342900">
              <a:lnSpc>
                <a:spcPct val="200000"/>
              </a:lnSpc>
              <a:spcBef>
                <a:spcPts val="0"/>
              </a:spcBef>
              <a:buClr>
                <a:srgbClr val="0070C0"/>
              </a:buClr>
              <a:buSzPct val="95000"/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Every address geo-coded by (Lat/Long) to Census Geography</a:t>
            </a:r>
          </a:p>
          <a:p>
            <a:pPr lvl="1" indent="-342900">
              <a:lnSpc>
                <a:spcPct val="200000"/>
              </a:lnSpc>
              <a:spcBef>
                <a:spcPts val="0"/>
              </a:spcBef>
              <a:buClr>
                <a:srgbClr val="0070C0"/>
              </a:buClr>
              <a:buSzPct val="95000"/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Highest level of geographic precision down to the Zip+4 level</a:t>
            </a:r>
          </a:p>
          <a:p>
            <a:pPr lvl="1" indent="-342900">
              <a:lnSpc>
                <a:spcPct val="200000"/>
              </a:lnSpc>
              <a:spcBef>
                <a:spcPts val="0"/>
              </a:spcBef>
              <a:buClr>
                <a:srgbClr val="0070C0"/>
              </a:buClr>
              <a:buSzPct val="95000"/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Reconstructed monthly</a:t>
            </a:r>
            <a:endParaRPr lang="en-US" sz="2000" dirty="0">
              <a:solidFill>
                <a:schemeClr val="tx2"/>
              </a:solidFill>
              <a:latin typeface="+mj-lt"/>
            </a:endParaRPr>
          </a:p>
          <a:p>
            <a:pPr lvl="1" indent="-342900">
              <a:lnSpc>
                <a:spcPct val="200000"/>
              </a:lnSpc>
              <a:spcBef>
                <a:spcPts val="0"/>
              </a:spcBef>
              <a:buClr>
                <a:srgbClr val="0070C0"/>
              </a:buClr>
              <a:buSzPct val="95000"/>
              <a:buFont typeface="Wingdings" panose="05000000000000000000" pitchFamily="2" charset="2"/>
              <a:buChar char="§"/>
            </a:pPr>
            <a:endParaRPr lang="en-US" sz="2000" dirty="0" smtClean="0">
              <a:solidFill>
                <a:schemeClr val="tx2"/>
              </a:solidFill>
              <a:latin typeface="+mj-lt"/>
            </a:endParaRPr>
          </a:p>
          <a:p>
            <a:pPr lvl="1" indent="-342900">
              <a:lnSpc>
                <a:spcPct val="200000"/>
              </a:lnSpc>
              <a:spcBef>
                <a:spcPts val="0"/>
              </a:spcBef>
              <a:buClr>
                <a:srgbClr val="0070C0"/>
              </a:buClr>
              <a:buSzPct val="95000"/>
              <a:buFont typeface="Wingdings" panose="05000000000000000000" pitchFamily="2" charset="2"/>
              <a:buChar char="§"/>
            </a:pPr>
            <a:endParaRPr lang="en-US" sz="2000" dirty="0" smtClean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46659" y="6284181"/>
            <a:ext cx="365760" cy="365760"/>
          </a:xfrm>
        </p:spPr>
        <p:txBody>
          <a:bodyPr/>
          <a:lstStyle/>
          <a:p>
            <a:r>
              <a:rPr lang="en-US" dirty="0"/>
              <a:t>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38" y="0"/>
            <a:ext cx="1263162" cy="142732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44550" y="512928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en-US" sz="3700" b="1" dirty="0">
                <a:solidFill>
                  <a:srgbClr val="002060"/>
                </a:solidFill>
              </a:rPr>
              <a:t>Address </a:t>
            </a:r>
            <a:r>
              <a:rPr lang="en-US" sz="3700" b="1" dirty="0" smtClean="0">
                <a:solidFill>
                  <a:srgbClr val="002060"/>
                </a:solidFill>
              </a:rPr>
              <a:t>Based Sampling Frame Details</a:t>
            </a:r>
            <a:r>
              <a:rPr lang="en-US" sz="3600" dirty="0" smtClean="0">
                <a:solidFill>
                  <a:srgbClr val="002060"/>
                </a:solidFill>
              </a:rPr>
              <a:t/>
            </a:r>
            <a:br>
              <a:rPr lang="en-US" sz="3600" dirty="0" smtClean="0">
                <a:solidFill>
                  <a:srgbClr val="002060"/>
                </a:solidFill>
              </a:rPr>
            </a:b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10" name="Date Placeholder 7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8AB64E97-F42C-FD4C-838D-080C7B880A98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11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70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38" y="0"/>
            <a:ext cx="1263162" cy="1427328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48412" y="34759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Address </a:t>
            </a:r>
            <a:r>
              <a:rPr lang="en-US" b="1" dirty="0" smtClean="0">
                <a:solidFill>
                  <a:srgbClr val="002060"/>
                </a:solidFill>
              </a:rPr>
              <a:t>Based Sampling Frame Details</a:t>
            </a:r>
            <a:r>
              <a:rPr lang="en-US" sz="3600" dirty="0" smtClean="0">
                <a:solidFill>
                  <a:srgbClr val="002060"/>
                </a:solidFill>
              </a:rPr>
              <a:t/>
            </a:r>
            <a:br>
              <a:rPr lang="en-US" sz="3600" dirty="0" smtClean="0">
                <a:solidFill>
                  <a:srgbClr val="002060"/>
                </a:solidFill>
              </a:rPr>
            </a:b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18" name="Content Placeholder 17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23870" y="1334345"/>
            <a:ext cx="7991480" cy="4897935"/>
          </a:xfrm>
          <a:prstGeom prst="rect">
            <a:avLst/>
          </a:prstGeom>
        </p:spPr>
      </p:pic>
      <p:sp>
        <p:nvSpPr>
          <p:cNvPr id="9" name="Date Placeholder 7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8AB64E97-F42C-FD4C-838D-080C7B880A98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65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39826"/>
            <a:ext cx="8686800" cy="492601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Appending of ancillary information:</a:t>
            </a:r>
          </a:p>
          <a:p>
            <a:pPr lvl="1">
              <a:lnSpc>
                <a:spcPct val="120000"/>
              </a:lnSpc>
              <a:buClr>
                <a:srgbClr val="00B050"/>
              </a:buClr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Head of Household name for over 90%</a:t>
            </a:r>
          </a:p>
          <a:p>
            <a:pPr lvl="1">
              <a:lnSpc>
                <a:spcPct val="120000"/>
              </a:lnSpc>
              <a:buClr>
                <a:srgbClr val="00B050"/>
              </a:buClr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Telephone number for about 50%-65%</a:t>
            </a:r>
          </a:p>
          <a:p>
            <a:pPr lvl="1">
              <a:lnSpc>
                <a:spcPct val="120000"/>
              </a:lnSpc>
              <a:buClr>
                <a:srgbClr val="00B050"/>
              </a:buClr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Direct and modeled demographic indicators</a:t>
            </a:r>
          </a:p>
          <a:p>
            <a:pPr lvl="2">
              <a:lnSpc>
                <a:spcPct val="160000"/>
              </a:lnSpc>
              <a:buClr>
                <a:schemeClr val="accent4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Age/Gender of Head of Household</a:t>
            </a:r>
          </a:p>
          <a:p>
            <a:pPr lvl="2">
              <a:lnSpc>
                <a:spcPct val="120000"/>
              </a:lnSpc>
              <a:buClr>
                <a:schemeClr val="accent4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Age information for additional HH Members</a:t>
            </a:r>
          </a:p>
          <a:p>
            <a:pPr lvl="2">
              <a:lnSpc>
                <a:spcPct val="120000"/>
              </a:lnSpc>
              <a:buClr>
                <a:schemeClr val="accent4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Income</a:t>
            </a:r>
          </a:p>
          <a:p>
            <a:pPr lvl="2">
              <a:lnSpc>
                <a:spcPct val="120000"/>
              </a:lnSpc>
              <a:buClr>
                <a:schemeClr val="accent4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Ethnicity</a:t>
            </a:r>
          </a:p>
          <a:p>
            <a:pPr lvl="2">
              <a:lnSpc>
                <a:spcPct val="120000"/>
              </a:lnSpc>
              <a:buClr>
                <a:schemeClr val="accent4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Education</a:t>
            </a:r>
          </a:p>
          <a:p>
            <a:pPr lvl="2">
              <a:lnSpc>
                <a:spcPct val="120000"/>
              </a:lnSpc>
              <a:buClr>
                <a:schemeClr val="accent4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Own/Rent</a:t>
            </a:r>
          </a:p>
          <a:p>
            <a:pPr lvl="2">
              <a:lnSpc>
                <a:spcPct val="120000"/>
              </a:lnSpc>
              <a:buClr>
                <a:schemeClr val="accent4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Presence of Children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38" y="0"/>
            <a:ext cx="1263162" cy="1427328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19100" y="529886"/>
            <a:ext cx="8610600" cy="762000"/>
          </a:xfrm>
        </p:spPr>
        <p:txBody>
          <a:bodyPr>
            <a:normAutofit fontScale="90000"/>
          </a:bodyPr>
          <a:lstStyle/>
          <a:p>
            <a:r>
              <a:rPr lang="en-US" sz="3700" b="1" dirty="0">
                <a:solidFill>
                  <a:srgbClr val="002060"/>
                </a:solidFill>
              </a:rPr>
              <a:t>Address </a:t>
            </a:r>
            <a:r>
              <a:rPr lang="en-US" sz="3700" b="1" dirty="0" smtClean="0">
                <a:solidFill>
                  <a:srgbClr val="002060"/>
                </a:solidFill>
              </a:rPr>
              <a:t>Based </a:t>
            </a:r>
            <a:r>
              <a:rPr lang="en-US" sz="3700" b="1" dirty="0">
                <a:solidFill>
                  <a:srgbClr val="002060"/>
                </a:solidFill>
              </a:rPr>
              <a:t>S</a:t>
            </a:r>
            <a:r>
              <a:rPr lang="en-US" sz="3700" b="1" dirty="0" smtClean="0">
                <a:solidFill>
                  <a:srgbClr val="002060"/>
                </a:solidFill>
              </a:rPr>
              <a:t>ampling Frame Enhancements</a:t>
            </a:r>
            <a:r>
              <a:rPr lang="en-US" sz="3600" dirty="0" smtClean="0">
                <a:solidFill>
                  <a:srgbClr val="002060"/>
                </a:solidFill>
              </a:rPr>
              <a:t/>
            </a:r>
            <a:br>
              <a:rPr lang="en-US" sz="3600" dirty="0" smtClean="0">
                <a:solidFill>
                  <a:srgbClr val="002060"/>
                </a:solidFill>
              </a:rPr>
            </a:b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9" name="AutoShape 2" descr="Image result for improvements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AutoShape 4" descr="Image result for improvements"/>
          <p:cNvSpPr>
            <a:spLocks noChangeAspect="1" noChangeArrowheads="1"/>
          </p:cNvSpPr>
          <p:nvPr/>
        </p:nvSpPr>
        <p:spPr bwMode="auto">
          <a:xfrm>
            <a:off x="12065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AutoShape 6" descr="Image result for improvements"/>
          <p:cNvSpPr>
            <a:spLocks noChangeAspect="1" noChangeArrowheads="1"/>
          </p:cNvSpPr>
          <p:nvPr/>
        </p:nvSpPr>
        <p:spPr bwMode="auto">
          <a:xfrm>
            <a:off x="27305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AutoShape 8" descr="Image result for improvements"/>
          <p:cNvSpPr>
            <a:spLocks noChangeAspect="1" noChangeArrowheads="1"/>
          </p:cNvSpPr>
          <p:nvPr/>
        </p:nvSpPr>
        <p:spPr bwMode="auto">
          <a:xfrm>
            <a:off x="425450" y="3206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2837" y="3886460"/>
            <a:ext cx="3334513" cy="2244972"/>
          </a:xfrm>
          <a:prstGeom prst="rect">
            <a:avLst/>
          </a:prstGeom>
        </p:spPr>
      </p:pic>
      <p:sp>
        <p:nvSpPr>
          <p:cNvPr id="15" name="Date Placeholder 7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8AB64E97-F42C-FD4C-838D-080C7B880A98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16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46659" y="6356350"/>
            <a:ext cx="365760" cy="365125"/>
          </a:xfrm>
        </p:spPr>
        <p:txBody>
          <a:bodyPr/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72758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45CA6-BE4A-0F40-97C1-2FD01D165E52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3350070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700" b="1" dirty="0">
                <a:solidFill>
                  <a:srgbClr val="002060"/>
                </a:solidFill>
              </a:rPr>
              <a:t>Address </a:t>
            </a:r>
            <a:r>
              <a:rPr lang="en-US" sz="3700" b="1" dirty="0" smtClean="0">
                <a:solidFill>
                  <a:srgbClr val="002060"/>
                </a:solidFill>
              </a:rPr>
              <a:t>Based </a:t>
            </a:r>
            <a:r>
              <a:rPr lang="en-US" sz="3700" b="1" dirty="0">
                <a:solidFill>
                  <a:srgbClr val="002060"/>
                </a:solidFill>
              </a:rPr>
              <a:t>S</a:t>
            </a:r>
            <a:r>
              <a:rPr lang="en-US" sz="3700" b="1" dirty="0" smtClean="0">
                <a:solidFill>
                  <a:srgbClr val="002060"/>
                </a:solidFill>
              </a:rPr>
              <a:t>ampling Frame Enhancements</a:t>
            </a:r>
            <a:r>
              <a:rPr lang="en-US" sz="3600" dirty="0" smtClean="0">
                <a:solidFill>
                  <a:srgbClr val="002060"/>
                </a:solidFill>
              </a:rPr>
              <a:t/>
            </a:r>
            <a:br>
              <a:rPr lang="en-US" sz="3600" dirty="0" smtClean="0">
                <a:solidFill>
                  <a:srgbClr val="002060"/>
                </a:solidFill>
              </a:rPr>
            </a:b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67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851" y="352777"/>
            <a:ext cx="8056490" cy="1281001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Targeted ABS Methodology (T-ABS)</a:t>
            </a:r>
            <a:br>
              <a:rPr lang="en-US" b="1" dirty="0" smtClean="0">
                <a:solidFill>
                  <a:schemeClr val="tx2"/>
                </a:solidFill>
              </a:rPr>
            </a:b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213"/>
            <a:ext cx="8229600" cy="270003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2"/>
                </a:solidFill>
                <a:latin typeface="+mj-lt"/>
              </a:rPr>
              <a:t>T-ABS is a disproportionate stratified sampling design that employs a cost effective optimal allocation plan that reduces screening costs</a:t>
            </a:r>
          </a:p>
          <a:p>
            <a:pPr marL="0" indent="0">
              <a:lnSpc>
                <a:spcPct val="100000"/>
              </a:lnSpc>
              <a:buClr>
                <a:srgbClr val="0070C0"/>
              </a:buClr>
              <a:buNone/>
            </a:pPr>
            <a:endParaRPr lang="en-US" sz="2200" dirty="0" smtClean="0">
              <a:solidFill>
                <a:schemeClr val="tx2"/>
              </a:solidFill>
              <a:latin typeface="+mj-lt"/>
            </a:endParaRPr>
          </a:p>
          <a:p>
            <a:pPr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2"/>
                </a:solidFill>
                <a:latin typeface="+mj-lt"/>
              </a:rPr>
              <a:t>Calculated design effects can be used for quality control by keeping them within the acceptable range of 1-2</a:t>
            </a:r>
          </a:p>
          <a:p>
            <a:pPr marL="0" indent="0">
              <a:lnSpc>
                <a:spcPct val="100000"/>
              </a:lnSpc>
              <a:buClr>
                <a:srgbClr val="0070C0"/>
              </a:buClr>
              <a:buNone/>
            </a:pPr>
            <a:endParaRPr lang="en-US" sz="2200" dirty="0" smtClean="0">
              <a:solidFill>
                <a:schemeClr val="tx2"/>
              </a:solidFill>
              <a:latin typeface="+mj-lt"/>
            </a:endParaRPr>
          </a:p>
          <a:p>
            <a:pPr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2"/>
                </a:solidFill>
                <a:latin typeface="+mj-lt"/>
              </a:rPr>
              <a:t>It’s a single frame approach that assigns the entire population into one of the mutually exclusive strata</a:t>
            </a:r>
            <a:br>
              <a:rPr lang="en-US" sz="2200" dirty="0" smtClean="0">
                <a:solidFill>
                  <a:schemeClr val="tx2"/>
                </a:solidFill>
                <a:latin typeface="+mj-lt"/>
              </a:rPr>
            </a:br>
            <a:endParaRPr lang="en-US" sz="2200" dirty="0" smtClean="0">
              <a:solidFill>
                <a:schemeClr val="tx2"/>
              </a:solidFill>
              <a:latin typeface="+mj-lt"/>
            </a:endParaRPr>
          </a:p>
          <a:p>
            <a:pPr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2"/>
                </a:solidFill>
                <a:latin typeface="+mj-lt"/>
              </a:rPr>
              <a:t>Ensures the coverage of hard-to-reach population within </a:t>
            </a:r>
            <a:r>
              <a:rPr lang="en-US" sz="2200" dirty="0">
                <a:solidFill>
                  <a:schemeClr val="tx2"/>
                </a:solidFill>
                <a:latin typeface="+mj-lt"/>
              </a:rPr>
              <a:t>each stratum. 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8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278" y="-146327"/>
            <a:ext cx="1263162" cy="1427328"/>
          </a:xfrm>
          <a:prstGeom prst="rect">
            <a:avLst/>
          </a:prstGeom>
        </p:spPr>
      </p:pic>
      <p:sp>
        <p:nvSpPr>
          <p:cNvPr id="9" name="Date Placeholder 7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8AB64E97-F42C-FD4C-838D-080C7B880A98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050" y="206450"/>
            <a:ext cx="2019965" cy="119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5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556" y="212872"/>
            <a:ext cx="8153843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Targeted ABS </a:t>
            </a:r>
            <a:r>
              <a:rPr lang="en-US" b="1" dirty="0" smtClean="0">
                <a:solidFill>
                  <a:schemeClr val="tx2"/>
                </a:solidFill>
              </a:rPr>
              <a:t>Methodology 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Utilizing Commercial Data Sources 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6880381"/>
              </p:ext>
            </p:extLst>
          </p:nvPr>
        </p:nvGraphicFramePr>
        <p:xfrm>
          <a:off x="467833" y="1538435"/>
          <a:ext cx="8208334" cy="4685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9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85" y="212872"/>
            <a:ext cx="2019965" cy="1192986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628650" y="6383647"/>
            <a:ext cx="2057400" cy="365125"/>
          </a:xfrm>
        </p:spPr>
        <p:txBody>
          <a:bodyPr/>
          <a:lstStyle/>
          <a:p>
            <a:fld id="{8AB64E97-F42C-FD4C-838D-080C7B880A98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3028950" y="6383647"/>
            <a:ext cx="3086100" cy="365125"/>
          </a:xfrm>
        </p:spPr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99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245" y="517546"/>
            <a:ext cx="8096250" cy="132556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Targeted ABS Implementation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Hypothetical Example 1</a:t>
            </a:r>
            <a:br>
              <a:rPr lang="en-US" b="1" dirty="0" smtClean="0">
                <a:solidFill>
                  <a:schemeClr val="tx2"/>
                </a:solidFill>
              </a:rPr>
            </a:b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020" y="1594006"/>
            <a:ext cx="7886700" cy="4807246"/>
          </a:xfrm>
        </p:spPr>
        <p:txBody>
          <a:bodyPr>
            <a:normAutofit/>
          </a:bodyPr>
          <a:lstStyle/>
          <a:p>
            <a:pPr marL="0" indent="0">
              <a:buClr>
                <a:srgbClr val="0070C0"/>
              </a:buClr>
              <a:buNone/>
            </a:pPr>
            <a:endParaRPr lang="en-US" sz="2200" dirty="0">
              <a:solidFill>
                <a:schemeClr val="tx2"/>
              </a:solidFill>
              <a:latin typeface="+mj-lt"/>
            </a:endParaRPr>
          </a:p>
          <a:p>
            <a:pPr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Aiming to achieve 1000 homeowner Completes in San Francisco</a:t>
            </a:r>
          </a:p>
          <a:p>
            <a:pPr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Excluded Vacant, Seasonal, Educational and Traditional PO Boxes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Pulled all available addresses (</a:t>
            </a: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370,894</a:t>
            </a: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) and ran them against all and the commercial sources to flag for homeowners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Stratified into two strata:</a:t>
            </a:r>
          </a:p>
          <a:p>
            <a:pPr lvl="1">
              <a:buClr>
                <a:srgbClr val="00B050"/>
              </a:buClr>
            </a:pP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S1 - </a:t>
            </a:r>
            <a:r>
              <a:rPr lang="en-US" sz="2000" dirty="0">
                <a:solidFill>
                  <a:schemeClr val="tx2"/>
                </a:solidFill>
                <a:latin typeface="+mj-lt"/>
              </a:rPr>
              <a:t>H</a:t>
            </a: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ouseholds </a:t>
            </a:r>
            <a:r>
              <a:rPr lang="en-US" sz="2000" dirty="0">
                <a:solidFill>
                  <a:schemeClr val="tx2"/>
                </a:solidFill>
                <a:latin typeface="+mj-lt"/>
              </a:rPr>
              <a:t>flagged as homeowners = 91,950 </a:t>
            </a:r>
            <a:endParaRPr lang="en-US" sz="2000" dirty="0" smtClean="0">
              <a:solidFill>
                <a:schemeClr val="tx2"/>
              </a:solidFill>
              <a:latin typeface="+mj-lt"/>
            </a:endParaRPr>
          </a:p>
          <a:p>
            <a:pPr lvl="1">
              <a:buClr>
                <a:srgbClr val="00B050"/>
              </a:buClr>
            </a:pP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S2 - All remaining households = 278,944</a:t>
            </a:r>
          </a:p>
          <a:p>
            <a:pPr lvl="2">
              <a:buClr>
                <a:srgbClr val="00B050"/>
              </a:buClr>
            </a:pPr>
            <a:endParaRPr lang="en-US" dirty="0" smtClean="0">
              <a:solidFill>
                <a:schemeClr val="tx2"/>
              </a:solidFill>
              <a:latin typeface="+mj-lt"/>
            </a:endParaRPr>
          </a:p>
          <a:p>
            <a:pPr marL="1028700" lvl="2" indent="-342900">
              <a:buClr>
                <a:srgbClr val="0070C0"/>
              </a:buClr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45CA6-BE4A-0F40-97C1-2FD01D165E52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10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38" y="0"/>
            <a:ext cx="1263162" cy="14273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886" y="589681"/>
            <a:ext cx="1930952" cy="12983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014" y="4710704"/>
            <a:ext cx="1645647" cy="1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23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673" y="138344"/>
            <a:ext cx="7886700" cy="1325563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Targeted ABS </a:t>
            </a:r>
            <a:r>
              <a:rPr lang="en-US" b="1" dirty="0" smtClean="0">
                <a:solidFill>
                  <a:schemeClr val="tx2"/>
                </a:solidFill>
              </a:rPr>
              <a:t>Implementation</a:t>
            </a:r>
            <a:r>
              <a:rPr lang="en-US" b="1" dirty="0">
                <a:solidFill>
                  <a:schemeClr val="tx2"/>
                </a:solidFill>
              </a:rPr>
              <a:t/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Sample </a:t>
            </a:r>
            <a:r>
              <a:rPr lang="en-US" b="1" dirty="0">
                <a:solidFill>
                  <a:schemeClr val="tx2"/>
                </a:solidFill>
              </a:rPr>
              <a:t>Allocation </a:t>
            </a:r>
            <a:r>
              <a:rPr lang="en-US" b="1" dirty="0" smtClean="0">
                <a:solidFill>
                  <a:schemeClr val="tx2"/>
                </a:solidFill>
              </a:rPr>
              <a:t>Plans:  SRS vs. T-ABS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45CA6-BE4A-0F40-97C1-2FD01D165E52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144911"/>
              </p:ext>
            </p:extLst>
          </p:nvPr>
        </p:nvGraphicFramePr>
        <p:xfrm>
          <a:off x="620567" y="1833249"/>
          <a:ext cx="7878617" cy="1550670"/>
        </p:xfrm>
        <a:graphic>
          <a:graphicData uri="http://schemas.openxmlformats.org/drawingml/2006/table">
            <a:tbl>
              <a:tblPr/>
              <a:tblGrid>
                <a:gridCol w="5616283"/>
                <a:gridCol w="2262334"/>
              </a:tblGrid>
              <a:tr h="22155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Table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Simple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Random Sample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Number of Contacts (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35%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Owners Overall)</a:t>
                      </a:r>
                      <a:endParaRPr lang="en-US" sz="16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Stratum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Contacts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 Francisco County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sample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Design effect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38" y="0"/>
            <a:ext cx="1263162" cy="1427328"/>
          </a:xfrm>
          <a:prstGeom prst="rect">
            <a:avLst/>
          </a:prstGeom>
        </p:spPr>
      </p:pic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9718107"/>
              </p:ext>
            </p:extLst>
          </p:nvPr>
        </p:nvGraphicFramePr>
        <p:xfrm>
          <a:off x="628650" y="3948999"/>
          <a:ext cx="7886700" cy="2292314"/>
        </p:xfrm>
        <a:graphic>
          <a:graphicData uri="http://schemas.openxmlformats.org/drawingml/2006/table">
            <a:tbl>
              <a:tblPr/>
              <a:tblGrid>
                <a:gridCol w="4864414"/>
                <a:gridCol w="1521626"/>
                <a:gridCol w="1500660"/>
              </a:tblGrid>
              <a:tr h="278671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Table 2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66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Targeted ABS -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Number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of Contacts 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6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Stratum</a:t>
                      </a:r>
                    </a:p>
                  </a:txBody>
                  <a:tcPr marL="8989" marR="8989" marT="89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Optimal Allocation 1</a:t>
                      </a:r>
                    </a:p>
                  </a:txBody>
                  <a:tcPr marL="8989" marR="8989" marT="89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Optimal Allocation 2</a:t>
                      </a:r>
                    </a:p>
                  </a:txBody>
                  <a:tcPr marL="8989" marR="8989" marT="89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815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Owner</a:t>
                      </a:r>
                    </a:p>
                  </a:txBody>
                  <a:tcPr marL="8989" marR="8989" marT="89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861</a:t>
                      </a:r>
                    </a:p>
                  </a:txBody>
                  <a:tcPr marL="8989" marR="8989" marT="89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900</a:t>
                      </a:r>
                    </a:p>
                  </a:txBody>
                  <a:tcPr marL="8989" marR="8989" marT="89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815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Remainder</a:t>
                      </a:r>
                    </a:p>
                  </a:txBody>
                  <a:tcPr marL="8989" marR="8989" marT="89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982</a:t>
                      </a:r>
                    </a:p>
                  </a:txBody>
                  <a:tcPr marL="8989" marR="8989" marT="89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707</a:t>
                      </a:r>
                    </a:p>
                  </a:txBody>
                  <a:tcPr marL="8989" marR="8989" marT="89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8877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sample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1,843</a:t>
                      </a:r>
                    </a:p>
                  </a:txBody>
                  <a:tcPr marL="8989" marR="8989" marT="89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1,607</a:t>
                      </a:r>
                    </a:p>
                  </a:txBody>
                  <a:tcPr marL="8989" marR="8989" marT="89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815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Design effect</a:t>
                      </a:r>
                    </a:p>
                  </a:txBody>
                  <a:tcPr marL="8989" marR="8989" marT="89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1.19</a:t>
                      </a:r>
                    </a:p>
                  </a:txBody>
                  <a:tcPr marL="8989" marR="8989" marT="89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1.40</a:t>
                      </a:r>
                    </a:p>
                  </a:txBody>
                  <a:tcPr marL="8989" marR="8989" marT="89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8877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89" marR="8989" marT="89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89" marR="8989" marT="898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89" marR="8989" marT="898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34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121" y="194419"/>
            <a:ext cx="7886700" cy="1325563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Targeted ABS </a:t>
            </a:r>
            <a:r>
              <a:rPr lang="en-US" b="1" dirty="0" smtClean="0">
                <a:solidFill>
                  <a:schemeClr val="tx2"/>
                </a:solidFill>
              </a:rPr>
              <a:t>Implementation</a:t>
            </a:r>
            <a:r>
              <a:rPr lang="en-US" b="1" dirty="0">
                <a:solidFill>
                  <a:schemeClr val="tx2"/>
                </a:solidFill>
              </a:rPr>
              <a:t/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Sample </a:t>
            </a:r>
            <a:r>
              <a:rPr lang="en-US" b="1" dirty="0">
                <a:solidFill>
                  <a:schemeClr val="tx2"/>
                </a:solidFill>
              </a:rPr>
              <a:t>Size </a:t>
            </a:r>
            <a:r>
              <a:rPr lang="en-US" b="1" dirty="0" smtClean="0">
                <a:solidFill>
                  <a:schemeClr val="tx2"/>
                </a:solidFill>
              </a:rPr>
              <a:t>Calculation</a:t>
            </a:r>
            <a:r>
              <a:rPr lang="en-US" b="1" dirty="0">
                <a:solidFill>
                  <a:schemeClr val="tx2"/>
                </a:solidFill>
              </a:rPr>
              <a:t>:  SRS vs. T-ABS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45CA6-BE4A-0F40-97C1-2FD01D165E52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12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38" y="0"/>
            <a:ext cx="1263162" cy="1427328"/>
          </a:xfrm>
          <a:prstGeom prst="rect">
            <a:avLst/>
          </a:prstGeom>
        </p:spPr>
      </p:pic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8116070"/>
              </p:ext>
            </p:extLst>
          </p:nvPr>
        </p:nvGraphicFramePr>
        <p:xfrm>
          <a:off x="628650" y="1476654"/>
          <a:ext cx="7886699" cy="4861845"/>
        </p:xfrm>
        <a:graphic>
          <a:graphicData uri="http://schemas.openxmlformats.org/drawingml/2006/table">
            <a:tbl>
              <a:tblPr/>
              <a:tblGrid>
                <a:gridCol w="2220998"/>
                <a:gridCol w="704394"/>
                <a:gridCol w="776271"/>
                <a:gridCol w="857133"/>
                <a:gridCol w="690019"/>
                <a:gridCol w="661268"/>
                <a:gridCol w="1976616"/>
              </a:tblGrid>
              <a:tr h="2746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Table 1: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SRS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0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Without Stratification:  Owners</a:t>
                      </a: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Record Type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Completes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Response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Eligibility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Bad Sample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Needed Sample (completes/yield rate)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206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 phone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3,175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phone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19,048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22,222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Total Sample = 22,222</a:t>
                      </a: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63513"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67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Table 2: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T-ABS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00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Stratum 1:  Owners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Record Type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Completes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Response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Eligibility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Bad Sample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Needed Sample (completes/yield rate)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206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 phone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1,429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phone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8,571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10,000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Stratum 2:  Remainder</a:t>
                      </a: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Record Type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Completes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Response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Eligibility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Bad Sample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Needed Sample (completes/yield rate)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206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 phone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794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phone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4,762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5,556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Total Sample = 15,556</a:t>
                      </a: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708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45CA6-BE4A-0F40-97C1-2FD01D165E52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653227508"/>
              </p:ext>
            </p:extLst>
          </p:nvPr>
        </p:nvGraphicFramePr>
        <p:xfrm>
          <a:off x="1524000" y="199152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936985" y="3438745"/>
            <a:ext cx="722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SRS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94823" y="4039244"/>
            <a:ext cx="1063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T-ABS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Targeted ABS </a:t>
            </a:r>
            <a:r>
              <a:rPr lang="en-US" b="1" dirty="0" smtClean="0">
                <a:solidFill>
                  <a:schemeClr val="tx2"/>
                </a:solidFill>
              </a:rPr>
              <a:t>Implementation</a:t>
            </a:r>
            <a:r>
              <a:rPr lang="en-US" b="1" dirty="0">
                <a:solidFill>
                  <a:schemeClr val="tx2"/>
                </a:solidFill>
              </a:rPr>
              <a:t/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Possible Cost </a:t>
            </a:r>
            <a:r>
              <a:rPr lang="en-US" b="1" dirty="0">
                <a:solidFill>
                  <a:schemeClr val="tx2"/>
                </a:solidFill>
              </a:rPr>
              <a:t>Savings:  SRS vs. T-ABS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667500" y="5236439"/>
            <a:ext cx="247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Assuming each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mailer costs of $5 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61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121" y="170342"/>
            <a:ext cx="8153843" cy="13255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Targeted ABS Methodology 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Utilizing Public Data Sources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7038629"/>
              </p:ext>
            </p:extLst>
          </p:nvPr>
        </p:nvGraphicFramePr>
        <p:xfrm>
          <a:off x="425302" y="1495905"/>
          <a:ext cx="8314660" cy="4543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14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50" y="170342"/>
            <a:ext cx="2019965" cy="1192986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8AB64E97-F42C-FD4C-838D-080C7B880A98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84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245" y="517546"/>
            <a:ext cx="8096250" cy="132556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Targeted ABS Implementation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Hypothetical Example 2</a:t>
            </a:r>
            <a:br>
              <a:rPr lang="en-US" b="1" dirty="0" smtClean="0">
                <a:solidFill>
                  <a:schemeClr val="tx2"/>
                </a:solidFill>
              </a:rPr>
            </a:b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020" y="1259704"/>
            <a:ext cx="7886700" cy="4547006"/>
          </a:xfrm>
        </p:spPr>
        <p:txBody>
          <a:bodyPr>
            <a:normAutofit/>
          </a:bodyPr>
          <a:lstStyle/>
          <a:p>
            <a:pPr marL="0" indent="0">
              <a:buClr>
                <a:srgbClr val="0070C0"/>
              </a:buClr>
              <a:buNone/>
            </a:pPr>
            <a:endParaRPr lang="en-US" sz="2200" dirty="0">
              <a:solidFill>
                <a:schemeClr val="tx2"/>
              </a:solidFill>
              <a:latin typeface="+mj-lt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Aiming to achieve 1000 Hispanic Completes in San Francisco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Ran </a:t>
            </a:r>
            <a:r>
              <a:rPr lang="en-US" sz="2400" dirty="0">
                <a:solidFill>
                  <a:schemeClr val="tx2"/>
                </a:solidFill>
                <a:latin typeface="+mj-lt"/>
              </a:rPr>
              <a:t>a density report for percent </a:t>
            </a: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Hispanic based on Census Block Groups </a:t>
            </a:r>
            <a:r>
              <a:rPr lang="en-US" sz="2400" dirty="0">
                <a:solidFill>
                  <a:schemeClr val="tx2"/>
                </a:solidFill>
                <a:latin typeface="+mj-lt"/>
              </a:rPr>
              <a:t>and stratified into three </a:t>
            </a: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strata </a:t>
            </a:r>
            <a:r>
              <a:rPr lang="en-US" sz="2400" dirty="0">
                <a:solidFill>
                  <a:schemeClr val="tx2"/>
                </a:solidFill>
                <a:latin typeface="+mj-lt"/>
              </a:rPr>
              <a:t>based on percent </a:t>
            </a: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Hispanic:</a:t>
            </a:r>
            <a:endParaRPr lang="en-US" sz="2400" dirty="0">
              <a:solidFill>
                <a:schemeClr val="tx2"/>
              </a:solidFill>
              <a:latin typeface="+mj-lt"/>
            </a:endParaRPr>
          </a:p>
          <a:p>
            <a:pPr marL="1028700" lvl="2" indent="-342900">
              <a:buClr>
                <a:srgbClr val="0070C0"/>
              </a:buClr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45CA6-BE4A-0F40-97C1-2FD01D165E52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15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38" y="0"/>
            <a:ext cx="1263162" cy="14273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106" y="335719"/>
            <a:ext cx="1930952" cy="1298329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564686"/>
              </p:ext>
            </p:extLst>
          </p:nvPr>
        </p:nvGraphicFramePr>
        <p:xfrm>
          <a:off x="1215239" y="4280171"/>
          <a:ext cx="6713521" cy="1901082"/>
        </p:xfrm>
        <a:graphic>
          <a:graphicData uri="http://schemas.openxmlformats.org/drawingml/2006/table">
            <a:tbl>
              <a:tblPr/>
              <a:tblGrid>
                <a:gridCol w="1256764"/>
                <a:gridCol w="1127392"/>
                <a:gridCol w="1312209"/>
                <a:gridCol w="1256764"/>
                <a:gridCol w="1760392"/>
              </a:tblGrid>
              <a:tr h="415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Pop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Hispanic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Incidence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Coverage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Density Level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3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236,461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76,974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3713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224,170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31,513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</a:tr>
              <a:tr h="3713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424,317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28,078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</a:tr>
              <a:tr h="3713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884,948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136,565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406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929" y="0"/>
            <a:ext cx="7886700" cy="143830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Targeted </a:t>
            </a:r>
            <a:r>
              <a:rPr lang="en-US" b="1" dirty="0" smtClean="0">
                <a:solidFill>
                  <a:schemeClr val="tx2"/>
                </a:solidFill>
              </a:rPr>
              <a:t>ABS Implementation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Sample Allocation Plans SRS vs. T-ABS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45CA6-BE4A-0F40-97C1-2FD01D165E52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16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38" y="0"/>
            <a:ext cx="1263162" cy="1427328"/>
          </a:xfrm>
          <a:prstGeom prst="rect">
            <a:avLst/>
          </a:prstGeom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156433"/>
              </p:ext>
            </p:extLst>
          </p:nvPr>
        </p:nvGraphicFramePr>
        <p:xfrm>
          <a:off x="625719" y="1616710"/>
          <a:ext cx="7886700" cy="1556826"/>
        </p:xfrm>
        <a:graphic>
          <a:graphicData uri="http://schemas.openxmlformats.org/drawingml/2006/table">
            <a:tbl>
              <a:tblPr/>
              <a:tblGrid>
                <a:gridCol w="4337899"/>
                <a:gridCol w="3548801"/>
              </a:tblGrid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Table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377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Simple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Random Sampling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Number of Contacts (16% Hispanic Overall)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902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Stratum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Contacts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0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 Francisco County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0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sample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0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Design effect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574740"/>
              </p:ext>
            </p:extLst>
          </p:nvPr>
        </p:nvGraphicFramePr>
        <p:xfrm>
          <a:off x="625719" y="3620050"/>
          <a:ext cx="7886700" cy="2508537"/>
        </p:xfrm>
        <a:graphic>
          <a:graphicData uri="http://schemas.openxmlformats.org/drawingml/2006/table">
            <a:tbl>
              <a:tblPr/>
              <a:tblGrid>
                <a:gridCol w="3918679"/>
                <a:gridCol w="1319211"/>
                <a:gridCol w="1319211"/>
                <a:gridCol w="1329599"/>
              </a:tblGrid>
              <a:tr h="241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Table 2</a:t>
                      </a: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703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Targeted ABS -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Number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of Contacts </a:t>
                      </a:r>
                    </a:p>
                  </a:txBody>
                  <a:tcPr marL="7793" marR="7793" marT="7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93" marR="7793" marT="7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3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Stratum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Optimal Allocation 1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Optimal Allocation 2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Optimal Allocation 3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574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Hispanic - High (33%)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2,148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2,305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2,305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574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Hispanic - Medium (14%)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1,335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1,067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1,425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574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Hispanic - Low (7%)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1,734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1,511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756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63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sample</a:t>
                      </a:r>
                    </a:p>
                  </a:txBody>
                  <a:tcPr marL="7793" marR="7793" marT="7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5,217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4,883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4,486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574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Design effect</a:t>
                      </a:r>
                    </a:p>
                  </a:txBody>
                  <a:tcPr marL="7793" marR="7793" marT="7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1.12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1.19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1.71</a:t>
                      </a:r>
                    </a:p>
                  </a:txBody>
                  <a:tcPr marL="7793" marR="7793" marT="7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63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836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018" y="-49232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Targeted ABS </a:t>
            </a:r>
            <a:r>
              <a:rPr lang="en-US" b="1" dirty="0" smtClean="0">
                <a:solidFill>
                  <a:schemeClr val="tx2"/>
                </a:solidFill>
              </a:rPr>
              <a:t>Implementation</a:t>
            </a:r>
            <a:r>
              <a:rPr lang="en-US" b="1" dirty="0">
                <a:solidFill>
                  <a:schemeClr val="tx2"/>
                </a:solidFill>
              </a:rPr>
              <a:t/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Sample Size </a:t>
            </a:r>
            <a:r>
              <a:rPr lang="en-US" b="1" dirty="0">
                <a:solidFill>
                  <a:schemeClr val="tx2"/>
                </a:solidFill>
              </a:rPr>
              <a:t>Calculation:  SRS vs. T-ABS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45CA6-BE4A-0F40-97C1-2FD01D165E52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17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38" y="0"/>
            <a:ext cx="1263162" cy="1427328"/>
          </a:xfrm>
          <a:prstGeom prst="rect">
            <a:avLst/>
          </a:prstGeom>
        </p:spPr>
      </p:pic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3328930"/>
              </p:ext>
            </p:extLst>
          </p:nvPr>
        </p:nvGraphicFramePr>
        <p:xfrm>
          <a:off x="404038" y="1065759"/>
          <a:ext cx="8335924" cy="5385567"/>
        </p:xfrm>
        <a:graphic>
          <a:graphicData uri="http://schemas.openxmlformats.org/drawingml/2006/table">
            <a:tbl>
              <a:tblPr/>
              <a:tblGrid>
                <a:gridCol w="2339162"/>
                <a:gridCol w="752860"/>
                <a:gridCol w="820487"/>
                <a:gridCol w="905955"/>
                <a:gridCol w="729322"/>
                <a:gridCol w="698934"/>
                <a:gridCol w="2089204"/>
              </a:tblGrid>
              <a:tr h="2328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Table 1: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SRS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Without Stratification:  Hispanics</a:t>
                      </a: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Record Type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Completes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Response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Eligibility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Bad Sample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Needed Sample (completes/yield rate)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746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 phone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6,944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phone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41,667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48,611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Total Sample = 48,611</a:t>
                      </a: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92975"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Table 2: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T-ABS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1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Stratum 1:  High Hispanic </a:t>
                      </a: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Record Type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Completes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Response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Eligibility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Bad Sample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Needed Sample (completes/yield rate)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746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 phone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2,560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phone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15,361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17,921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Stratum 2:  Medium Hispanic</a:t>
                      </a: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Record Type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Completes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Response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Eligibility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Bad Sample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Needed Sample (completes/yield rate)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746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 phone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1,581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phone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9,524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11,104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Stratum 3:  Low Hispanic</a:t>
                      </a: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Record Type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Completes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Response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Eligibility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Bad Sample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Needed Sample (completes/yield rate)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746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 phone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839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phone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4,762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5,601</a:t>
                      </a:r>
                    </a:p>
                  </a:txBody>
                  <a:tcPr marL="5392" marR="5392" marT="53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Total Sample = 34,627</a:t>
                      </a: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92" marR="5392" marT="53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808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45CA6-BE4A-0F40-97C1-2FD01D165E52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531F2-8F57-430E-9744-596779B2CCCA}" type="slidenum">
              <a:rPr lang="en-US" smtClean="0"/>
              <a:t>18</a:t>
            </a:fld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359222072"/>
              </p:ext>
            </p:extLst>
          </p:nvPr>
        </p:nvGraphicFramePr>
        <p:xfrm>
          <a:off x="1524000" y="199152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936985" y="3438745"/>
            <a:ext cx="722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SRS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94823" y="4039244"/>
            <a:ext cx="1063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T-ABS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Targeted ABS </a:t>
            </a:r>
            <a:r>
              <a:rPr lang="en-US" b="1" dirty="0" smtClean="0">
                <a:solidFill>
                  <a:schemeClr val="tx2"/>
                </a:solidFill>
              </a:rPr>
              <a:t>Implementation</a:t>
            </a:r>
            <a:r>
              <a:rPr lang="en-US" b="1" dirty="0">
                <a:solidFill>
                  <a:schemeClr val="tx2"/>
                </a:solidFill>
              </a:rPr>
              <a:t/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Possible Cost </a:t>
            </a:r>
            <a:r>
              <a:rPr lang="en-US" b="1" dirty="0">
                <a:solidFill>
                  <a:schemeClr val="tx2"/>
                </a:solidFill>
              </a:rPr>
              <a:t>Savings:  SRS vs. T-ABS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667500" y="5236439"/>
            <a:ext cx="247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Assuming each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mailer costs of $5 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62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026" y="270487"/>
            <a:ext cx="7886700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Summary</a:t>
            </a:r>
            <a:r>
              <a:rPr lang="en-US" sz="3600" b="1" dirty="0" smtClean="0">
                <a:solidFill>
                  <a:schemeClr val="tx2"/>
                </a:solidFill>
              </a:rPr>
              <a:t/>
            </a:r>
            <a:br>
              <a:rPr lang="en-US" sz="3600" b="1" dirty="0" smtClean="0">
                <a:solidFill>
                  <a:schemeClr val="tx2"/>
                </a:solidFill>
              </a:rPr>
            </a:b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45CA6-BE4A-0F40-97C1-2FD01D165E52}" type="datetime4">
              <a:rPr lang="en-US" smtClean="0"/>
              <a:t>December 14,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Marketing Systems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25506" y="6356351"/>
            <a:ext cx="2167435" cy="365125"/>
          </a:xfrm>
        </p:spPr>
        <p:txBody>
          <a:bodyPr/>
          <a:lstStyle/>
          <a:p>
            <a:fld id="{9D6531F2-8F57-430E-9744-596779B2CCCA}" type="slidenum">
              <a:rPr lang="en-US" smtClean="0"/>
              <a:t>19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38" y="0"/>
            <a:ext cx="1263162" cy="142732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96050"/>
            <a:ext cx="8379726" cy="4231385"/>
          </a:xfrm>
        </p:spPr>
        <p:txBody>
          <a:bodyPr>
            <a:normAutofit/>
          </a:bodyPr>
          <a:lstStyle/>
          <a:p>
            <a:pPr marL="0" indent="0">
              <a:buClr>
                <a:srgbClr val="0070C0"/>
              </a:buClr>
              <a:buNone/>
            </a:pPr>
            <a:endParaRPr lang="en-US" dirty="0" smtClean="0">
              <a:solidFill>
                <a:schemeClr val="tx2"/>
              </a:solidFill>
              <a:latin typeface="+mj-lt"/>
            </a:endParaRP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339" y="4998236"/>
            <a:ext cx="2166007" cy="152683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0680" y="1250338"/>
            <a:ext cx="8070359" cy="510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2"/>
                </a:solidFill>
                <a:latin typeface="+mj-lt"/>
              </a:rPr>
              <a:t>ABS </a:t>
            </a:r>
            <a:r>
              <a:rPr lang="en-US" sz="2200" dirty="0">
                <a:solidFill>
                  <a:schemeClr val="tx2"/>
                </a:solidFill>
                <a:latin typeface="+mj-lt"/>
              </a:rPr>
              <a:t>is a viable sampling alternative </a:t>
            </a:r>
            <a:r>
              <a:rPr lang="en-US" sz="2200" dirty="0" smtClean="0">
                <a:solidFill>
                  <a:schemeClr val="tx2"/>
                </a:solidFill>
                <a:latin typeface="+mj-lt"/>
              </a:rPr>
              <a:t>that provides almost </a:t>
            </a:r>
            <a:r>
              <a:rPr lang="en-US" sz="2200" dirty="0">
                <a:solidFill>
                  <a:schemeClr val="tx2"/>
                </a:solidFill>
                <a:latin typeface="+mj-lt"/>
              </a:rPr>
              <a:t>near complete coverage of </a:t>
            </a:r>
            <a:r>
              <a:rPr lang="en-US" sz="2200" dirty="0" smtClean="0">
                <a:solidFill>
                  <a:schemeClr val="tx2"/>
                </a:solidFill>
                <a:latin typeface="+mj-lt"/>
              </a:rPr>
              <a:t>all households.</a:t>
            </a:r>
          </a:p>
          <a:p>
            <a:pPr marL="342900" indent="-342900">
              <a:lnSpc>
                <a:spcPct val="11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2"/>
              </a:solidFill>
              <a:latin typeface="+mj-lt"/>
            </a:endParaRPr>
          </a:p>
          <a:p>
            <a:pPr marL="342900" indent="-342900">
              <a:lnSpc>
                <a:spcPct val="11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2"/>
                </a:solidFill>
                <a:latin typeface="+mj-lt"/>
              </a:rPr>
              <a:t>The auxiliary </a:t>
            </a:r>
            <a:r>
              <a:rPr lang="en-US" sz="2200" dirty="0">
                <a:solidFill>
                  <a:schemeClr val="tx2"/>
                </a:solidFill>
                <a:latin typeface="+mj-lt"/>
              </a:rPr>
              <a:t>variables that can be appended </a:t>
            </a:r>
            <a:r>
              <a:rPr lang="en-US" sz="2200" dirty="0" smtClean="0">
                <a:solidFill>
                  <a:schemeClr val="tx2"/>
                </a:solidFill>
                <a:latin typeface="+mj-lt"/>
              </a:rPr>
              <a:t>allows for more efficient sampling designs and allocations. </a:t>
            </a:r>
          </a:p>
          <a:p>
            <a:pPr marL="342900" indent="-342900">
              <a:lnSpc>
                <a:spcPct val="11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endParaRPr lang="en-US" sz="2200" dirty="0" smtClean="0">
              <a:solidFill>
                <a:schemeClr val="tx2"/>
              </a:solidFill>
              <a:latin typeface="+mj-lt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solidFill>
                  <a:schemeClr val="tx2"/>
                </a:solidFill>
                <a:latin typeface="+mj-lt"/>
              </a:rPr>
              <a:t>Targeted ABS can reduce the required level of screening for reaching </a:t>
            </a:r>
            <a:r>
              <a:rPr lang="en-US" sz="2200" dirty="0" smtClean="0">
                <a:solidFill>
                  <a:schemeClr val="tx2"/>
                </a:solidFill>
                <a:latin typeface="+mj-lt"/>
              </a:rPr>
              <a:t>the eligible households by sampling more </a:t>
            </a:r>
            <a:r>
              <a:rPr lang="en-US" sz="2200" dirty="0">
                <a:solidFill>
                  <a:schemeClr val="tx2"/>
                </a:solidFill>
                <a:latin typeface="+mj-lt"/>
              </a:rPr>
              <a:t>heavily in the least cost strata.</a:t>
            </a:r>
          </a:p>
          <a:p>
            <a:pPr>
              <a:buClr>
                <a:srgbClr val="0070C0"/>
              </a:buClr>
              <a:defRPr/>
            </a:pPr>
            <a:r>
              <a:rPr lang="en-US" sz="2200" dirty="0">
                <a:solidFill>
                  <a:schemeClr val="tx2"/>
                </a:solidFill>
                <a:latin typeface="+mj-lt"/>
              </a:rPr>
              <a:t> </a:t>
            </a:r>
          </a:p>
          <a:p>
            <a:pPr marL="342900" indent="-342900">
              <a:lnSpc>
                <a:spcPct val="11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2"/>
                </a:solidFill>
                <a:latin typeface="+mj-lt"/>
              </a:rPr>
              <a:t>This single frame approach simplifies weighting calculations on the back end since all strata are mutually exclusive.</a:t>
            </a:r>
          </a:p>
          <a:p>
            <a:pPr>
              <a:lnSpc>
                <a:spcPct val="110000"/>
              </a:lnSpc>
              <a:buClr>
                <a:srgbClr val="0070C0"/>
              </a:buClr>
            </a:pPr>
            <a:endParaRPr lang="en-US" sz="2200" dirty="0" smtClean="0">
              <a:solidFill>
                <a:schemeClr val="tx2"/>
              </a:solidFill>
              <a:latin typeface="+mj-lt"/>
            </a:endParaRP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§"/>
            </a:pPr>
            <a:endParaRPr lang="en-US" sz="20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89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628" y="857251"/>
            <a:ext cx="947372" cy="10704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06"/>
          <a:stretch/>
        </p:blipFill>
        <p:spPr>
          <a:xfrm>
            <a:off x="1" y="857250"/>
            <a:ext cx="9143999" cy="520284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933097"/>
            <a:ext cx="9144000" cy="98477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>
                    <a:lumMod val="85000"/>
                  </a:schemeClr>
                </a:solidFill>
              </a:rPr>
              <a:t>THANK YOU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130" y="1121593"/>
            <a:ext cx="1448937" cy="62097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0" y="5492994"/>
            <a:ext cx="9144000" cy="507756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5594499"/>
            <a:ext cx="1305658" cy="347522"/>
          </a:xfrm>
          <a:prstGeom prst="rect">
            <a:avLst/>
          </a:prstGeom>
        </p:spPr>
      </p:pic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7054" y="5809858"/>
            <a:ext cx="4596023" cy="166827"/>
          </a:xfrm>
        </p:spPr>
        <p:txBody>
          <a:bodyPr/>
          <a:lstStyle/>
          <a:p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Proprietary Information © Marketing Systems Group, 2017 | All Rights Reserved  (www.m-s-g.com) </a:t>
            </a:r>
            <a:endParaRPr lang="en-US" sz="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77518" y="6192296"/>
            <a:ext cx="1971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hlinkClick r:id="rId7"/>
              </a:rPr>
              <a:t>Ahyon@m-s-g.com</a:t>
            </a:r>
            <a:endParaRPr lang="en-US" dirty="0" smtClean="0"/>
          </a:p>
          <a:p>
            <a:pPr algn="ctr"/>
            <a:r>
              <a:rPr lang="en-US" dirty="0" smtClean="0"/>
              <a:t>610-994-8321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22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6230</TotalTime>
  <Words>2138</Words>
  <Application>Microsoft Macintosh PowerPoint</Application>
  <PresentationFormat>On-screen Show (4:3)</PresentationFormat>
  <Paragraphs>570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Courier New</vt:lpstr>
      <vt:lpstr>Times New Roman</vt:lpstr>
      <vt:lpstr>Wingdings</vt:lpstr>
      <vt:lpstr>Office Theme</vt:lpstr>
      <vt:lpstr>PowerPoint Presentation</vt:lpstr>
      <vt:lpstr>Acknowledgement </vt:lpstr>
      <vt:lpstr>Overview</vt:lpstr>
      <vt:lpstr>Address Based Sampling Frame Details </vt:lpstr>
      <vt:lpstr>Address Based Sampling Frame Details </vt:lpstr>
      <vt:lpstr>Address Based Sampling Frame Enhancements </vt:lpstr>
      <vt:lpstr>Address Based Sampling Frame Enhancements </vt:lpstr>
      <vt:lpstr>Targeted ABS Methodology (T-ABS) </vt:lpstr>
      <vt:lpstr>Targeted ABS Methodology  Utilizing Commercial Data Sources </vt:lpstr>
      <vt:lpstr>Targeted ABS Implementation Hypothetical Example 1 </vt:lpstr>
      <vt:lpstr>Targeted ABS Implementation Sample Allocation Plans:  SRS vs. T-ABS</vt:lpstr>
      <vt:lpstr>Targeted ABS Implementation Sample Size Calculation:  SRS vs. T-ABS</vt:lpstr>
      <vt:lpstr>Targeted ABS Implementation Possible Cost Savings:  SRS vs. T-ABS</vt:lpstr>
      <vt:lpstr>Targeted ABS Methodology  Utilizing Public Data Sources</vt:lpstr>
      <vt:lpstr>Targeted ABS Implementation Hypothetical Example 2 </vt:lpstr>
      <vt:lpstr>Targeted ABS Implementation Sample Allocation Plans SRS vs. T-ABS</vt:lpstr>
      <vt:lpstr>Targeted ABS Implementation Sample Size Calculation:  SRS vs. T-ABS</vt:lpstr>
      <vt:lpstr>Targeted ABS Implementation Possible Cost Savings:  SRS vs. T-ABS</vt:lpstr>
      <vt:lpstr>Summary 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Hyon, Ashley</dc:creator>
  <cp:lastModifiedBy>Microsoft Office User</cp:lastModifiedBy>
  <cp:revision>1245</cp:revision>
  <cp:lastPrinted>2017-12-12T22:29:08Z</cp:lastPrinted>
  <dcterms:created xsi:type="dcterms:W3CDTF">2017-03-20T01:39:11Z</dcterms:created>
  <dcterms:modified xsi:type="dcterms:W3CDTF">2017-12-14T21:40:51Z</dcterms:modified>
</cp:coreProperties>
</file>