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260" r:id="rId2"/>
    <p:sldId id="342" r:id="rId3"/>
    <p:sldId id="267" r:id="rId4"/>
    <p:sldId id="273" r:id="rId5"/>
    <p:sldId id="298" r:id="rId6"/>
    <p:sldId id="302" r:id="rId7"/>
    <p:sldId id="285" r:id="rId8"/>
    <p:sldId id="314" r:id="rId9"/>
    <p:sldId id="309" r:id="rId10"/>
    <p:sldId id="315" r:id="rId11"/>
    <p:sldId id="341" r:id="rId12"/>
    <p:sldId id="303" r:id="rId13"/>
    <p:sldId id="320" r:id="rId14"/>
    <p:sldId id="336" r:id="rId15"/>
    <p:sldId id="321" r:id="rId16"/>
    <p:sldId id="331" r:id="rId17"/>
    <p:sldId id="323" r:id="rId18"/>
    <p:sldId id="339" r:id="rId19"/>
    <p:sldId id="326" r:id="rId20"/>
    <p:sldId id="340" r:id="rId21"/>
    <p:sldId id="301" r:id="rId22"/>
    <p:sldId id="291" r:id="rId23"/>
    <p:sldId id="274" r:id="rId24"/>
    <p:sldId id="329" r:id="rId25"/>
    <p:sldId id="330" r:id="rId26"/>
    <p:sldId id="259" r:id="rId27"/>
    <p:sldId id="33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rdan Folks" initials="JF" lastIdx="11" clrIdx="0">
    <p:extLst>
      <p:ext uri="{19B8F6BF-5375-455C-9EA6-DF929625EA0E}">
        <p15:presenceInfo xmlns:p15="http://schemas.microsoft.com/office/powerpoint/2012/main" userId="S-1-5-21-3562674379-1975227720-2623287411-1128" providerId="AD"/>
      </p:ext>
    </p:extLst>
  </p:cmAuthor>
  <p:cmAuthor id="2" name="Jane Peters" initials="JP" lastIdx="12" clrIdx="1">
    <p:extLst>
      <p:ext uri="{19B8F6BF-5375-455C-9EA6-DF929625EA0E}">
        <p15:presenceInfo xmlns:p15="http://schemas.microsoft.com/office/powerpoint/2012/main" userId="S-1-5-21-3562674379-1975227720-2623287411-1126" providerId="AD"/>
      </p:ext>
    </p:extLst>
  </p:cmAuthor>
  <p:cmAuthor id="3" name="Benn Messer" initials="BLM" lastIdx="4" clrIdx="2">
    <p:extLst>
      <p:ext uri="{19B8F6BF-5375-455C-9EA6-DF929625EA0E}">
        <p15:presenceInfo xmlns:p15="http://schemas.microsoft.com/office/powerpoint/2012/main" userId="Benn Mes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067"/>
    <a:srgbClr val="FFFFFF"/>
    <a:srgbClr val="0B2F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6" d="100"/>
          <a:sy n="66" d="100"/>
        </p:scale>
        <p:origin x="1267"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Response Rates*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Response Rates</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4-C8A4-4616-A17E-D9AD1D59B3EB}"/>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C8A4-4616-A17E-D9AD1D59B3EB}"/>
              </c:ext>
            </c:extLst>
          </c:dPt>
          <c:dPt>
            <c:idx val="3"/>
            <c:invertIfNegative val="0"/>
            <c:bubble3D val="0"/>
            <c:spPr>
              <a:solidFill>
                <a:schemeClr val="bg1">
                  <a:lumMod val="50000"/>
                </a:schemeClr>
              </a:solidFill>
              <a:ln>
                <a:noFill/>
              </a:ln>
              <a:effectLst/>
            </c:spPr>
            <c:extLst>
              <c:ext xmlns:c16="http://schemas.microsoft.com/office/drawing/2014/chart" uri="{C3380CC4-5D6E-409C-BE32-E72D297353CC}">
                <c16:uniqueId val="{00000005-C8A4-4616-A17E-D9AD1D59B3EB}"/>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PG&amp;E</c:v>
                </c:pt>
                <c:pt idx="1">
                  <c:v>SCE</c:v>
                </c:pt>
                <c:pt idx="2">
                  <c:v>SDG&amp;E</c:v>
                </c:pt>
                <c:pt idx="3">
                  <c:v>Total</c:v>
                </c:pt>
              </c:strCache>
            </c:strRef>
          </c:cat>
          <c:val>
            <c:numRef>
              <c:f>Sheet1!$B$2:$B$5</c:f>
              <c:numCache>
                <c:formatCode>0%</c:formatCode>
                <c:ptCount val="4"/>
                <c:pt idx="0">
                  <c:v>0.81</c:v>
                </c:pt>
                <c:pt idx="1">
                  <c:v>0.8</c:v>
                </c:pt>
                <c:pt idx="2">
                  <c:v>0.87</c:v>
                </c:pt>
                <c:pt idx="3">
                  <c:v>0.82</c:v>
                </c:pt>
              </c:numCache>
            </c:numRef>
          </c:val>
          <c:extLst>
            <c:ext xmlns:c16="http://schemas.microsoft.com/office/drawing/2014/chart" uri="{C3380CC4-5D6E-409C-BE32-E72D297353CC}">
              <c16:uniqueId val="{00000000-C8A4-4616-A17E-D9AD1D59B3EB}"/>
            </c:ext>
          </c:extLst>
        </c:ser>
        <c:dLbls>
          <c:dLblPos val="outEnd"/>
          <c:showLegendKey val="0"/>
          <c:showVal val="1"/>
          <c:showCatName val="0"/>
          <c:showSerName val="0"/>
          <c:showPercent val="0"/>
          <c:showBubbleSize val="0"/>
        </c:dLbls>
        <c:gapWidth val="219"/>
        <c:overlap val="-27"/>
        <c:axId val="560596688"/>
        <c:axId val="560595704"/>
      </c:barChart>
      <c:catAx>
        <c:axId val="56059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560595704"/>
        <c:crosses val="autoZero"/>
        <c:auto val="1"/>
        <c:lblAlgn val="ctr"/>
        <c:lblOffset val="100"/>
        <c:noMultiLvlLbl val="0"/>
      </c:catAx>
      <c:valAx>
        <c:axId val="560595704"/>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5966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PG&amp;E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Response Rates</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Control</c:v>
                </c:pt>
                <c:pt idx="1">
                  <c:v>Rate 1</c:v>
                </c:pt>
                <c:pt idx="2">
                  <c:v>Rate 2</c:v>
                </c:pt>
                <c:pt idx="3">
                  <c:v>Rate 3</c:v>
                </c:pt>
              </c:strCache>
            </c:strRef>
          </c:cat>
          <c:val>
            <c:numRef>
              <c:f>Sheet1!$B$2:$B$5</c:f>
              <c:numCache>
                <c:formatCode>0%</c:formatCode>
                <c:ptCount val="4"/>
                <c:pt idx="0">
                  <c:v>0.83</c:v>
                </c:pt>
                <c:pt idx="1">
                  <c:v>0.8</c:v>
                </c:pt>
                <c:pt idx="2">
                  <c:v>0.81</c:v>
                </c:pt>
                <c:pt idx="3">
                  <c:v>0.81</c:v>
                </c:pt>
              </c:numCache>
            </c:numRef>
          </c:val>
          <c:extLst>
            <c:ext xmlns:c16="http://schemas.microsoft.com/office/drawing/2014/chart" uri="{C3380CC4-5D6E-409C-BE32-E72D297353CC}">
              <c16:uniqueId val="{00000000-52AD-4D49-9A46-4DDBB6B78734}"/>
            </c:ext>
          </c:extLst>
        </c:ser>
        <c:dLbls>
          <c:dLblPos val="outEnd"/>
          <c:showLegendKey val="0"/>
          <c:showVal val="1"/>
          <c:showCatName val="0"/>
          <c:showSerName val="0"/>
          <c:showPercent val="0"/>
          <c:showBubbleSize val="0"/>
        </c:dLbls>
        <c:gapWidth val="219"/>
        <c:overlap val="-27"/>
        <c:axId val="529063616"/>
        <c:axId val="529056400"/>
      </c:barChart>
      <c:catAx>
        <c:axId val="52906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crossAx val="529056400"/>
        <c:crosses val="autoZero"/>
        <c:auto val="1"/>
        <c:lblAlgn val="ctr"/>
        <c:lblOffset val="100"/>
        <c:noMultiLvlLbl val="0"/>
      </c:catAx>
      <c:valAx>
        <c:axId val="529056400"/>
        <c:scaling>
          <c:orientation val="minMax"/>
          <c:max val="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063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SCE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Response Rates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Control</c:v>
                </c:pt>
                <c:pt idx="1">
                  <c:v>Rate 1</c:v>
                </c:pt>
                <c:pt idx="2">
                  <c:v>Rate 2</c:v>
                </c:pt>
                <c:pt idx="3">
                  <c:v>Rate 3</c:v>
                </c:pt>
              </c:strCache>
            </c:strRef>
          </c:cat>
          <c:val>
            <c:numRef>
              <c:f>Sheet1!$B$2:$B$5</c:f>
              <c:numCache>
                <c:formatCode>0%</c:formatCode>
                <c:ptCount val="4"/>
                <c:pt idx="0">
                  <c:v>0.82</c:v>
                </c:pt>
                <c:pt idx="1">
                  <c:v>0.81</c:v>
                </c:pt>
                <c:pt idx="2">
                  <c:v>0.79</c:v>
                </c:pt>
                <c:pt idx="3">
                  <c:v>0.8</c:v>
                </c:pt>
              </c:numCache>
            </c:numRef>
          </c:val>
          <c:extLst>
            <c:ext xmlns:c16="http://schemas.microsoft.com/office/drawing/2014/chart" uri="{C3380CC4-5D6E-409C-BE32-E72D297353CC}">
              <c16:uniqueId val="{00000000-0F1D-4782-AE6D-F684D6FD011B}"/>
            </c:ext>
          </c:extLst>
        </c:ser>
        <c:dLbls>
          <c:dLblPos val="outEnd"/>
          <c:showLegendKey val="0"/>
          <c:showVal val="1"/>
          <c:showCatName val="0"/>
          <c:showSerName val="0"/>
          <c:showPercent val="0"/>
          <c:showBubbleSize val="0"/>
        </c:dLbls>
        <c:gapWidth val="219"/>
        <c:overlap val="-27"/>
        <c:axId val="243340560"/>
        <c:axId val="243340888"/>
      </c:barChart>
      <c:catAx>
        <c:axId val="24334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crossAx val="243340888"/>
        <c:crosses val="autoZero"/>
        <c:auto val="1"/>
        <c:lblAlgn val="ctr"/>
        <c:lblOffset val="100"/>
        <c:noMultiLvlLbl val="0"/>
      </c:catAx>
      <c:valAx>
        <c:axId val="243340888"/>
        <c:scaling>
          <c:orientation val="minMax"/>
          <c:max val="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40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SDG&amp;E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Response Rates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Control</c:v>
                </c:pt>
                <c:pt idx="1">
                  <c:v>Rate 1</c:v>
                </c:pt>
                <c:pt idx="2">
                  <c:v>Rate 2</c:v>
                </c:pt>
              </c:strCache>
            </c:strRef>
          </c:cat>
          <c:val>
            <c:numRef>
              <c:f>Sheet1!$B$2:$B$4</c:f>
              <c:numCache>
                <c:formatCode>0%</c:formatCode>
                <c:ptCount val="3"/>
                <c:pt idx="0">
                  <c:v>0.87</c:v>
                </c:pt>
                <c:pt idx="1">
                  <c:v>0.87</c:v>
                </c:pt>
                <c:pt idx="2">
                  <c:v>0.86</c:v>
                </c:pt>
              </c:numCache>
            </c:numRef>
          </c:val>
          <c:extLst>
            <c:ext xmlns:c16="http://schemas.microsoft.com/office/drawing/2014/chart" uri="{C3380CC4-5D6E-409C-BE32-E72D297353CC}">
              <c16:uniqueId val="{00000000-7BFF-4B08-A4C5-E985EB2A8A7B}"/>
            </c:ext>
          </c:extLst>
        </c:ser>
        <c:dLbls>
          <c:dLblPos val="outEnd"/>
          <c:showLegendKey val="0"/>
          <c:showVal val="1"/>
          <c:showCatName val="0"/>
          <c:showSerName val="0"/>
          <c:showPercent val="0"/>
          <c:showBubbleSize val="0"/>
        </c:dLbls>
        <c:gapWidth val="219"/>
        <c:overlap val="-27"/>
        <c:axId val="523362288"/>
        <c:axId val="523358352"/>
      </c:barChart>
      <c:catAx>
        <c:axId val="52336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crossAx val="523358352"/>
        <c:crosses val="autoZero"/>
        <c:auto val="1"/>
        <c:lblAlgn val="ctr"/>
        <c:lblOffset val="100"/>
        <c:noMultiLvlLbl val="0"/>
      </c:catAx>
      <c:valAx>
        <c:axId val="523358352"/>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3622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Response Rates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Response Rates</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Hot non-CARE/FERA</c:v>
                </c:pt>
                <c:pt idx="1">
                  <c:v>Hot CARE/FERA</c:v>
                </c:pt>
                <c:pt idx="2">
                  <c:v>Hot Below 100% FPG</c:v>
                </c:pt>
                <c:pt idx="3">
                  <c:v>Hot 100 to 200% FPG</c:v>
                </c:pt>
                <c:pt idx="4">
                  <c:v>Hot Seniors</c:v>
                </c:pt>
                <c:pt idx="5">
                  <c:v>Moderate non-CARE/FERA</c:v>
                </c:pt>
                <c:pt idx="6">
                  <c:v>Moderate CARE/FERA</c:v>
                </c:pt>
                <c:pt idx="7">
                  <c:v>Cool non-CARE/FERA</c:v>
                </c:pt>
                <c:pt idx="8">
                  <c:v>Cool CARE/FERA</c:v>
                </c:pt>
              </c:strCache>
            </c:strRef>
          </c:cat>
          <c:val>
            <c:numRef>
              <c:f>Sheet1!$B$2:$B$10</c:f>
              <c:numCache>
                <c:formatCode>0%</c:formatCode>
                <c:ptCount val="9"/>
                <c:pt idx="0">
                  <c:v>0.88</c:v>
                </c:pt>
                <c:pt idx="1">
                  <c:v>0.75</c:v>
                </c:pt>
                <c:pt idx="2">
                  <c:v>0.68</c:v>
                </c:pt>
                <c:pt idx="3">
                  <c:v>0.8</c:v>
                </c:pt>
                <c:pt idx="4">
                  <c:v>0.83</c:v>
                </c:pt>
                <c:pt idx="5">
                  <c:v>0.9</c:v>
                </c:pt>
                <c:pt idx="6">
                  <c:v>0.73</c:v>
                </c:pt>
                <c:pt idx="7">
                  <c:v>0.92</c:v>
                </c:pt>
                <c:pt idx="8">
                  <c:v>0.74</c:v>
                </c:pt>
              </c:numCache>
            </c:numRef>
          </c:val>
          <c:extLst>
            <c:ext xmlns:c16="http://schemas.microsoft.com/office/drawing/2014/chart" uri="{C3380CC4-5D6E-409C-BE32-E72D297353CC}">
              <c16:uniqueId val="{00000000-51A4-4467-A875-870B5127AE2B}"/>
            </c:ext>
          </c:extLst>
        </c:ser>
        <c:dLbls>
          <c:showLegendKey val="0"/>
          <c:showVal val="0"/>
          <c:showCatName val="0"/>
          <c:showSerName val="0"/>
          <c:showPercent val="0"/>
          <c:showBubbleSize val="0"/>
        </c:dLbls>
        <c:gapWidth val="219"/>
        <c:overlap val="-27"/>
        <c:axId val="614356544"/>
        <c:axId val="614347688"/>
      </c:barChart>
      <c:catAx>
        <c:axId val="61435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crossAx val="614347688"/>
        <c:crosses val="autoZero"/>
        <c:auto val="1"/>
        <c:lblAlgn val="ctr"/>
        <c:lblOffset val="100"/>
        <c:noMultiLvlLbl val="0"/>
      </c:catAx>
      <c:valAx>
        <c:axId val="6143476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56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ECD855-8194-44F2-8DD5-1A50A9C4C2CF}" type="datetimeFigureOut">
              <a:rPr lang="en-US" smtClean="0"/>
              <a:t>12/14/2017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8665CD-443B-4D9A-AEC8-7448319BA283}" type="slidenum">
              <a:rPr lang="en-US" smtClean="0"/>
              <a:t>‹#›</a:t>
            </a:fld>
            <a:endParaRPr lang="en-US"/>
          </a:p>
        </p:txBody>
      </p:sp>
    </p:spTree>
    <p:extLst>
      <p:ext uri="{BB962C8B-B14F-4D97-AF65-F5344CB8AC3E}">
        <p14:creationId xmlns:p14="http://schemas.microsoft.com/office/powerpoint/2010/main" val="5050273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99970-BC64-443F-B55A-2F3A8211B47B}" type="datetimeFigureOut">
              <a:rPr lang="en-US" smtClean="0"/>
              <a:t>12/13/2017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4371F8-88DE-4BCB-A737-0692B073BF09}" type="slidenum">
              <a:rPr lang="en-US" smtClean="0"/>
              <a:t>‹#›</a:t>
            </a:fld>
            <a:endParaRPr lang="en-US"/>
          </a:p>
        </p:txBody>
      </p:sp>
    </p:spTree>
    <p:extLst>
      <p:ext uri="{BB962C8B-B14F-4D97-AF65-F5344CB8AC3E}">
        <p14:creationId xmlns:p14="http://schemas.microsoft.com/office/powerpoint/2010/main" val="5646023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1" y="685800"/>
            <a:ext cx="5291666" cy="2387600"/>
          </a:xfrm>
        </p:spPr>
        <p:txBody>
          <a:bodyPr anchor="b"/>
          <a:lstStyle>
            <a:lvl1pPr algn="l">
              <a:defRPr sz="4500" b="1"/>
            </a:lvl1pPr>
          </a:lstStyle>
          <a:p>
            <a:r>
              <a:rPr lang="en-US"/>
              <a:t>Click to edit Master title style</a:t>
            </a:r>
            <a:endParaRPr lang="en-US" dirty="0"/>
          </a:p>
        </p:txBody>
      </p:sp>
      <p:sp>
        <p:nvSpPr>
          <p:cNvPr id="3" name="Subtitle 2"/>
          <p:cNvSpPr>
            <a:spLocks noGrp="1"/>
          </p:cNvSpPr>
          <p:nvPr>
            <p:ph type="subTitle" idx="1"/>
          </p:nvPr>
        </p:nvSpPr>
        <p:spPr>
          <a:xfrm>
            <a:off x="457201" y="3108960"/>
            <a:ext cx="5291666" cy="1655762"/>
          </a:xfrm>
        </p:spPr>
        <p:txBody>
          <a:bodyPr>
            <a:normAutofit/>
          </a:bodyPr>
          <a:lstStyle>
            <a:lvl1pPr marL="0" indent="0" algn="l">
              <a:buNone/>
              <a:defRPr sz="2800" b="1">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13379" t="371" r="12905"/>
          <a:stretch/>
        </p:blipFill>
        <p:spPr>
          <a:xfrm>
            <a:off x="5988676" y="0"/>
            <a:ext cx="3155324" cy="6400800"/>
          </a:xfrm>
          <a:prstGeom prst="rect">
            <a:avLst/>
          </a:prstGeom>
        </p:spPr>
      </p:pic>
      <p:sp>
        <p:nvSpPr>
          <p:cNvPr id="12" name="Text Placeholder 11"/>
          <p:cNvSpPr>
            <a:spLocks noGrp="1"/>
          </p:cNvSpPr>
          <p:nvPr>
            <p:ph type="body" sz="quarter" idx="10" hasCustomPrompt="1"/>
          </p:nvPr>
        </p:nvSpPr>
        <p:spPr>
          <a:xfrm>
            <a:off x="457200" y="4754880"/>
            <a:ext cx="5291138" cy="1566862"/>
          </a:xfrm>
        </p:spPr>
        <p:txBody>
          <a:bodyPr>
            <a:normAutofit/>
          </a:bodyPr>
          <a:lstStyle>
            <a:lvl1pPr marL="0" indent="0">
              <a:buNone/>
              <a:defRPr sz="1800">
                <a:solidFill>
                  <a:schemeClr val="tx1">
                    <a:lumMod val="65000"/>
                    <a:lumOff val="35000"/>
                  </a:schemeClr>
                </a:solidFill>
              </a:defRPr>
            </a:lvl1pPr>
          </a:lstStyle>
          <a:p>
            <a:pPr lvl="0"/>
            <a:r>
              <a:rPr lang="en-US" dirty="0"/>
              <a:t>Authors</a:t>
            </a:r>
          </a:p>
        </p:txBody>
      </p:sp>
      <p:sp>
        <p:nvSpPr>
          <p:cNvPr id="6" name="Rectangle 5"/>
          <p:cNvSpPr/>
          <p:nvPr userDrawn="1"/>
        </p:nvSpPr>
        <p:spPr>
          <a:xfrm>
            <a:off x="3108960" y="6492240"/>
            <a:ext cx="6035040" cy="365760"/>
          </a:xfrm>
          <a:prstGeom prst="rect">
            <a:avLst/>
          </a:prstGeom>
          <a:solidFill>
            <a:srgbClr val="1E8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4425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a:lvl1pPr>
            <a:lvl2pPr>
              <a:lnSpc>
                <a:spcPct val="100000"/>
              </a:lnSpc>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flipH="1">
            <a:off x="457200" y="914400"/>
            <a:ext cx="8229600" cy="0"/>
          </a:xfrm>
          <a:prstGeom prst="line">
            <a:avLst/>
          </a:prstGeom>
          <a:ln w="6350" cmpd="sng">
            <a:solidFill>
              <a:srgbClr val="1E816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4213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888" y="3971401"/>
            <a:ext cx="7886700" cy="1500187"/>
          </a:xfrm>
        </p:spPr>
        <p:txBody>
          <a:bodyPr/>
          <a:lstStyle>
            <a:lvl1pPr marL="0" indent="0" algn="r">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Title 3">
            <a:extLst>
              <a:ext uri="{FF2B5EF4-FFF2-40B4-BE49-F238E27FC236}">
                <a16:creationId xmlns:a16="http://schemas.microsoft.com/office/drawing/2014/main" id="{64217B00-3968-419C-B658-56257D35D46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087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1E806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002632"/>
            <a:ext cx="7886700" cy="2852737"/>
          </a:xfrm>
        </p:spPr>
        <p:txBody>
          <a:bodyPr anchor="b"/>
          <a:lstStyle>
            <a:lvl1pPr algn="r">
              <a:defRPr sz="45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53599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1E806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080" y="457200"/>
            <a:ext cx="7886700" cy="2852737"/>
          </a:xfrm>
        </p:spPr>
        <p:txBody>
          <a:bodyPr anchor="b">
            <a:normAutofit/>
          </a:bodyPr>
          <a:lstStyle>
            <a:lvl1pPr algn="ctr">
              <a:lnSpc>
                <a:spcPct val="100000"/>
              </a:lnSpc>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442960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Section Header">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002632"/>
            <a:ext cx="7886700" cy="2852737"/>
          </a:xfrm>
        </p:spPr>
        <p:txBody>
          <a:bodyPr anchor="b"/>
          <a:lstStyle>
            <a:lvl1pPr algn="r">
              <a:defRPr sz="4500" b="1">
                <a:solidFill>
                  <a:schemeClr val="bg1"/>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4592" y="6492240"/>
            <a:ext cx="1732828" cy="274320"/>
          </a:xfrm>
          <a:prstGeom prst="rect">
            <a:avLst/>
          </a:prstGeom>
        </p:spPr>
      </p:pic>
    </p:spTree>
    <p:extLst>
      <p:ext uri="{BB962C8B-B14F-4D97-AF65-F5344CB8AC3E}">
        <p14:creationId xmlns:p14="http://schemas.microsoft.com/office/powerpoint/2010/main" val="3751112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Section Header">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080" y="457200"/>
            <a:ext cx="7886700" cy="2852737"/>
          </a:xfrm>
        </p:spPr>
        <p:txBody>
          <a:bodyPr anchor="b">
            <a:normAutofit/>
          </a:bodyPr>
          <a:lstStyle>
            <a:lvl1pPr algn="ctr">
              <a:defRPr sz="3600" b="0">
                <a:solidFill>
                  <a:schemeClr val="bg1"/>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4592" y="6492240"/>
            <a:ext cx="1732828" cy="274320"/>
          </a:xfrm>
          <a:prstGeom prst="rect">
            <a:avLst/>
          </a:prstGeom>
        </p:spPr>
      </p:pic>
    </p:spTree>
    <p:extLst>
      <p:ext uri="{BB962C8B-B14F-4D97-AF65-F5344CB8AC3E}">
        <p14:creationId xmlns:p14="http://schemas.microsoft.com/office/powerpoint/2010/main" val="3694764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97280"/>
            <a:ext cx="3886200" cy="5029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72000" y="1097280"/>
            <a:ext cx="3886200" cy="5029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p:cNvCxnSpPr/>
          <p:nvPr userDrawn="1"/>
        </p:nvCxnSpPr>
        <p:spPr>
          <a:xfrm flipH="1">
            <a:off x="457200" y="914400"/>
            <a:ext cx="8229600" cy="0"/>
          </a:xfrm>
          <a:prstGeom prst="line">
            <a:avLst/>
          </a:prstGeom>
          <a:ln w="6350" cmpd="sng">
            <a:solidFill>
              <a:srgbClr val="1E816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6178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6"/>
            <a:ext cx="8229600" cy="548640"/>
          </a:xfrm>
        </p:spPr>
        <p:txBody>
          <a:bodyPr/>
          <a:lstStyle/>
          <a:p>
            <a:r>
              <a:rPr lang="en-US"/>
              <a:t>Click to edit Master title style</a:t>
            </a:r>
          </a:p>
        </p:txBody>
      </p:sp>
      <p:sp>
        <p:nvSpPr>
          <p:cNvPr id="3" name="Text Placeholder 2"/>
          <p:cNvSpPr>
            <a:spLocks noGrp="1"/>
          </p:cNvSpPr>
          <p:nvPr>
            <p:ph type="body" idx="1"/>
          </p:nvPr>
        </p:nvSpPr>
        <p:spPr>
          <a:xfrm>
            <a:off x="457200" y="1097280"/>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1920240"/>
            <a:ext cx="3868340" cy="4297680"/>
          </a:xfrm>
        </p:spPr>
        <p:txBody>
          <a:bodyPr>
            <a:normAutofit/>
          </a:bodyPr>
          <a:lstStyle>
            <a:lvl1pPr>
              <a:defRPr sz="1800"/>
            </a:lvl1pPr>
            <a:lvl2pPr>
              <a:defRPr sz="1600"/>
            </a:lvl2pPr>
            <a:lvl3pPr>
              <a:defRPr sz="12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72000" y="1097280"/>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572000" y="1920240"/>
            <a:ext cx="3887391" cy="4297680"/>
          </a:xfrm>
        </p:spPr>
        <p:txBody>
          <a:bodyPr>
            <a:normAutofit/>
          </a:bodyPr>
          <a:lstStyle>
            <a:lvl1pPr>
              <a:defRPr sz="1800"/>
            </a:lvl1pPr>
            <a:lvl2pPr>
              <a:defRPr sz="1600"/>
            </a:lvl2pPr>
            <a:lvl3pPr>
              <a:defRPr sz="12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p:nvPr userDrawn="1"/>
        </p:nvCxnSpPr>
        <p:spPr>
          <a:xfrm flipH="1">
            <a:off x="457200" y="914400"/>
            <a:ext cx="8229600" cy="0"/>
          </a:xfrm>
          <a:prstGeom prst="line">
            <a:avLst/>
          </a:prstGeom>
          <a:ln w="6350" cmpd="sng">
            <a:solidFill>
              <a:srgbClr val="1E816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0020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cxnSp>
        <p:nvCxnSpPr>
          <p:cNvPr id="4" name="Straight Connector 3"/>
          <p:cNvCxnSpPr/>
          <p:nvPr userDrawn="1"/>
        </p:nvCxnSpPr>
        <p:spPr>
          <a:xfrm flipH="1">
            <a:off x="457200" y="914400"/>
            <a:ext cx="8229600" cy="0"/>
          </a:xfrm>
          <a:prstGeom prst="line">
            <a:avLst/>
          </a:prstGeom>
          <a:ln w="6350" cmpd="sng">
            <a:solidFill>
              <a:srgbClr val="1E816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5306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049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Tree>
    <p:extLst>
      <p:ext uri="{BB962C8B-B14F-4D97-AF65-F5344CB8AC3E}">
        <p14:creationId xmlns:p14="http://schemas.microsoft.com/office/powerpoint/2010/main" val="2240697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Tree>
    <p:extLst>
      <p:ext uri="{BB962C8B-B14F-4D97-AF65-F5344CB8AC3E}">
        <p14:creationId xmlns:p14="http://schemas.microsoft.com/office/powerpoint/2010/main" val="1921745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rgbClr val="0B2F26"/>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343" y="1686560"/>
            <a:ext cx="6931313" cy="1097280"/>
          </a:xfrm>
          <a:prstGeom prst="rect">
            <a:avLst/>
          </a:prstGeom>
          <a:noFill/>
          <a:ln>
            <a:noFill/>
          </a:ln>
        </p:spPr>
      </p:pic>
      <p:sp>
        <p:nvSpPr>
          <p:cNvPr id="8" name="TextBox 7"/>
          <p:cNvSpPr txBox="1"/>
          <p:nvPr userDrawn="1"/>
        </p:nvSpPr>
        <p:spPr>
          <a:xfrm>
            <a:off x="2942167" y="3243593"/>
            <a:ext cx="3259667" cy="523220"/>
          </a:xfrm>
          <a:prstGeom prst="rect">
            <a:avLst/>
          </a:prstGeom>
          <a:noFill/>
        </p:spPr>
        <p:txBody>
          <a:bodyPr wrap="square" rtlCol="0">
            <a:spAutoFit/>
          </a:bodyPr>
          <a:lstStyle/>
          <a:p>
            <a:pPr algn="ctr"/>
            <a:r>
              <a:rPr lang="en-US" sz="2800" b="1" dirty="0">
                <a:solidFill>
                  <a:schemeClr val="bg1"/>
                </a:solidFill>
              </a:rPr>
              <a:t>Contact:</a:t>
            </a:r>
          </a:p>
        </p:txBody>
      </p:sp>
      <p:sp>
        <p:nvSpPr>
          <p:cNvPr id="10" name="Text Placeholder 9"/>
          <p:cNvSpPr>
            <a:spLocks noGrp="1"/>
          </p:cNvSpPr>
          <p:nvPr>
            <p:ph type="body" sz="quarter" idx="10"/>
          </p:nvPr>
        </p:nvSpPr>
        <p:spPr>
          <a:xfrm>
            <a:off x="1106488" y="4106863"/>
            <a:ext cx="7021512" cy="2141537"/>
          </a:xfrm>
        </p:spPr>
        <p:txBody>
          <a:bodyPr>
            <a:normAutofit/>
          </a:bodyPr>
          <a:lstStyle>
            <a:lvl1pPr marL="0" indent="0" algn="ctr">
              <a:buNone/>
              <a:defRPr sz="2600">
                <a:solidFill>
                  <a:schemeClr val="bg1"/>
                </a:solidFill>
              </a:defRPr>
            </a:lvl1pPr>
          </a:lstStyle>
          <a:p>
            <a:pPr lvl="0"/>
            <a:r>
              <a:rPr lang="en-US"/>
              <a:t>Edit Master text styles</a:t>
            </a:r>
          </a:p>
        </p:txBody>
      </p:sp>
    </p:spTree>
    <p:extLst>
      <p:ext uri="{BB962C8B-B14F-4D97-AF65-F5344CB8AC3E}">
        <p14:creationId xmlns:p14="http://schemas.microsoft.com/office/powerpoint/2010/main" val="41446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17"/>
          <p:cNvSpPr txBox="1">
            <a:spLocks/>
          </p:cNvSpPr>
          <p:nvPr userDrawn="1"/>
        </p:nvSpPr>
        <p:spPr>
          <a:xfrm>
            <a:off x="0" y="6400800"/>
            <a:ext cx="9144000" cy="457200"/>
          </a:xfrm>
          <a:prstGeom prst="rect">
            <a:avLst/>
          </a:prstGeom>
          <a:solidFill>
            <a:srgbClr val="1E8067"/>
          </a:solidFill>
          <a:ln>
            <a:noFill/>
          </a:ln>
        </p:spPr>
        <p:txBody>
          <a:bodyPr vert="horz" lIns="0" tIns="0" rIns="0" bIns="0" anchor="ctr" anchorCtr="0"/>
          <a:lstStyle>
            <a:lvl1pPr algn="r" eaLnBrk="1" latinLnBrk="0" hangingPunct="1">
              <a:defRPr kumimoji="0" sz="1200">
                <a:solidFill>
                  <a:schemeClr val="tx2">
                    <a:shade val="90000"/>
                  </a:schemeClr>
                </a:solidFill>
              </a:defRPr>
            </a:lvl1pPr>
          </a:lstStyle>
          <a:p>
            <a:pPr marL="0" marR="0" lvl="0" indent="0" algn="ctr" defTabSz="914400" rtl="0" eaLnBrk="1" fontAlgn="auto" latinLnBrk="0" hangingPunct="1">
              <a:lnSpc>
                <a:spcPts val="1700"/>
              </a:lnSpc>
              <a:spcBef>
                <a:spcPts val="0"/>
              </a:spcBef>
              <a:spcAft>
                <a:spcPts val="0"/>
              </a:spcAft>
              <a:buClrTx/>
              <a:buSzTx/>
              <a:buFontTx/>
              <a:buNone/>
              <a:tabLst>
                <a:tab pos="8691563" algn="r"/>
              </a:tabLst>
              <a:defRPr/>
            </a:pPr>
            <a:r>
              <a:rPr kumimoji="0" lang="en-US" sz="1100" b="0" i="0" u="none" strike="noStrike" kern="1200" cap="none" spc="0" normalizeH="0" baseline="0" noProof="0" dirty="0">
                <a:ln>
                  <a:noFill/>
                </a:ln>
                <a:solidFill>
                  <a:schemeClr val="bg1"/>
                </a:solidFill>
                <a:effectLst/>
                <a:uLnTx/>
                <a:uFillTx/>
                <a:latin typeface="Arial"/>
                <a:ea typeface="+mn-ea"/>
                <a:cs typeface="Arial"/>
              </a:rPr>
              <a:t>	2017 </a:t>
            </a:r>
            <a:r>
              <a:rPr kumimoji="0" lang="en-US" sz="1100" b="0" i="0" u="none" strike="noStrike" kern="1200" cap="none" spc="0" normalizeH="0" baseline="0" noProof="0" dirty="0" err="1">
                <a:ln>
                  <a:noFill/>
                </a:ln>
                <a:solidFill>
                  <a:schemeClr val="bg1"/>
                </a:solidFill>
                <a:effectLst/>
                <a:uLnTx/>
                <a:uFillTx/>
                <a:latin typeface="Arial"/>
                <a:ea typeface="+mn-ea"/>
                <a:cs typeface="Arial"/>
              </a:rPr>
              <a:t>PAPOR</a:t>
            </a:r>
            <a:r>
              <a:rPr kumimoji="0" lang="en-US" sz="1100" b="0" i="0" u="none" strike="noStrike" kern="1200" cap="none" spc="0" normalizeH="0" baseline="0" noProof="0" dirty="0">
                <a:ln>
                  <a:noFill/>
                </a:ln>
                <a:solidFill>
                  <a:schemeClr val="bg1"/>
                </a:solidFill>
                <a:effectLst/>
                <a:uLnTx/>
                <a:uFillTx/>
                <a:latin typeface="Arial"/>
                <a:ea typeface="+mn-ea"/>
                <a:cs typeface="Arial"/>
              </a:rPr>
              <a:t> Annual Conference</a:t>
            </a:r>
            <a:r>
              <a:rPr kumimoji="0" lang="en-US" sz="1100" b="0" i="0" u="none" strike="noStrike" kern="1200" cap="none" spc="0" normalizeH="0" baseline="0" noProof="0" dirty="0">
                <a:ln>
                  <a:noFill/>
                </a:ln>
                <a:solidFill>
                  <a:schemeClr val="bg1"/>
                </a:solidFill>
                <a:effectLst/>
                <a:uLnTx/>
                <a:uFillTx/>
                <a:latin typeface="Arial Narrow" panose="020B0606020202030204" pitchFamily="34" charset="0"/>
                <a:ea typeface="+mn-ea"/>
                <a:cs typeface="Arial"/>
              </a:rPr>
              <a:t> | pg. </a:t>
            </a:r>
            <a:fld id="{3E3F893C-B44A-4C24-A577-FA950B92A7B3}" type="slidenum">
              <a:rPr kumimoji="0" lang="en-US" sz="1100" b="0" i="0" u="none" strike="noStrike" kern="1200" cap="none" spc="0" normalizeH="0" baseline="0" noProof="0" smtClean="0">
                <a:ln>
                  <a:noFill/>
                </a:ln>
                <a:solidFill>
                  <a:schemeClr val="bg1"/>
                </a:solidFill>
                <a:effectLst/>
                <a:uLnTx/>
                <a:uFillTx/>
                <a:latin typeface="Arial Narrow" panose="020B0606020202030204" pitchFamily="34" charset="0"/>
                <a:ea typeface="+mn-ea"/>
                <a:cs typeface="Arial"/>
              </a:rPr>
              <a:pPr marL="0" marR="0" lvl="0" indent="0" algn="ctr" defTabSz="914400" rtl="0" eaLnBrk="1" fontAlgn="auto" latinLnBrk="0" hangingPunct="1">
                <a:lnSpc>
                  <a:spcPts val="1700"/>
                </a:lnSpc>
                <a:spcBef>
                  <a:spcPts val="0"/>
                </a:spcBef>
                <a:spcAft>
                  <a:spcPts val="0"/>
                </a:spcAft>
                <a:buClrTx/>
                <a:buSzTx/>
                <a:buFontTx/>
                <a:buNone/>
                <a:tabLst>
                  <a:tab pos="8691563" algn="r"/>
                </a:tabLst>
                <a:defRPr/>
              </a:pPr>
              <a:t>‹#›</a:t>
            </a:fld>
            <a:r>
              <a:rPr kumimoji="0" lang="en-US" sz="1100" b="0" i="0" u="none" strike="noStrike" kern="1200" cap="none" spc="0" normalizeH="0" baseline="0" noProof="0" dirty="0">
                <a:ln>
                  <a:noFill/>
                </a:ln>
                <a:solidFill>
                  <a:schemeClr val="bg1"/>
                </a:solidFill>
                <a:effectLst/>
                <a:uLnTx/>
                <a:uFillTx/>
                <a:latin typeface="Arial"/>
                <a:ea typeface="+mn-ea"/>
                <a:cs typeface="Arial"/>
              </a:rPr>
              <a:t> </a:t>
            </a:r>
          </a:p>
        </p:txBody>
      </p:sp>
      <p:sp>
        <p:nvSpPr>
          <p:cNvPr id="2" name="Title Placeholder 1"/>
          <p:cNvSpPr>
            <a:spLocks noGrp="1"/>
          </p:cNvSpPr>
          <p:nvPr>
            <p:ph type="title"/>
          </p:nvPr>
        </p:nvSpPr>
        <p:spPr>
          <a:xfrm>
            <a:off x="457200" y="365760"/>
            <a:ext cx="8229600" cy="54864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097280"/>
            <a:ext cx="8229600" cy="50292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60866" y="6492240"/>
            <a:ext cx="1732828" cy="274320"/>
          </a:xfrm>
          <a:prstGeom prst="rect">
            <a:avLst/>
          </a:prstGeom>
        </p:spPr>
      </p:pic>
    </p:spTree>
    <p:extLst>
      <p:ext uri="{BB962C8B-B14F-4D97-AF65-F5344CB8AC3E}">
        <p14:creationId xmlns:p14="http://schemas.microsoft.com/office/powerpoint/2010/main" val="675179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62" r:id="rId7"/>
    <p:sldLayoutId id="2147483652" r:id="rId8"/>
    <p:sldLayoutId id="2147483653" r:id="rId9"/>
    <p:sldLayoutId id="2147483654" r:id="rId10"/>
    <p:sldLayoutId id="2147483655" r:id="rId11"/>
    <p:sldLayoutId id="2147483656" r:id="rId12"/>
    <p:sldLayoutId id="2147483657" r:id="rId13"/>
    <p:sldLayoutId id="2147483658" r:id="rId14"/>
  </p:sldLayoutIdLst>
  <p:hf sldNum="0" hdr="0" dt="0"/>
  <p:txStyles>
    <p:titleStyle>
      <a:lvl1pPr algn="l" defTabSz="685800" rtl="0" eaLnBrk="1" latinLnBrk="0" hangingPunct="1">
        <a:lnSpc>
          <a:spcPct val="90000"/>
        </a:lnSpc>
        <a:spcBef>
          <a:spcPct val="0"/>
        </a:spcBef>
        <a:buNone/>
        <a:defRPr sz="3300" kern="1200" baseline="0">
          <a:solidFill>
            <a:srgbClr val="1E8067"/>
          </a:solidFill>
          <a:latin typeface="+mj-lt"/>
          <a:ea typeface="+mj-ea"/>
          <a:cs typeface="+mj-cs"/>
        </a:defRPr>
      </a:lvl1pPr>
    </p:titleStyle>
    <p:bodyStyle>
      <a:lvl1pPr marL="0" indent="-274320" algn="l" defTabSz="685800" rtl="0" eaLnBrk="1" latinLnBrk="0" hangingPunct="1">
        <a:lnSpc>
          <a:spcPct val="100000"/>
        </a:lnSpc>
        <a:spcBef>
          <a:spcPts val="75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40080" indent="-274320" algn="l" defTabSz="685800" rtl="0" eaLnBrk="1" latinLnBrk="0" hangingPunct="1">
        <a:lnSpc>
          <a:spcPct val="100000"/>
        </a:lnSpc>
        <a:spcBef>
          <a:spcPts val="900"/>
        </a:spcBef>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1005840" indent="-274320" algn="l" defTabSz="685800" rtl="0" eaLnBrk="1" latinLnBrk="0" hangingPunct="1">
        <a:lnSpc>
          <a:spcPct val="100000"/>
        </a:lnSpc>
        <a:spcBef>
          <a:spcPts val="6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371600" indent="-274320" algn="l" defTabSz="685800" rtl="0" eaLnBrk="1" latinLnBrk="0" hangingPunct="1">
        <a:lnSpc>
          <a:spcPct val="100000"/>
        </a:lnSpc>
        <a:spcBef>
          <a:spcPts val="600"/>
        </a:spcBef>
        <a:buFont typeface="Courier New" panose="02070309020205020404" pitchFamily="49" charset="0"/>
        <a:buChar char="o"/>
        <a:defRPr sz="1400" kern="1200">
          <a:solidFill>
            <a:schemeClr val="tx1">
              <a:lumMod val="75000"/>
              <a:lumOff val="25000"/>
            </a:schemeClr>
          </a:solidFill>
          <a:latin typeface="+mn-lt"/>
          <a:ea typeface="+mn-ea"/>
          <a:cs typeface="+mn-cs"/>
        </a:defRPr>
      </a:lvl4pPr>
      <a:lvl5pPr marL="1737360" indent="-274320" algn="l" defTabSz="6858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0"/>
            <a:ext cx="8229600" cy="548640"/>
          </a:xfrm>
        </p:spPr>
        <p:txBody>
          <a:bodyPr/>
          <a:lstStyle/>
          <a:p>
            <a:r>
              <a:rPr lang="en-US" dirty="0"/>
              <a:t>Agenda</a:t>
            </a:r>
          </a:p>
        </p:txBody>
      </p:sp>
      <p:sp>
        <p:nvSpPr>
          <p:cNvPr id="3" name="Content Placeholder 2"/>
          <p:cNvSpPr>
            <a:spLocks noGrp="1"/>
          </p:cNvSpPr>
          <p:nvPr>
            <p:ph idx="1"/>
          </p:nvPr>
        </p:nvSpPr>
        <p:spPr>
          <a:xfrm>
            <a:off x="457200" y="1097280"/>
            <a:ext cx="8229600" cy="5029200"/>
          </a:xfrm>
        </p:spPr>
        <p:txBody>
          <a:bodyPr/>
          <a:lstStyle/>
          <a:p>
            <a:pPr>
              <a:buFont typeface="Arial" panose="020B0604020202020204" pitchFamily="34" charset="0"/>
              <a:buChar char="•"/>
            </a:pPr>
            <a:endParaRPr lang="en-US" dirty="0">
              <a:solidFill>
                <a:schemeClr val="tx1">
                  <a:lumMod val="75000"/>
                  <a:lumOff val="25000"/>
                </a:schemeClr>
              </a:solidFill>
            </a:endParaRPr>
          </a:p>
        </p:txBody>
      </p:sp>
      <p:cxnSp>
        <p:nvCxnSpPr>
          <p:cNvPr id="5" name="Straight Connector 4"/>
          <p:cNvCxnSpPr/>
          <p:nvPr/>
        </p:nvCxnSpPr>
        <p:spPr>
          <a:xfrm flipH="1">
            <a:off x="457200" y="914400"/>
            <a:ext cx="8229600" cy="0"/>
          </a:xfrm>
          <a:prstGeom prst="line">
            <a:avLst/>
          </a:prstGeom>
          <a:ln w="6350" cmpd="sng">
            <a:solidFill>
              <a:srgbClr val="1E8166"/>
            </a:solidFill>
          </a:ln>
          <a:effectLst/>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0D0F7720-5D2F-4AFD-9C30-9D3FAF73E4C0}"/>
              </a:ext>
            </a:extLst>
          </p:cNvPr>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8782" t="1112" r="13602"/>
          <a:stretch/>
        </p:blipFill>
        <p:spPr>
          <a:xfrm>
            <a:off x="-1" y="0"/>
            <a:ext cx="9144001" cy="6442745"/>
          </a:xfrm>
          <a:prstGeom prst="rect">
            <a:avLst/>
          </a:prstGeom>
          <a:solidFill>
            <a:schemeClr val="bg1">
              <a:alpha val="62000"/>
            </a:schemeClr>
          </a:solidFill>
        </p:spPr>
      </p:pic>
      <p:sp>
        <p:nvSpPr>
          <p:cNvPr id="7" name="Title 6">
            <a:extLst>
              <a:ext uri="{FF2B5EF4-FFF2-40B4-BE49-F238E27FC236}">
                <a16:creationId xmlns:a16="http://schemas.microsoft.com/office/drawing/2014/main" id="{68A9D9FD-6031-4285-81C5-4D50911F4B81}"/>
              </a:ext>
            </a:extLst>
          </p:cNvPr>
          <p:cNvSpPr txBox="1">
            <a:spLocks/>
          </p:cNvSpPr>
          <p:nvPr/>
        </p:nvSpPr>
        <p:spPr>
          <a:xfrm>
            <a:off x="456672" y="511052"/>
            <a:ext cx="8230128" cy="2300728"/>
          </a:xfrm>
          <a:prstGeom prst="rect">
            <a:avLst/>
          </a:prstGeom>
        </p:spPr>
        <p:txBody>
          <a:bodyPr vert="horz" lIns="91440" tIns="45720" rIns="91440" bIns="45720" rtlCol="0" anchor="ctr">
            <a:normAutofit fontScale="92500" lnSpcReduction="10000"/>
          </a:bodyPr>
          <a:lstStyle>
            <a:lvl1pPr algn="l" defTabSz="685800" rtl="0" eaLnBrk="1" latinLnBrk="0" hangingPunct="1">
              <a:lnSpc>
                <a:spcPct val="90000"/>
              </a:lnSpc>
              <a:spcBef>
                <a:spcPct val="0"/>
              </a:spcBef>
              <a:buNone/>
              <a:defRPr sz="3300" kern="1200" baseline="0">
                <a:solidFill>
                  <a:srgbClr val="1E8067"/>
                </a:solidFill>
                <a:latin typeface="+mj-lt"/>
                <a:ea typeface="+mj-ea"/>
                <a:cs typeface="+mj-cs"/>
              </a:defRPr>
            </a:lvl1pPr>
          </a:lstStyle>
          <a:p>
            <a:r>
              <a:rPr lang="en-US" sz="4800" b="1" dirty="0">
                <a:solidFill>
                  <a:schemeClr val="accent6">
                    <a:lumMod val="50000"/>
                  </a:schemeClr>
                </a:solidFill>
              </a:rPr>
              <a:t>Applying the Tailored Design Method in a Randomized Control Trial Experiment Survey</a:t>
            </a:r>
          </a:p>
        </p:txBody>
      </p:sp>
      <p:sp>
        <p:nvSpPr>
          <p:cNvPr id="8" name="Text Placeholder 8">
            <a:extLst>
              <a:ext uri="{FF2B5EF4-FFF2-40B4-BE49-F238E27FC236}">
                <a16:creationId xmlns:a16="http://schemas.microsoft.com/office/drawing/2014/main" id="{6BDE4266-B8EC-40A4-B1D1-C570A5F00249}"/>
              </a:ext>
            </a:extLst>
          </p:cNvPr>
          <p:cNvSpPr txBox="1">
            <a:spLocks/>
          </p:cNvSpPr>
          <p:nvPr/>
        </p:nvSpPr>
        <p:spPr>
          <a:xfrm>
            <a:off x="0" y="4209535"/>
            <a:ext cx="5074920" cy="2233201"/>
          </a:xfrm>
          <a:prstGeom prst="rect">
            <a:avLst/>
          </a:prstGeom>
        </p:spPr>
        <p:txBody>
          <a:bodyPr/>
          <a:lstStyle>
            <a:lvl1pPr marL="0" indent="-274320" algn="l" defTabSz="685800" rtl="0" eaLnBrk="1" latinLnBrk="0" hangingPunct="1">
              <a:lnSpc>
                <a:spcPct val="90000"/>
              </a:lnSpc>
              <a:spcBef>
                <a:spcPts val="75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40080" indent="-274320" algn="l" defTabSz="685800" rtl="0" eaLnBrk="1" latinLnBrk="0" hangingPunct="1">
              <a:lnSpc>
                <a:spcPct val="100000"/>
              </a:lnSpc>
              <a:spcBef>
                <a:spcPts val="900"/>
              </a:spcBef>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1005840" indent="-274320" algn="l" defTabSz="685800" rtl="0" eaLnBrk="1" latinLnBrk="0" hangingPunct="1">
              <a:lnSpc>
                <a:spcPct val="100000"/>
              </a:lnSpc>
              <a:spcBef>
                <a:spcPts val="6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371600" indent="-274320" algn="l" defTabSz="685800" rtl="0" eaLnBrk="1" latinLnBrk="0" hangingPunct="1">
              <a:lnSpc>
                <a:spcPct val="100000"/>
              </a:lnSpc>
              <a:spcBef>
                <a:spcPts val="600"/>
              </a:spcBef>
              <a:buFont typeface="Courier New" panose="02070309020205020404" pitchFamily="49" charset="0"/>
              <a:buChar char="o"/>
              <a:defRPr sz="1400" kern="1200">
                <a:solidFill>
                  <a:schemeClr val="tx1">
                    <a:lumMod val="75000"/>
                    <a:lumOff val="25000"/>
                  </a:schemeClr>
                </a:solidFill>
                <a:latin typeface="+mn-lt"/>
                <a:ea typeface="+mn-ea"/>
                <a:cs typeface="+mn-cs"/>
              </a:defRPr>
            </a:lvl4pPr>
            <a:lvl5pPr marL="1737360" indent="-274320" algn="l" defTabSz="6858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indent="0">
              <a:buNone/>
            </a:pPr>
            <a:r>
              <a:rPr lang="en-US" dirty="0">
                <a:solidFill>
                  <a:schemeClr val="accent6">
                    <a:lumMod val="50000"/>
                  </a:schemeClr>
                </a:solidFill>
              </a:rPr>
              <a:t>Benjamin Messer</a:t>
            </a:r>
          </a:p>
          <a:p>
            <a:pPr indent="0">
              <a:buNone/>
            </a:pPr>
            <a:r>
              <a:rPr lang="en-US" dirty="0">
                <a:solidFill>
                  <a:schemeClr val="accent6">
                    <a:lumMod val="50000"/>
                  </a:schemeClr>
                </a:solidFill>
              </a:rPr>
              <a:t>Research Into Action, Portland, OR</a:t>
            </a:r>
          </a:p>
          <a:p>
            <a:pPr indent="0">
              <a:buNone/>
            </a:pPr>
            <a:endParaRPr lang="en-US" dirty="0">
              <a:solidFill>
                <a:schemeClr val="accent6">
                  <a:lumMod val="50000"/>
                </a:schemeClr>
              </a:solidFill>
            </a:endParaRPr>
          </a:p>
          <a:p>
            <a:pPr indent="0">
              <a:buNone/>
            </a:pPr>
            <a:r>
              <a:rPr lang="en-US" sz="1600" dirty="0" err="1">
                <a:solidFill>
                  <a:schemeClr val="accent6">
                    <a:lumMod val="50000"/>
                  </a:schemeClr>
                </a:solidFill>
              </a:rPr>
              <a:t>PAPOR</a:t>
            </a:r>
            <a:r>
              <a:rPr lang="en-US" sz="1600" dirty="0">
                <a:solidFill>
                  <a:schemeClr val="accent6">
                    <a:lumMod val="50000"/>
                  </a:schemeClr>
                </a:solidFill>
              </a:rPr>
              <a:t> Annual Conference, San Francisco, CA</a:t>
            </a:r>
          </a:p>
          <a:p>
            <a:pPr indent="0">
              <a:buNone/>
            </a:pPr>
            <a:r>
              <a:rPr lang="en-US" sz="1600" dirty="0">
                <a:solidFill>
                  <a:schemeClr val="accent6">
                    <a:lumMod val="50000"/>
                  </a:schemeClr>
                </a:solidFill>
              </a:rPr>
              <a:t>December 14-15, 2017</a:t>
            </a:r>
          </a:p>
        </p:txBody>
      </p:sp>
    </p:spTree>
    <p:extLst>
      <p:ext uri="{BB962C8B-B14F-4D97-AF65-F5344CB8AC3E}">
        <p14:creationId xmlns:p14="http://schemas.microsoft.com/office/powerpoint/2010/main" val="298225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E399F-4296-4C6E-9CE0-D4D6DA7F5B99}"/>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A644D5EF-C27C-4F95-9043-B5DAF03D0C3B}"/>
              </a:ext>
            </a:extLst>
          </p:cNvPr>
          <p:cNvSpPr>
            <a:spLocks noGrp="1"/>
          </p:cNvSpPr>
          <p:nvPr>
            <p:ph idx="1"/>
          </p:nvPr>
        </p:nvSpPr>
        <p:spPr/>
        <p:txBody>
          <a:bodyPr/>
          <a:lstStyle/>
          <a:p>
            <a:pPr indent="0" algn="ctr">
              <a:buNone/>
            </a:pPr>
            <a:endParaRPr lang="en-US" dirty="0"/>
          </a:p>
          <a:p>
            <a:pPr indent="0" algn="ctr">
              <a:buNone/>
            </a:pPr>
            <a:endParaRPr lang="en-US" dirty="0"/>
          </a:p>
          <a:p>
            <a:pPr indent="0" algn="ctr">
              <a:buNone/>
            </a:pPr>
            <a:endParaRPr lang="en-US" dirty="0"/>
          </a:p>
          <a:p>
            <a:pPr indent="0" algn="ctr">
              <a:lnSpc>
                <a:spcPct val="100000"/>
              </a:lnSpc>
              <a:buNone/>
            </a:pPr>
            <a:r>
              <a:rPr lang="en-US" dirty="0"/>
              <a:t>The information provided and views expressed in this presentation are those of Research Into Action and do not represent the California Time of Use Working Group.</a:t>
            </a:r>
          </a:p>
        </p:txBody>
      </p:sp>
    </p:spTree>
    <p:extLst>
      <p:ext uri="{BB962C8B-B14F-4D97-AF65-F5344CB8AC3E}">
        <p14:creationId xmlns:p14="http://schemas.microsoft.com/office/powerpoint/2010/main" val="1344342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10223-6D4E-4E8B-85D0-1F9FC963998B}"/>
              </a:ext>
            </a:extLst>
          </p:cNvPr>
          <p:cNvSpPr>
            <a:spLocks noGrp="1"/>
          </p:cNvSpPr>
          <p:nvPr>
            <p:ph type="title"/>
          </p:nvPr>
        </p:nvSpPr>
        <p:spPr/>
        <p:txBody>
          <a:bodyPr/>
          <a:lstStyle/>
          <a:p>
            <a:r>
              <a:rPr lang="en-US" b="1" dirty="0"/>
              <a:t>Agenda</a:t>
            </a:r>
          </a:p>
        </p:txBody>
      </p:sp>
      <p:sp>
        <p:nvSpPr>
          <p:cNvPr id="10" name="Text Box 19">
            <a:extLst>
              <a:ext uri="{FF2B5EF4-FFF2-40B4-BE49-F238E27FC236}">
                <a16:creationId xmlns:a16="http://schemas.microsoft.com/office/drawing/2014/main" id="{387C8C92-4054-425F-A0B6-54BAFF4E33B3}"/>
              </a:ext>
            </a:extLst>
          </p:cNvPr>
          <p:cNvSpPr txBox="1">
            <a:spLocks noChangeAspect="1" noChangeArrowheads="1"/>
          </p:cNvSpPr>
          <p:nvPr/>
        </p:nvSpPr>
        <p:spPr bwMode="auto">
          <a:xfrm>
            <a:off x="578498" y="4497191"/>
            <a:ext cx="7680960" cy="837526"/>
          </a:xfrm>
          <a:prstGeom prst="rect">
            <a:avLst/>
          </a:prstGeom>
          <a:solidFill>
            <a:schemeClr val="accent6">
              <a:lumMod val="60000"/>
              <a:lumOff val="40000"/>
            </a:schemeClr>
          </a:solidFill>
          <a:ln w="12700">
            <a:noFill/>
            <a:miter lim="800000"/>
            <a:headEnd/>
            <a:tailEnd/>
          </a:ln>
          <a:effectLst>
            <a:outerShdw blurRad="50800" dist="38100" dir="2700000" algn="tl" rotWithShape="0">
              <a:prstClr val="black">
                <a:alpha val="40000"/>
              </a:prstClr>
            </a:outerShdw>
          </a:effectLst>
        </p:spPr>
        <p:txBody>
          <a:bodyPr lIns="45720" rIns="45720" anchor="ctr"/>
          <a:lstStyle/>
          <a:p>
            <a:pPr marL="91440" eaLnBrk="0" hangingPunct="0">
              <a:spcBef>
                <a:spcPts val="1200"/>
              </a:spcBef>
              <a:spcAft>
                <a:spcPts val="1200"/>
              </a:spcAft>
              <a:defRPr/>
            </a:pPr>
            <a:r>
              <a:rPr lang="en-US" sz="2200" b="1" dirty="0">
                <a:latin typeface="Arial" charset="0"/>
              </a:rPr>
              <a:t>Survey Costs</a:t>
            </a:r>
          </a:p>
        </p:txBody>
      </p:sp>
      <p:sp>
        <p:nvSpPr>
          <p:cNvPr id="8" name="Text Box 17">
            <a:extLst>
              <a:ext uri="{FF2B5EF4-FFF2-40B4-BE49-F238E27FC236}">
                <a16:creationId xmlns:a16="http://schemas.microsoft.com/office/drawing/2014/main" id="{672B71A5-A35F-4C36-BAB8-987EA8949486}"/>
              </a:ext>
            </a:extLst>
          </p:cNvPr>
          <p:cNvSpPr txBox="1">
            <a:spLocks noChangeAspect="1" noChangeArrowheads="1"/>
          </p:cNvSpPr>
          <p:nvPr/>
        </p:nvSpPr>
        <p:spPr bwMode="auto">
          <a:xfrm>
            <a:off x="578498" y="3656740"/>
            <a:ext cx="7680960" cy="843382"/>
          </a:xfrm>
          <a:prstGeom prst="rect">
            <a:avLst/>
          </a:prstGeom>
          <a:solidFill>
            <a:schemeClr val="accent5">
              <a:lumMod val="60000"/>
              <a:lumOff val="40000"/>
            </a:schemeClr>
          </a:solidFill>
          <a:ln w="12700">
            <a:noFill/>
            <a:miter lim="800000"/>
            <a:headEnd/>
            <a:tailEnd/>
          </a:ln>
          <a:effectLst>
            <a:outerShdw blurRad="50800" dist="38100" dir="2700000" algn="tl" rotWithShape="0">
              <a:prstClr val="black">
                <a:alpha val="40000"/>
              </a:prstClr>
            </a:outerShdw>
          </a:effectLst>
        </p:spPr>
        <p:txBody>
          <a:bodyPr lIns="45720" rIns="45720" anchor="ctr"/>
          <a:lstStyle/>
          <a:p>
            <a:pPr marL="91440" eaLnBrk="0" hangingPunct="0">
              <a:spcBef>
                <a:spcPts val="1200"/>
              </a:spcBef>
              <a:spcAft>
                <a:spcPts val="1200"/>
              </a:spcAft>
              <a:defRPr/>
            </a:pPr>
            <a:r>
              <a:rPr lang="en-US" sz="2200" b="1" dirty="0">
                <a:latin typeface="Arial" charset="0"/>
              </a:rPr>
              <a:t>Nonresponse, Mode Effects, and Data Quality</a:t>
            </a:r>
          </a:p>
        </p:txBody>
      </p:sp>
      <p:sp>
        <p:nvSpPr>
          <p:cNvPr id="9" name="Text Box 18">
            <a:extLst>
              <a:ext uri="{FF2B5EF4-FFF2-40B4-BE49-F238E27FC236}">
                <a16:creationId xmlns:a16="http://schemas.microsoft.com/office/drawing/2014/main" id="{1AD42E6B-D68D-45AA-876D-DBCDDF39C06E}"/>
              </a:ext>
            </a:extLst>
          </p:cNvPr>
          <p:cNvSpPr txBox="1">
            <a:spLocks noChangeAspect="1" noChangeArrowheads="1"/>
          </p:cNvSpPr>
          <p:nvPr/>
        </p:nvSpPr>
        <p:spPr bwMode="auto">
          <a:xfrm>
            <a:off x="578498" y="2813358"/>
            <a:ext cx="7680960" cy="843382"/>
          </a:xfrm>
          <a:prstGeom prst="rect">
            <a:avLst/>
          </a:prstGeom>
          <a:solidFill>
            <a:schemeClr val="accent4">
              <a:lumMod val="75000"/>
            </a:schemeClr>
          </a:solidFill>
          <a:ln w="12700">
            <a:noFill/>
            <a:miter lim="800000"/>
            <a:headEnd/>
            <a:tailEnd/>
          </a:ln>
          <a:effectLst>
            <a:outerShdw blurRad="50800" dist="38100" dir="2700000" algn="tl" rotWithShape="0">
              <a:prstClr val="black">
                <a:alpha val="40000"/>
              </a:prstClr>
            </a:outerShdw>
          </a:effectLst>
        </p:spPr>
        <p:txBody>
          <a:bodyPr lIns="45720" rIns="45720" anchor="ctr"/>
          <a:lstStyle/>
          <a:p>
            <a:pPr marL="91440" eaLnBrk="0" hangingPunct="0">
              <a:spcBef>
                <a:spcPts val="600"/>
              </a:spcBef>
              <a:spcAft>
                <a:spcPts val="1200"/>
              </a:spcAft>
              <a:defRPr/>
            </a:pPr>
            <a:r>
              <a:rPr lang="en-US" sz="2200" b="1" dirty="0">
                <a:latin typeface="Arial" charset="0"/>
              </a:rPr>
              <a:t>Response Rate Results</a:t>
            </a:r>
          </a:p>
        </p:txBody>
      </p:sp>
      <p:sp>
        <p:nvSpPr>
          <p:cNvPr id="7" name="Text Box 16">
            <a:extLst>
              <a:ext uri="{FF2B5EF4-FFF2-40B4-BE49-F238E27FC236}">
                <a16:creationId xmlns:a16="http://schemas.microsoft.com/office/drawing/2014/main" id="{CED01216-A004-4632-ACE7-BAB40FCAA0BF}"/>
              </a:ext>
            </a:extLst>
          </p:cNvPr>
          <p:cNvSpPr txBox="1">
            <a:spLocks noChangeAspect="1" noChangeArrowheads="1"/>
          </p:cNvSpPr>
          <p:nvPr/>
        </p:nvSpPr>
        <p:spPr bwMode="auto">
          <a:xfrm>
            <a:off x="578498" y="1978634"/>
            <a:ext cx="7680960" cy="840453"/>
          </a:xfrm>
          <a:prstGeom prst="rect">
            <a:avLst/>
          </a:prstGeom>
          <a:solidFill>
            <a:schemeClr val="accent3">
              <a:lumMod val="60000"/>
              <a:lumOff val="40000"/>
            </a:schemeClr>
          </a:solidFill>
          <a:ln w="12700">
            <a:noFill/>
            <a:miter lim="800000"/>
            <a:headEnd/>
            <a:tailEnd/>
          </a:ln>
          <a:effectLst>
            <a:outerShdw blurRad="50800" dist="38100" dir="2700000" algn="tl" rotWithShape="0">
              <a:prstClr val="black">
                <a:alpha val="40000"/>
              </a:prstClr>
            </a:outerShdw>
          </a:effectLst>
        </p:spPr>
        <p:txBody>
          <a:bodyPr lIns="45720" rIns="45720" anchor="ctr"/>
          <a:lstStyle/>
          <a:p>
            <a:pPr marL="91440" eaLnBrk="0" hangingPunct="0">
              <a:spcBef>
                <a:spcPts val="1200"/>
              </a:spcBef>
              <a:spcAft>
                <a:spcPts val="1200"/>
              </a:spcAft>
              <a:defRPr/>
            </a:pPr>
            <a:r>
              <a:rPr lang="en-US" sz="2200" b="1" dirty="0">
                <a:latin typeface="Arial" charset="0"/>
              </a:rPr>
              <a:t>Study Design</a:t>
            </a:r>
          </a:p>
        </p:txBody>
      </p:sp>
      <p:sp>
        <p:nvSpPr>
          <p:cNvPr id="6" name="Text Box 15">
            <a:extLst>
              <a:ext uri="{FF2B5EF4-FFF2-40B4-BE49-F238E27FC236}">
                <a16:creationId xmlns:a16="http://schemas.microsoft.com/office/drawing/2014/main" id="{1D5D0680-D9B8-4415-8184-076E6947D467}"/>
              </a:ext>
            </a:extLst>
          </p:cNvPr>
          <p:cNvSpPr txBox="1">
            <a:spLocks noChangeArrowheads="1"/>
          </p:cNvSpPr>
          <p:nvPr/>
        </p:nvSpPr>
        <p:spPr bwMode="auto">
          <a:xfrm>
            <a:off x="578498" y="1140981"/>
            <a:ext cx="7680960" cy="841248"/>
          </a:xfrm>
          <a:prstGeom prst="rect">
            <a:avLst/>
          </a:prstGeom>
          <a:solidFill>
            <a:schemeClr val="accent2">
              <a:lumMod val="60000"/>
              <a:lumOff val="40000"/>
            </a:schemeClr>
          </a:solidFill>
          <a:ln w="12700">
            <a:noFill/>
            <a:miter lim="800000"/>
            <a:headEnd/>
            <a:tailEnd/>
          </a:ln>
          <a:effectLst>
            <a:outerShdw blurRad="50800" dist="38100" dir="2700000" algn="tl" rotWithShape="0">
              <a:prstClr val="black">
                <a:alpha val="40000"/>
              </a:prstClr>
            </a:outerShdw>
          </a:effectLst>
        </p:spPr>
        <p:txBody>
          <a:bodyPr lIns="45720" rIns="45720" anchor="ctr"/>
          <a:lstStyle/>
          <a:p>
            <a:pPr marL="91440" eaLnBrk="0" hangingPunct="0">
              <a:spcBef>
                <a:spcPts val="1200"/>
              </a:spcBef>
              <a:spcAft>
                <a:spcPts val="1200"/>
              </a:spcAft>
              <a:defRPr/>
            </a:pPr>
            <a:r>
              <a:rPr lang="en-US" sz="2200" b="1" dirty="0">
                <a:latin typeface="Arial" charset="0"/>
              </a:rPr>
              <a:t>Background</a:t>
            </a:r>
          </a:p>
        </p:txBody>
      </p:sp>
      <p:sp>
        <p:nvSpPr>
          <p:cNvPr id="22" name="Oval 21">
            <a:extLst>
              <a:ext uri="{FF2B5EF4-FFF2-40B4-BE49-F238E27FC236}">
                <a16:creationId xmlns:a16="http://schemas.microsoft.com/office/drawing/2014/main" id="{F7F0811A-D555-4278-AE8C-F00D85D3E7E0}"/>
              </a:ext>
            </a:extLst>
          </p:cNvPr>
          <p:cNvSpPr/>
          <p:nvPr/>
        </p:nvSpPr>
        <p:spPr>
          <a:xfrm>
            <a:off x="7923556" y="1221037"/>
            <a:ext cx="671804" cy="6811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01</a:t>
            </a:r>
          </a:p>
        </p:txBody>
      </p:sp>
      <p:sp>
        <p:nvSpPr>
          <p:cNvPr id="23" name="Oval 22">
            <a:extLst>
              <a:ext uri="{FF2B5EF4-FFF2-40B4-BE49-F238E27FC236}">
                <a16:creationId xmlns:a16="http://schemas.microsoft.com/office/drawing/2014/main" id="{E2011D24-68C2-48D5-93D9-3B678CA65A4F}"/>
              </a:ext>
            </a:extLst>
          </p:cNvPr>
          <p:cNvSpPr/>
          <p:nvPr/>
        </p:nvSpPr>
        <p:spPr>
          <a:xfrm>
            <a:off x="7923556" y="2058292"/>
            <a:ext cx="671804" cy="6811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02</a:t>
            </a:r>
          </a:p>
        </p:txBody>
      </p:sp>
      <p:sp>
        <p:nvSpPr>
          <p:cNvPr id="24" name="Oval 23">
            <a:extLst>
              <a:ext uri="{FF2B5EF4-FFF2-40B4-BE49-F238E27FC236}">
                <a16:creationId xmlns:a16="http://schemas.microsoft.com/office/drawing/2014/main" id="{3B43916E-A01A-4C75-A76D-D7F7FC258244}"/>
              </a:ext>
            </a:extLst>
          </p:cNvPr>
          <p:cNvSpPr/>
          <p:nvPr/>
        </p:nvSpPr>
        <p:spPr>
          <a:xfrm>
            <a:off x="7923556" y="2894481"/>
            <a:ext cx="671804" cy="6811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03</a:t>
            </a:r>
          </a:p>
        </p:txBody>
      </p:sp>
      <p:sp>
        <p:nvSpPr>
          <p:cNvPr id="25" name="Oval 24">
            <a:extLst>
              <a:ext uri="{FF2B5EF4-FFF2-40B4-BE49-F238E27FC236}">
                <a16:creationId xmlns:a16="http://schemas.microsoft.com/office/drawing/2014/main" id="{EFA88428-DC6C-4DF5-8A7E-B0AF548813DA}"/>
              </a:ext>
            </a:extLst>
          </p:cNvPr>
          <p:cNvSpPr/>
          <p:nvPr/>
        </p:nvSpPr>
        <p:spPr>
          <a:xfrm>
            <a:off x="7923556" y="3736398"/>
            <a:ext cx="671804" cy="6811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04</a:t>
            </a:r>
          </a:p>
        </p:txBody>
      </p:sp>
      <p:sp>
        <p:nvSpPr>
          <p:cNvPr id="26" name="Oval 25">
            <a:extLst>
              <a:ext uri="{FF2B5EF4-FFF2-40B4-BE49-F238E27FC236}">
                <a16:creationId xmlns:a16="http://schemas.microsoft.com/office/drawing/2014/main" id="{02EBE887-35A3-4837-A853-848E1170AA81}"/>
              </a:ext>
            </a:extLst>
          </p:cNvPr>
          <p:cNvSpPr/>
          <p:nvPr/>
        </p:nvSpPr>
        <p:spPr>
          <a:xfrm>
            <a:off x="7923556" y="4575386"/>
            <a:ext cx="671804" cy="68113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05</a:t>
            </a:r>
          </a:p>
        </p:txBody>
      </p:sp>
      <p:sp>
        <p:nvSpPr>
          <p:cNvPr id="13" name="Text Box 18">
            <a:extLst>
              <a:ext uri="{FF2B5EF4-FFF2-40B4-BE49-F238E27FC236}">
                <a16:creationId xmlns:a16="http://schemas.microsoft.com/office/drawing/2014/main" id="{4CEACA76-552C-49E0-B473-F6B1FC8DCA93}"/>
              </a:ext>
            </a:extLst>
          </p:cNvPr>
          <p:cNvSpPr txBox="1">
            <a:spLocks noChangeAspect="1" noChangeArrowheads="1"/>
          </p:cNvSpPr>
          <p:nvPr/>
        </p:nvSpPr>
        <p:spPr bwMode="auto">
          <a:xfrm>
            <a:off x="578498" y="5331762"/>
            <a:ext cx="7680960" cy="843382"/>
          </a:xfrm>
          <a:prstGeom prst="rect">
            <a:avLst/>
          </a:prstGeom>
          <a:solidFill>
            <a:srgbClr val="FFFF00"/>
          </a:solidFill>
          <a:ln w="12700">
            <a:noFill/>
            <a:miter lim="800000"/>
            <a:headEnd/>
            <a:tailEnd/>
          </a:ln>
          <a:effectLst>
            <a:outerShdw blurRad="50800" dist="38100" dir="2700000" algn="tl" rotWithShape="0">
              <a:prstClr val="black">
                <a:alpha val="40000"/>
              </a:prstClr>
            </a:outerShdw>
          </a:effectLst>
        </p:spPr>
        <p:txBody>
          <a:bodyPr lIns="45720" rIns="45720" anchor="ctr"/>
          <a:lstStyle/>
          <a:p>
            <a:pPr marL="91440" eaLnBrk="0" hangingPunct="0">
              <a:spcBef>
                <a:spcPts val="1200"/>
              </a:spcBef>
              <a:spcAft>
                <a:spcPts val="1200"/>
              </a:spcAft>
              <a:defRPr/>
            </a:pPr>
            <a:r>
              <a:rPr lang="en-US" sz="2200" b="1" dirty="0">
                <a:latin typeface="Arial" charset="0"/>
              </a:rPr>
              <a:t>Conclusions</a:t>
            </a:r>
          </a:p>
        </p:txBody>
      </p:sp>
      <p:sp>
        <p:nvSpPr>
          <p:cNvPr id="14" name="Oval 13">
            <a:extLst>
              <a:ext uri="{FF2B5EF4-FFF2-40B4-BE49-F238E27FC236}">
                <a16:creationId xmlns:a16="http://schemas.microsoft.com/office/drawing/2014/main" id="{136B7D9B-A9A5-41BF-8A73-A54D7864B30F}"/>
              </a:ext>
            </a:extLst>
          </p:cNvPr>
          <p:cNvSpPr/>
          <p:nvPr/>
        </p:nvSpPr>
        <p:spPr>
          <a:xfrm>
            <a:off x="7923556" y="5412885"/>
            <a:ext cx="671804" cy="68113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06</a:t>
            </a:r>
          </a:p>
        </p:txBody>
      </p:sp>
    </p:spTree>
    <p:extLst>
      <p:ext uri="{BB962C8B-B14F-4D97-AF65-F5344CB8AC3E}">
        <p14:creationId xmlns:p14="http://schemas.microsoft.com/office/powerpoint/2010/main" val="2691880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Box 15">
            <a:extLst>
              <a:ext uri="{FF2B5EF4-FFF2-40B4-BE49-F238E27FC236}">
                <a16:creationId xmlns:a16="http://schemas.microsoft.com/office/drawing/2014/main" id="{7A561A83-661B-4E33-A909-10F877D3C6C3}"/>
              </a:ext>
            </a:extLst>
          </p:cNvPr>
          <p:cNvSpPr txBox="1">
            <a:spLocks noChangeArrowheads="1"/>
          </p:cNvSpPr>
          <p:nvPr/>
        </p:nvSpPr>
        <p:spPr bwMode="auto">
          <a:xfrm>
            <a:off x="771445" y="2298662"/>
            <a:ext cx="7680960" cy="841248"/>
          </a:xfrm>
          <a:prstGeom prst="rect">
            <a:avLst/>
          </a:prstGeom>
          <a:solidFill>
            <a:schemeClr val="accent2">
              <a:lumMod val="60000"/>
              <a:lumOff val="40000"/>
            </a:schemeClr>
          </a:solidFill>
          <a:ln w="12700">
            <a:noFill/>
            <a:miter lim="800000"/>
            <a:headEnd/>
            <a:tailEnd/>
          </a:ln>
          <a:effectLst/>
        </p:spPr>
        <p:txBody>
          <a:bodyPr lIns="45720" rIns="45720" anchor="ctr"/>
          <a:lstStyle/>
          <a:p>
            <a:pPr marL="91440" algn="ctr" eaLnBrk="0" hangingPunct="0">
              <a:spcBef>
                <a:spcPts val="1200"/>
              </a:spcBef>
              <a:spcAft>
                <a:spcPts val="1200"/>
              </a:spcAft>
              <a:defRPr/>
            </a:pPr>
            <a:r>
              <a:rPr lang="en-US" sz="2800" b="1" dirty="0">
                <a:latin typeface="Arial" charset="0"/>
              </a:rPr>
              <a:t>Background</a:t>
            </a:r>
          </a:p>
        </p:txBody>
      </p:sp>
    </p:spTree>
    <p:extLst>
      <p:ext uri="{BB962C8B-B14F-4D97-AF65-F5344CB8AC3E}">
        <p14:creationId xmlns:p14="http://schemas.microsoft.com/office/powerpoint/2010/main" val="1360646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6503"/>
            <a:ext cx="8229600" cy="687897"/>
          </a:xfrm>
        </p:spPr>
        <p:txBody>
          <a:bodyPr>
            <a:noAutofit/>
          </a:bodyPr>
          <a:lstStyle/>
          <a:p>
            <a:r>
              <a:rPr lang="en-US" sz="2400" dirty="0"/>
              <a:t>RCT Surveys are Increasingly Used to Inform Policies, Tailored Design Method Provides Framework</a:t>
            </a:r>
          </a:p>
        </p:txBody>
      </p:sp>
      <p:sp>
        <p:nvSpPr>
          <p:cNvPr id="3" name="Content Placeholder 2"/>
          <p:cNvSpPr>
            <a:spLocks noGrp="1"/>
          </p:cNvSpPr>
          <p:nvPr>
            <p:ph idx="1"/>
          </p:nvPr>
        </p:nvSpPr>
        <p:spPr>
          <a:xfrm>
            <a:off x="457200" y="1097280"/>
            <a:ext cx="5584785" cy="5176198"/>
          </a:xfrm>
        </p:spPr>
        <p:txBody>
          <a:bodyPr>
            <a:normAutofit/>
          </a:bodyPr>
          <a:lstStyle/>
          <a:p>
            <a:pPr marL="273050" indent="-273050"/>
            <a:r>
              <a:rPr lang="en-US" dirty="0"/>
              <a:t>RCTs are scientifically rigorous</a:t>
            </a:r>
          </a:p>
          <a:p>
            <a:pPr marL="913130" lvl="1" indent="-273050"/>
            <a:r>
              <a:rPr lang="en-US" dirty="0"/>
              <a:t>Conducted with more frequency in policy areas</a:t>
            </a:r>
          </a:p>
          <a:p>
            <a:pPr marL="913130" lvl="1" indent="-273050"/>
            <a:r>
              <a:rPr lang="en-US" dirty="0"/>
              <a:t>Costs, time/duration, and complexity remain challenges</a:t>
            </a:r>
          </a:p>
          <a:p>
            <a:pPr marL="913130" lvl="1" indent="-273050"/>
            <a:r>
              <a:rPr lang="en-US" dirty="0"/>
              <a:t>Getting the policy right raises stakes,</a:t>
            </a:r>
            <a:r>
              <a:rPr lang="en-US" dirty="0">
                <a:sym typeface="Wingdings" panose="05000000000000000000" pitchFamily="2" charset="2"/>
              </a:rPr>
              <a:t> need high confidence</a:t>
            </a:r>
          </a:p>
          <a:p>
            <a:pPr marL="273050" indent="-273050"/>
            <a:r>
              <a:rPr lang="en-US" dirty="0">
                <a:sym typeface="Wingdings" panose="05000000000000000000" pitchFamily="2" charset="2"/>
              </a:rPr>
              <a:t>Not a one-size-fits-all approach</a:t>
            </a:r>
          </a:p>
          <a:p>
            <a:pPr marL="913130" lvl="1" indent="-273050"/>
            <a:r>
              <a:rPr lang="en-US" dirty="0">
                <a:sym typeface="Wingdings" panose="05000000000000000000" pitchFamily="2" charset="2"/>
              </a:rPr>
              <a:t>TDM provides framework for making decisions about each aspect of a survey</a:t>
            </a:r>
            <a:endParaRPr lang="en-US" dirty="0"/>
          </a:p>
        </p:txBody>
      </p:sp>
      <p:pic>
        <p:nvPicPr>
          <p:cNvPr id="6" name="Picture 2" descr="https://media.wiley.com/product_data/coverImage300/49/11184561/1118456149.jpg">
            <a:extLst>
              <a:ext uri="{FF2B5EF4-FFF2-40B4-BE49-F238E27FC236}">
                <a16:creationId xmlns:a16="http://schemas.microsoft.com/office/drawing/2014/main" id="{D20F3F4B-99E4-4678-BD7E-3505E76E4B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8120" y="1400175"/>
            <a:ext cx="2857500" cy="405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584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Box 16">
            <a:extLst>
              <a:ext uri="{FF2B5EF4-FFF2-40B4-BE49-F238E27FC236}">
                <a16:creationId xmlns:a16="http://schemas.microsoft.com/office/drawing/2014/main" id="{9CE829AC-0EB2-4E98-B4C1-D01751636928}"/>
              </a:ext>
            </a:extLst>
          </p:cNvPr>
          <p:cNvSpPr txBox="1">
            <a:spLocks noChangeAspect="1" noChangeArrowheads="1"/>
          </p:cNvSpPr>
          <p:nvPr/>
        </p:nvSpPr>
        <p:spPr bwMode="auto">
          <a:xfrm>
            <a:off x="695944" y="2154803"/>
            <a:ext cx="7680960" cy="1011307"/>
          </a:xfrm>
          <a:prstGeom prst="rect">
            <a:avLst/>
          </a:prstGeom>
          <a:solidFill>
            <a:schemeClr val="accent3">
              <a:lumMod val="60000"/>
              <a:lumOff val="40000"/>
            </a:schemeClr>
          </a:solidFill>
          <a:ln w="12700">
            <a:noFill/>
            <a:miter lim="800000"/>
            <a:headEnd/>
            <a:tailEnd/>
          </a:ln>
          <a:effectLst/>
        </p:spPr>
        <p:txBody>
          <a:bodyPr lIns="45720" rIns="45720" anchor="ctr"/>
          <a:lstStyle/>
          <a:p>
            <a:pPr marL="91440" algn="ctr" eaLnBrk="0" hangingPunct="0">
              <a:defRPr/>
            </a:pPr>
            <a:r>
              <a:rPr lang="en-US" sz="2800" b="1" dirty="0">
                <a:latin typeface="Arial" charset="0"/>
              </a:rPr>
              <a:t>Study Design</a:t>
            </a:r>
          </a:p>
        </p:txBody>
      </p:sp>
    </p:spTree>
    <p:extLst>
      <p:ext uri="{BB962C8B-B14F-4D97-AF65-F5344CB8AC3E}">
        <p14:creationId xmlns:p14="http://schemas.microsoft.com/office/powerpoint/2010/main" val="3562678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2D0E4-2309-4358-A36B-37A2BEB7CCEC}"/>
              </a:ext>
            </a:extLst>
          </p:cNvPr>
          <p:cNvSpPr>
            <a:spLocks noGrp="1"/>
          </p:cNvSpPr>
          <p:nvPr>
            <p:ph type="title"/>
          </p:nvPr>
        </p:nvSpPr>
        <p:spPr>
          <a:xfrm>
            <a:off x="457200" y="201336"/>
            <a:ext cx="8229600" cy="713064"/>
          </a:xfrm>
        </p:spPr>
        <p:txBody>
          <a:bodyPr>
            <a:noAutofit/>
          </a:bodyPr>
          <a:lstStyle/>
          <a:p>
            <a:r>
              <a:rPr lang="en-US" sz="2800" dirty="0"/>
              <a:t>California IOUs Tasked with </a:t>
            </a:r>
            <a:r>
              <a:rPr lang="en-US" sz="2800" dirty="0" err="1"/>
              <a:t>RCT</a:t>
            </a:r>
            <a:r>
              <a:rPr lang="en-US" sz="2800" dirty="0"/>
              <a:t> Electric Rate Study of Customers</a:t>
            </a:r>
          </a:p>
        </p:txBody>
      </p:sp>
      <p:sp>
        <p:nvSpPr>
          <p:cNvPr id="3" name="Content Placeholder 2">
            <a:extLst>
              <a:ext uri="{FF2B5EF4-FFF2-40B4-BE49-F238E27FC236}">
                <a16:creationId xmlns:a16="http://schemas.microsoft.com/office/drawing/2014/main" id="{25F30047-A42F-4D17-A2C5-528A7C03692D}"/>
              </a:ext>
            </a:extLst>
          </p:cNvPr>
          <p:cNvSpPr>
            <a:spLocks noGrp="1"/>
          </p:cNvSpPr>
          <p:nvPr>
            <p:ph idx="1"/>
          </p:nvPr>
        </p:nvSpPr>
        <p:spPr>
          <a:xfrm>
            <a:off x="457200" y="1097279"/>
            <a:ext cx="8229600" cy="5144130"/>
          </a:xfrm>
        </p:spPr>
        <p:txBody>
          <a:bodyPr>
            <a:normAutofit fontScale="85000" lnSpcReduction="20000"/>
          </a:bodyPr>
          <a:lstStyle/>
          <a:p>
            <a:pPr marL="273050" indent="-273050">
              <a:lnSpc>
                <a:spcPct val="120000"/>
              </a:lnSpc>
              <a:spcBef>
                <a:spcPts val="1200"/>
              </a:spcBef>
            </a:pPr>
            <a:r>
              <a:rPr lang="en-US" sz="2200" dirty="0"/>
              <a:t>CA Legislature and Public Utilities Commission directed the three investor-owned utilities (IOUs) to switch to Time-Of-Use (TOU) electricity rates for residential customers</a:t>
            </a:r>
          </a:p>
          <a:p>
            <a:pPr marL="913130" lvl="1" indent="-273050">
              <a:lnSpc>
                <a:spcPct val="120000"/>
              </a:lnSpc>
              <a:spcBef>
                <a:spcPts val="1200"/>
              </a:spcBef>
            </a:pPr>
            <a:r>
              <a:rPr lang="en-US" sz="1800" dirty="0"/>
              <a:t>IOUs: PG&amp;E, SCE, and </a:t>
            </a:r>
            <a:r>
              <a:rPr lang="en-US" sz="1800" dirty="0" err="1"/>
              <a:t>SDG&amp;E</a:t>
            </a:r>
            <a:r>
              <a:rPr lang="en-US" sz="1800" dirty="0"/>
              <a:t> (cover ~3/4s of CA)</a:t>
            </a:r>
          </a:p>
          <a:p>
            <a:pPr marL="273050" indent="-273050">
              <a:lnSpc>
                <a:spcPct val="120000"/>
              </a:lnSpc>
              <a:spcBef>
                <a:spcPts val="1200"/>
              </a:spcBef>
            </a:pPr>
            <a:r>
              <a:rPr lang="en-US" sz="2200" dirty="0"/>
              <a:t>IOUs first had to conduct a pilot </a:t>
            </a:r>
            <a:r>
              <a:rPr lang="en-US" sz="2200" dirty="0" err="1"/>
              <a:t>RCT</a:t>
            </a:r>
            <a:r>
              <a:rPr lang="en-US" sz="2200" dirty="0"/>
              <a:t> study to determine if TOU rates work, and if the rates have harmful economic and/or health impacts on vulnerable segments of the population</a:t>
            </a:r>
          </a:p>
          <a:p>
            <a:pPr marL="913130" lvl="1" indent="-273050">
              <a:lnSpc>
                <a:spcPct val="120000"/>
              </a:lnSpc>
              <a:spcBef>
                <a:spcPts val="1200"/>
              </a:spcBef>
            </a:pPr>
            <a:r>
              <a:rPr lang="en-US" sz="1800" dirty="0"/>
              <a:t>Compare customers on standard rate (Control) to customers on TOU rates (Treatment)</a:t>
            </a:r>
          </a:p>
          <a:p>
            <a:pPr marL="913130" lvl="1" indent="-273050">
              <a:lnSpc>
                <a:spcPct val="120000"/>
              </a:lnSpc>
              <a:spcBef>
                <a:spcPts val="1200"/>
              </a:spcBef>
            </a:pPr>
            <a:r>
              <a:rPr lang="en-US" sz="1800" dirty="0"/>
              <a:t>Electricity prices vary on TOU rates based on the time of day (e.g. lower in morning and night, higher in afternoon and evening) vs. based on how much is used on the standard rate</a:t>
            </a:r>
          </a:p>
          <a:p>
            <a:pPr marL="273050" indent="-273050">
              <a:lnSpc>
                <a:spcPct val="120000"/>
              </a:lnSpc>
              <a:spcBef>
                <a:spcPts val="1200"/>
              </a:spcBef>
            </a:pPr>
            <a:r>
              <a:rPr lang="en-US" sz="2200" dirty="0"/>
              <a:t>IOUs internally surveyed customers for Pilot recruitment, and provided bill credits for participation in the study</a:t>
            </a:r>
          </a:p>
          <a:p>
            <a:pPr marL="913130" lvl="1" indent="-273050">
              <a:lnSpc>
                <a:spcPct val="120000"/>
              </a:lnSpc>
              <a:spcBef>
                <a:spcPts val="1200"/>
              </a:spcBef>
            </a:pPr>
            <a:r>
              <a:rPr lang="en-US" sz="1800" dirty="0"/>
              <a:t>Over 55,000 total participants</a:t>
            </a:r>
          </a:p>
          <a:p>
            <a:pPr marL="273050" indent="-273050">
              <a:lnSpc>
                <a:spcPct val="120000"/>
              </a:lnSpc>
              <a:spcBef>
                <a:spcPts val="1200"/>
              </a:spcBef>
            </a:pPr>
            <a:endParaRPr lang="en-US" sz="2200" dirty="0"/>
          </a:p>
        </p:txBody>
      </p:sp>
    </p:spTree>
    <p:extLst>
      <p:ext uri="{BB962C8B-B14F-4D97-AF65-F5344CB8AC3E}">
        <p14:creationId xmlns:p14="http://schemas.microsoft.com/office/powerpoint/2010/main" val="3620004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DE5C6-2BE8-4300-84A0-34A45008A457}"/>
              </a:ext>
            </a:extLst>
          </p:cNvPr>
          <p:cNvSpPr>
            <a:spLocks noGrp="1"/>
          </p:cNvSpPr>
          <p:nvPr>
            <p:ph type="title"/>
          </p:nvPr>
        </p:nvSpPr>
        <p:spPr>
          <a:xfrm>
            <a:off x="457200" y="102870"/>
            <a:ext cx="8229600" cy="811530"/>
          </a:xfrm>
        </p:spPr>
        <p:txBody>
          <a:bodyPr>
            <a:normAutofit/>
          </a:bodyPr>
          <a:lstStyle/>
          <a:p>
            <a:r>
              <a:rPr lang="en-US" dirty="0"/>
              <a:t>Complex </a:t>
            </a:r>
            <a:r>
              <a:rPr lang="en-US" dirty="0" err="1"/>
              <a:t>RCT</a:t>
            </a:r>
            <a:r>
              <a:rPr lang="en-US" dirty="0"/>
              <a:t> Study Design</a:t>
            </a:r>
          </a:p>
        </p:txBody>
      </p:sp>
      <p:sp>
        <p:nvSpPr>
          <p:cNvPr id="3" name="Content Placeholder 2">
            <a:extLst>
              <a:ext uri="{FF2B5EF4-FFF2-40B4-BE49-F238E27FC236}">
                <a16:creationId xmlns:a16="http://schemas.microsoft.com/office/drawing/2014/main" id="{81520D6E-B045-4681-9A63-25D17E0C1519}"/>
              </a:ext>
            </a:extLst>
          </p:cNvPr>
          <p:cNvSpPr>
            <a:spLocks noGrp="1"/>
          </p:cNvSpPr>
          <p:nvPr>
            <p:ph idx="1"/>
          </p:nvPr>
        </p:nvSpPr>
        <p:spPr>
          <a:xfrm>
            <a:off x="457200" y="4283399"/>
            <a:ext cx="8229600" cy="1882509"/>
          </a:xfrm>
        </p:spPr>
        <p:txBody>
          <a:bodyPr>
            <a:normAutofit/>
          </a:bodyPr>
          <a:lstStyle/>
          <a:p>
            <a:r>
              <a:rPr lang="en-US" dirty="0"/>
              <a:t>PG&amp;E &amp; SCE: 4 Rates, 9 segments, 3 regions</a:t>
            </a:r>
          </a:p>
          <a:p>
            <a:pPr lvl="1"/>
            <a:r>
              <a:rPr lang="en-US" dirty="0"/>
              <a:t>30 total cells</a:t>
            </a:r>
          </a:p>
          <a:p>
            <a:r>
              <a:rPr lang="en-US" dirty="0" err="1"/>
              <a:t>SDG&amp;E</a:t>
            </a:r>
            <a:r>
              <a:rPr lang="en-US" dirty="0"/>
              <a:t>: 2 TOU Rates, 4 segments, 2 regions</a:t>
            </a:r>
          </a:p>
          <a:p>
            <a:pPr lvl="1"/>
            <a:r>
              <a:rPr lang="en-US" dirty="0"/>
              <a:t>12 total cells</a:t>
            </a:r>
          </a:p>
          <a:p>
            <a:endParaRPr lang="en-US" dirty="0"/>
          </a:p>
          <a:p>
            <a:endParaRPr lang="en-US" dirty="0"/>
          </a:p>
        </p:txBody>
      </p:sp>
      <p:graphicFrame>
        <p:nvGraphicFramePr>
          <p:cNvPr id="4" name="Table 3">
            <a:extLst>
              <a:ext uri="{FF2B5EF4-FFF2-40B4-BE49-F238E27FC236}">
                <a16:creationId xmlns:a16="http://schemas.microsoft.com/office/drawing/2014/main" id="{BC8FE76C-944C-4A71-BB94-3EEC9262AED4}"/>
              </a:ext>
            </a:extLst>
          </p:cNvPr>
          <p:cNvGraphicFramePr>
            <a:graphicFrameLocks noGrp="1"/>
          </p:cNvGraphicFramePr>
          <p:nvPr>
            <p:extLst>
              <p:ext uri="{D42A27DB-BD31-4B8C-83A1-F6EECF244321}">
                <p14:modId xmlns:p14="http://schemas.microsoft.com/office/powerpoint/2010/main" val="471098201"/>
              </p:ext>
            </p:extLst>
          </p:nvPr>
        </p:nvGraphicFramePr>
        <p:xfrm>
          <a:off x="457200" y="1162692"/>
          <a:ext cx="8272128" cy="2872415"/>
        </p:xfrm>
        <a:graphic>
          <a:graphicData uri="http://schemas.openxmlformats.org/drawingml/2006/table">
            <a:tbl>
              <a:tblPr firstRow="1" firstCol="1" bandRow="1">
                <a:tableStyleId>{5940675A-B579-460E-94D1-54222C63F5DA}</a:tableStyleId>
              </a:tblPr>
              <a:tblGrid>
                <a:gridCol w="1463040">
                  <a:extLst>
                    <a:ext uri="{9D8B030D-6E8A-4147-A177-3AD203B41FA5}">
                      <a16:colId xmlns:a16="http://schemas.microsoft.com/office/drawing/2014/main" val="221287011"/>
                    </a:ext>
                  </a:extLst>
                </a:gridCol>
                <a:gridCol w="1706736">
                  <a:extLst>
                    <a:ext uri="{9D8B030D-6E8A-4147-A177-3AD203B41FA5}">
                      <a16:colId xmlns:a16="http://schemas.microsoft.com/office/drawing/2014/main" val="3459767667"/>
                    </a:ext>
                  </a:extLst>
                </a:gridCol>
                <a:gridCol w="1700784">
                  <a:extLst>
                    <a:ext uri="{9D8B030D-6E8A-4147-A177-3AD203B41FA5}">
                      <a16:colId xmlns:a16="http://schemas.microsoft.com/office/drawing/2014/main" val="2856160232"/>
                    </a:ext>
                  </a:extLst>
                </a:gridCol>
                <a:gridCol w="1700784">
                  <a:extLst>
                    <a:ext uri="{9D8B030D-6E8A-4147-A177-3AD203B41FA5}">
                      <a16:colId xmlns:a16="http://schemas.microsoft.com/office/drawing/2014/main" val="1409573833"/>
                    </a:ext>
                  </a:extLst>
                </a:gridCol>
                <a:gridCol w="1700784">
                  <a:extLst>
                    <a:ext uri="{9D8B030D-6E8A-4147-A177-3AD203B41FA5}">
                      <a16:colId xmlns:a16="http://schemas.microsoft.com/office/drawing/2014/main" val="264679863"/>
                    </a:ext>
                  </a:extLst>
                </a:gridCol>
              </a:tblGrid>
              <a:tr h="313607">
                <a:tc>
                  <a:txBody>
                    <a:bodyPr/>
                    <a:lstStyle/>
                    <a:p>
                      <a:pPr marL="0" marR="0" algn="just">
                        <a:spcBef>
                          <a:spcPts val="0"/>
                        </a:spcBef>
                        <a:spcAft>
                          <a:spcPts val="0"/>
                        </a:spcAft>
                      </a:pPr>
                      <a:r>
                        <a:rPr lang="en-US" sz="1400" b="1" dirty="0">
                          <a:solidFill>
                            <a:schemeClr val="bg1"/>
                          </a:solidFill>
                          <a:effectLst/>
                        </a:rPr>
                        <a:t>Climate Region</a:t>
                      </a:r>
                      <a:endParaRPr lang="en-US" sz="11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1E8067"/>
                    </a:solidFill>
                  </a:tcPr>
                </a:tc>
                <a:tc>
                  <a:txBody>
                    <a:bodyPr/>
                    <a:lstStyle/>
                    <a:p>
                      <a:pPr marL="0" marR="0" algn="l">
                        <a:spcBef>
                          <a:spcPts val="0"/>
                        </a:spcBef>
                        <a:spcAft>
                          <a:spcPts val="0"/>
                        </a:spcAft>
                      </a:pPr>
                      <a:r>
                        <a:rPr lang="en-US" sz="1400" b="1" dirty="0">
                          <a:solidFill>
                            <a:schemeClr val="bg1"/>
                          </a:solidFill>
                          <a:effectLst/>
                        </a:rPr>
                        <a:t>Segment</a:t>
                      </a:r>
                      <a:endParaRPr lang="en-US" sz="11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1E8067"/>
                    </a:solidFill>
                  </a:tcPr>
                </a:tc>
                <a:tc>
                  <a:txBody>
                    <a:bodyPr/>
                    <a:lstStyle/>
                    <a:p>
                      <a:pPr marL="0" marR="0" algn="ctr">
                        <a:spcBef>
                          <a:spcPts val="0"/>
                        </a:spcBef>
                        <a:spcAft>
                          <a:spcPts val="0"/>
                        </a:spcAft>
                      </a:pPr>
                      <a:r>
                        <a:rPr lang="en-US" sz="1400" b="1" dirty="0">
                          <a:solidFill>
                            <a:schemeClr val="bg1"/>
                          </a:solidFill>
                          <a:effectLst/>
                        </a:rPr>
                        <a:t>Control vs. Rate 1</a:t>
                      </a:r>
                      <a:endParaRPr lang="en-US" sz="11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1E8067"/>
                    </a:solidFill>
                  </a:tcPr>
                </a:tc>
                <a:tc>
                  <a:txBody>
                    <a:bodyPr/>
                    <a:lstStyle/>
                    <a:p>
                      <a:pPr marL="0" marR="0" algn="ctr">
                        <a:spcBef>
                          <a:spcPts val="0"/>
                        </a:spcBef>
                        <a:spcAft>
                          <a:spcPts val="0"/>
                        </a:spcAft>
                      </a:pPr>
                      <a:r>
                        <a:rPr lang="en-US" sz="1400" b="1" dirty="0">
                          <a:solidFill>
                            <a:schemeClr val="bg1"/>
                          </a:solidFill>
                          <a:effectLst/>
                        </a:rPr>
                        <a:t>Control vs. Rate 2</a:t>
                      </a:r>
                      <a:endParaRPr lang="en-US" sz="11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1E8067"/>
                    </a:solidFill>
                  </a:tcPr>
                </a:tc>
                <a:tc>
                  <a:txBody>
                    <a:bodyPr/>
                    <a:lstStyle/>
                    <a:p>
                      <a:pPr marL="0" marR="0" algn="ctr">
                        <a:spcBef>
                          <a:spcPts val="0"/>
                        </a:spcBef>
                        <a:spcAft>
                          <a:spcPts val="0"/>
                        </a:spcAft>
                      </a:pPr>
                      <a:r>
                        <a:rPr lang="en-US" sz="1400" b="1" dirty="0">
                          <a:solidFill>
                            <a:schemeClr val="bg1"/>
                          </a:solidFill>
                          <a:effectLst/>
                        </a:rPr>
                        <a:t>Control vs. Rate 3</a:t>
                      </a:r>
                      <a:endParaRPr lang="en-US" sz="11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1E8067"/>
                    </a:solidFill>
                  </a:tcPr>
                </a:tc>
                <a:extLst>
                  <a:ext uri="{0D108BD9-81ED-4DB2-BD59-A6C34878D82A}">
                    <a16:rowId xmlns:a16="http://schemas.microsoft.com/office/drawing/2014/main" val="1849056383"/>
                  </a:ext>
                </a:extLst>
              </a:tr>
              <a:tr h="284312">
                <a:tc rowSpan="5">
                  <a:txBody>
                    <a:bodyPr/>
                    <a:lstStyle/>
                    <a:p>
                      <a:pPr marL="0" marR="0" algn="just">
                        <a:spcBef>
                          <a:spcPts val="0"/>
                        </a:spcBef>
                        <a:spcAft>
                          <a:spcPts val="0"/>
                        </a:spcAft>
                      </a:pPr>
                      <a:r>
                        <a:rPr lang="en-US" sz="1400" dirty="0">
                          <a:effectLst/>
                        </a:rPr>
                        <a:t>Hot</a:t>
                      </a: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a:spcBef>
                          <a:spcPts val="0"/>
                        </a:spcBef>
                        <a:spcAft>
                          <a:spcPts val="0"/>
                        </a:spcAft>
                      </a:pPr>
                      <a:r>
                        <a:rPr lang="en-US" sz="1400" dirty="0">
                          <a:effectLst/>
                        </a:rPr>
                        <a:t>Non-CARE/</a:t>
                      </a:r>
                      <a:r>
                        <a:rPr lang="en-US" sz="1400" dirty="0" err="1">
                          <a:effectLst/>
                        </a:rPr>
                        <a:t>FERA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2">
                  <a:txBody>
                    <a:bodyPr/>
                    <a:lstStyle/>
                    <a:p>
                      <a:pPr marL="0" marR="0" algn="ctr">
                        <a:spcBef>
                          <a:spcPts val="0"/>
                        </a:spcBef>
                        <a:spcAft>
                          <a:spcPts val="0"/>
                        </a:spcAft>
                      </a:pPr>
                      <a:r>
                        <a:rPr lang="en-US" sz="1400" dirty="0">
                          <a:effectLst/>
                        </a:rPr>
                        <a:t>PG&amp;E, SCE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2">
                  <a:txBody>
                    <a:bodyPr/>
                    <a:lstStyle/>
                    <a:p>
                      <a:pPr marL="0" marR="0" algn="ctr">
                        <a:lnSpc>
                          <a:spcPts val="1100"/>
                        </a:lnSpc>
                        <a:spcBef>
                          <a:spcPts val="0"/>
                        </a:spcBef>
                        <a:spcAft>
                          <a:spcPts val="0"/>
                        </a:spcAft>
                      </a:pPr>
                      <a:r>
                        <a:rPr lang="en-US" sz="1400" dirty="0">
                          <a:effectLst/>
                        </a:rPr>
                        <a:t>PG&amp;E, SCE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2">
                  <a:txBody>
                    <a:bodyPr/>
                    <a:lstStyle/>
                    <a:p>
                      <a:pPr marL="0" marR="0" algn="ctr">
                        <a:lnSpc>
                          <a:spcPts val="1100"/>
                        </a:lnSpc>
                        <a:spcBef>
                          <a:spcPts val="0"/>
                        </a:spcBef>
                        <a:spcAft>
                          <a:spcPts val="0"/>
                        </a:spcAft>
                      </a:pPr>
                      <a:r>
                        <a:rPr lang="en-US" sz="1400" dirty="0">
                          <a:effectLst/>
                        </a:rPr>
                        <a:t>PG&amp;E, SCE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36845450"/>
                  </a:ext>
                </a:extLst>
              </a:tr>
              <a:tr h="284312">
                <a:tc vMerge="1">
                  <a:txBody>
                    <a:bodyPr/>
                    <a:lstStyle/>
                    <a:p>
                      <a:pPr marL="0" marR="0" algn="just">
                        <a:spcBef>
                          <a:spcPts val="0"/>
                        </a:spcBef>
                        <a:spcAft>
                          <a:spcPts val="0"/>
                        </a:spcAft>
                      </a:pP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a:spcBef>
                          <a:spcPts val="0"/>
                        </a:spcBef>
                        <a:spcAft>
                          <a:spcPts val="0"/>
                        </a:spcAft>
                      </a:pPr>
                      <a:r>
                        <a:rPr lang="en-US" sz="1400" dirty="0">
                          <a:effectLst/>
                        </a:rPr>
                        <a:t>CARE/</a:t>
                      </a:r>
                      <a:r>
                        <a:rPr lang="en-US" sz="1400" dirty="0" err="1">
                          <a:effectLst/>
                        </a:rPr>
                        <a:t>FERA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lnSpc>
                          <a:spcPts val="11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lnSpc>
                          <a:spcPts val="11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834046175"/>
                  </a:ext>
                </a:extLst>
              </a:tr>
              <a:tr h="284312">
                <a:tc vMerge="1">
                  <a:txBody>
                    <a:bodyPr/>
                    <a:lstStyle/>
                    <a:p>
                      <a:pPr marL="0" marR="0" algn="just">
                        <a:spcBef>
                          <a:spcPts val="0"/>
                        </a:spcBef>
                        <a:spcAft>
                          <a:spcPts val="0"/>
                        </a:spcAft>
                      </a:pP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Below 100% </a:t>
                      </a:r>
                      <a:r>
                        <a:rPr lang="en-US" sz="1400" dirty="0" err="1">
                          <a:effectLst/>
                          <a:latin typeface="Arial" panose="020B0604020202020204" pitchFamily="34" charset="0"/>
                          <a:ea typeface="Times New Roman" panose="02020603050405020304" pitchFamily="18" charset="0"/>
                          <a:cs typeface="Arial" panose="020B0604020202020204" pitchFamily="34" charset="0"/>
                        </a:rPr>
                        <a:t>FPG</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3">
                  <a:txBody>
                    <a:bodyPr/>
                    <a:lstStyle/>
                    <a:p>
                      <a:pPr marL="0" marR="0" algn="ctr">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PG&amp;E</a:t>
                      </a:r>
                      <a:endParaRPr lang="en-US"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3">
                  <a:txBody>
                    <a:bodyPr/>
                    <a:lstStyle/>
                    <a:p>
                      <a:pPr marL="0" marR="0" algn="ctr">
                        <a:lnSpc>
                          <a:spcPts val="1100"/>
                        </a:lnSpc>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SCE</a:t>
                      </a: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3">
                  <a:txBody>
                    <a:bodyPr/>
                    <a:lstStyle/>
                    <a:p>
                      <a:pPr marL="0" marR="0" algn="ctr">
                        <a:lnSpc>
                          <a:spcPts val="1100"/>
                        </a:lnSpc>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None</a:t>
                      </a:r>
                      <a:endParaRPr lang="en-US"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43860179"/>
                  </a:ext>
                </a:extLst>
              </a:tr>
              <a:tr h="284312">
                <a:tc vMerge="1">
                  <a:txBody>
                    <a:bodyPr/>
                    <a:lstStyle/>
                    <a:p>
                      <a:pPr marL="0" marR="0" algn="just">
                        <a:spcBef>
                          <a:spcPts val="0"/>
                        </a:spcBef>
                        <a:spcAft>
                          <a:spcPts val="0"/>
                        </a:spcAft>
                      </a:pP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100 to 200% </a:t>
                      </a:r>
                      <a:r>
                        <a:rPr lang="en-US" sz="1400" dirty="0" err="1">
                          <a:effectLst/>
                          <a:latin typeface="Arial" panose="020B0604020202020204" pitchFamily="34" charset="0"/>
                          <a:ea typeface="Times New Roman" panose="02020603050405020304" pitchFamily="18" charset="0"/>
                          <a:cs typeface="Arial" panose="020B0604020202020204" pitchFamily="34" charset="0"/>
                        </a:rPr>
                        <a:t>FPG</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lnSpc>
                          <a:spcPts val="11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lnSpc>
                          <a:spcPts val="11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3817798"/>
                  </a:ext>
                </a:extLst>
              </a:tr>
              <a:tr h="284312">
                <a:tc vMerge="1">
                  <a:txBody>
                    <a:bodyPr/>
                    <a:lstStyle/>
                    <a:p>
                      <a:pPr marL="0" marR="0" algn="just">
                        <a:spcBef>
                          <a:spcPts val="0"/>
                        </a:spcBef>
                        <a:spcAft>
                          <a:spcPts val="0"/>
                        </a:spcAft>
                      </a:pP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Seniors</a:t>
                      </a: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lnSpc>
                          <a:spcPts val="11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marL="0" marR="0" algn="ctr">
                        <a:lnSpc>
                          <a:spcPts val="11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18864225"/>
                  </a:ext>
                </a:extLst>
              </a:tr>
              <a:tr h="284312">
                <a:tc rowSpan="2">
                  <a:txBody>
                    <a:bodyPr/>
                    <a:lstStyle/>
                    <a:p>
                      <a:pPr marL="0" marR="0" algn="just">
                        <a:spcBef>
                          <a:spcPts val="0"/>
                        </a:spcBef>
                        <a:spcAft>
                          <a:spcPts val="0"/>
                        </a:spcAft>
                      </a:pPr>
                      <a:r>
                        <a:rPr lang="en-US" sz="1400" dirty="0">
                          <a:effectLst/>
                        </a:rPr>
                        <a:t>Moderate</a:t>
                      </a: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a:spcBef>
                          <a:spcPts val="0"/>
                        </a:spcBef>
                        <a:spcAft>
                          <a:spcPts val="0"/>
                        </a:spcAft>
                      </a:pPr>
                      <a:r>
                        <a:rPr lang="en-US" sz="1400" dirty="0">
                          <a:effectLst/>
                        </a:rPr>
                        <a:t>Non-CARE/</a:t>
                      </a:r>
                      <a:r>
                        <a:rPr lang="en-US" sz="1400" dirty="0" err="1">
                          <a:effectLst/>
                        </a:rPr>
                        <a:t>FERA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2">
                  <a:txBody>
                    <a:bodyPr/>
                    <a:lstStyle/>
                    <a:p>
                      <a:pPr marL="0" marR="0" algn="ctr">
                        <a:spcBef>
                          <a:spcPts val="0"/>
                        </a:spcBef>
                        <a:spcAft>
                          <a:spcPts val="0"/>
                        </a:spcAft>
                      </a:pPr>
                      <a:r>
                        <a:rPr lang="en-US" sz="1400" dirty="0">
                          <a:effectLst/>
                        </a:rPr>
                        <a:t>PG&amp;E, SCE, </a:t>
                      </a:r>
                      <a:r>
                        <a:rPr lang="en-US" sz="1400" dirty="0" err="1">
                          <a:effectLst/>
                        </a:rPr>
                        <a:t>SDG&amp;E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1">
                        <a:lumMod val="20000"/>
                        <a:lumOff val="80000"/>
                      </a:schemeClr>
                    </a:solidFill>
                  </a:tcPr>
                </a:tc>
                <a:tc rowSpan="2">
                  <a:txBody>
                    <a:bodyPr/>
                    <a:lstStyle/>
                    <a:p>
                      <a:pPr marL="0" marR="0" algn="ctr">
                        <a:spcBef>
                          <a:spcPts val="0"/>
                        </a:spcBef>
                        <a:spcAft>
                          <a:spcPts val="0"/>
                        </a:spcAft>
                      </a:pPr>
                      <a:r>
                        <a:rPr lang="en-US" sz="1400" dirty="0">
                          <a:effectLst/>
                        </a:rPr>
                        <a:t>PG&amp;E, SCE, </a:t>
                      </a:r>
                      <a:r>
                        <a:rPr lang="en-US" sz="1400" dirty="0" err="1">
                          <a:effectLst/>
                        </a:rPr>
                        <a:t>SDG&amp;E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1">
                        <a:lumMod val="20000"/>
                        <a:lumOff val="80000"/>
                      </a:schemeClr>
                    </a:solidFill>
                  </a:tcPr>
                </a:tc>
                <a:tc rowSpan="2">
                  <a:txBody>
                    <a:bodyPr/>
                    <a:lstStyle/>
                    <a:p>
                      <a:pPr marL="0" marR="0" algn="ctr">
                        <a:lnSpc>
                          <a:spcPts val="1100"/>
                        </a:lnSpc>
                        <a:spcBef>
                          <a:spcPts val="0"/>
                        </a:spcBef>
                        <a:spcAft>
                          <a:spcPts val="0"/>
                        </a:spcAft>
                      </a:pPr>
                      <a:r>
                        <a:rPr lang="en-US" sz="1400" dirty="0">
                          <a:effectLst/>
                        </a:rPr>
                        <a:t>PG&amp;E, SCE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7355569"/>
                  </a:ext>
                </a:extLst>
              </a:tr>
              <a:tr h="284312">
                <a:tc vMerge="1">
                  <a:txBody>
                    <a:bodyPr/>
                    <a:lstStyle/>
                    <a:p>
                      <a:endParaRPr lang="en-US"/>
                    </a:p>
                  </a:txBody>
                  <a:tcPr/>
                </a:tc>
                <a:tc>
                  <a:txBody>
                    <a:bodyPr/>
                    <a:lstStyle/>
                    <a:p>
                      <a:pPr marL="0" marR="0" algn="l">
                        <a:spcBef>
                          <a:spcPts val="0"/>
                        </a:spcBef>
                        <a:spcAft>
                          <a:spcPts val="0"/>
                        </a:spcAft>
                      </a:pPr>
                      <a:r>
                        <a:rPr lang="en-US" sz="1400" dirty="0">
                          <a:effectLst/>
                        </a:rPr>
                        <a:t>CARE/</a:t>
                      </a:r>
                      <a:r>
                        <a:rPr lang="en-US" sz="1400" dirty="0" err="1">
                          <a:effectLst/>
                        </a:rPr>
                        <a:t>FERA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3766426308"/>
                  </a:ext>
                </a:extLst>
              </a:tr>
              <a:tr h="284312">
                <a:tc rowSpan="2">
                  <a:txBody>
                    <a:bodyPr/>
                    <a:lstStyle/>
                    <a:p>
                      <a:pPr marL="0" marR="0" algn="just">
                        <a:spcBef>
                          <a:spcPts val="0"/>
                        </a:spcBef>
                        <a:spcAft>
                          <a:spcPts val="0"/>
                        </a:spcAft>
                      </a:pPr>
                      <a:r>
                        <a:rPr lang="en-US" sz="1400" dirty="0">
                          <a:effectLst/>
                        </a:rPr>
                        <a:t>Cool</a:t>
                      </a: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algn="l">
                        <a:spcBef>
                          <a:spcPts val="0"/>
                        </a:spcBef>
                        <a:spcAft>
                          <a:spcPts val="0"/>
                        </a:spcAft>
                      </a:pPr>
                      <a:r>
                        <a:rPr lang="en-US" sz="1400" dirty="0">
                          <a:effectLst/>
                        </a:rPr>
                        <a:t>Non-CARE/</a:t>
                      </a:r>
                      <a:r>
                        <a:rPr lang="en-US" sz="1400" dirty="0" err="1">
                          <a:effectLst/>
                        </a:rPr>
                        <a:t>FERA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2">
                  <a:txBody>
                    <a:bodyPr/>
                    <a:lstStyle/>
                    <a:p>
                      <a:pPr marL="0" marR="0" algn="ctr">
                        <a:spcBef>
                          <a:spcPts val="0"/>
                        </a:spcBef>
                        <a:spcAft>
                          <a:spcPts val="0"/>
                        </a:spcAft>
                      </a:pPr>
                      <a:r>
                        <a:rPr lang="en-US" sz="1400" dirty="0">
                          <a:effectLst/>
                        </a:rPr>
                        <a:t>PG&amp;E, SCE, </a:t>
                      </a:r>
                      <a:r>
                        <a:rPr lang="en-US" sz="1400" dirty="0" err="1">
                          <a:effectLst/>
                        </a:rPr>
                        <a:t>SDG&amp;E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rowSpan="2">
                  <a:txBody>
                    <a:bodyPr/>
                    <a:lstStyle/>
                    <a:p>
                      <a:pPr marL="0" marR="0" algn="ctr">
                        <a:spcBef>
                          <a:spcPts val="0"/>
                        </a:spcBef>
                        <a:spcAft>
                          <a:spcPts val="0"/>
                        </a:spcAft>
                      </a:pPr>
                      <a:r>
                        <a:rPr lang="en-US" sz="1400" dirty="0">
                          <a:effectLst/>
                        </a:rPr>
                        <a:t>PG&amp;E, SCE, </a:t>
                      </a:r>
                      <a:r>
                        <a:rPr lang="en-US" sz="1400" dirty="0" err="1">
                          <a:effectLst/>
                        </a:rPr>
                        <a:t>SDG&amp;E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rowSpan="2">
                  <a:txBody>
                    <a:bodyPr/>
                    <a:lstStyle/>
                    <a:p>
                      <a:pPr marL="0" marR="0" algn="ctr">
                        <a:lnSpc>
                          <a:spcPts val="1100"/>
                        </a:lnSpc>
                        <a:spcBef>
                          <a:spcPts val="0"/>
                        </a:spcBef>
                        <a:spcAft>
                          <a:spcPts val="0"/>
                        </a:spcAft>
                      </a:pPr>
                      <a:r>
                        <a:rPr lang="en-US" sz="1400" dirty="0">
                          <a:effectLst/>
                        </a:rPr>
                        <a:t>PG&amp;E, SCE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616524864"/>
                  </a:ext>
                </a:extLst>
              </a:tr>
              <a:tr h="284312">
                <a:tc vMerge="1">
                  <a:txBody>
                    <a:bodyPr/>
                    <a:lstStyle/>
                    <a:p>
                      <a:endParaRPr lang="en-US"/>
                    </a:p>
                  </a:txBody>
                  <a:tcPr/>
                </a:tc>
                <a:tc>
                  <a:txBody>
                    <a:bodyPr/>
                    <a:lstStyle/>
                    <a:p>
                      <a:pPr marL="0" marR="0" algn="l">
                        <a:spcBef>
                          <a:spcPts val="0"/>
                        </a:spcBef>
                        <a:spcAft>
                          <a:spcPts val="0"/>
                        </a:spcAft>
                      </a:pPr>
                      <a:r>
                        <a:rPr lang="en-US" sz="1400" dirty="0">
                          <a:effectLst/>
                        </a:rPr>
                        <a:t>CARE/</a:t>
                      </a:r>
                      <a:r>
                        <a:rPr lang="en-US" sz="1400" dirty="0" err="1">
                          <a:effectLst/>
                        </a:rPr>
                        <a:t>FERA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512452148"/>
                  </a:ext>
                </a:extLst>
              </a:tr>
            </a:tbl>
          </a:graphicData>
        </a:graphic>
      </p:graphicFrame>
    </p:spTree>
    <p:extLst>
      <p:ext uri="{BB962C8B-B14F-4D97-AF65-F5344CB8AC3E}">
        <p14:creationId xmlns:p14="http://schemas.microsoft.com/office/powerpoint/2010/main" val="2215674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2D0E4-2309-4358-A36B-37A2BEB7CCEC}"/>
              </a:ext>
            </a:extLst>
          </p:cNvPr>
          <p:cNvSpPr>
            <a:spLocks noGrp="1"/>
          </p:cNvSpPr>
          <p:nvPr>
            <p:ph type="title"/>
          </p:nvPr>
        </p:nvSpPr>
        <p:spPr>
          <a:xfrm>
            <a:off x="457200" y="137160"/>
            <a:ext cx="8229600" cy="777240"/>
          </a:xfrm>
        </p:spPr>
        <p:txBody>
          <a:bodyPr>
            <a:normAutofit/>
          </a:bodyPr>
          <a:lstStyle/>
          <a:p>
            <a:r>
              <a:rPr lang="en-US" dirty="0"/>
              <a:t>Tailoring Survey Design to Study Design</a:t>
            </a:r>
          </a:p>
        </p:txBody>
      </p:sp>
      <p:sp>
        <p:nvSpPr>
          <p:cNvPr id="3" name="Content Placeholder 2">
            <a:extLst>
              <a:ext uri="{FF2B5EF4-FFF2-40B4-BE49-F238E27FC236}">
                <a16:creationId xmlns:a16="http://schemas.microsoft.com/office/drawing/2014/main" id="{25F30047-A42F-4D17-A2C5-528A7C03692D}"/>
              </a:ext>
            </a:extLst>
          </p:cNvPr>
          <p:cNvSpPr>
            <a:spLocks noGrp="1"/>
          </p:cNvSpPr>
          <p:nvPr>
            <p:ph idx="1"/>
          </p:nvPr>
        </p:nvSpPr>
        <p:spPr/>
        <p:txBody>
          <a:bodyPr>
            <a:normAutofit fontScale="85000" lnSpcReduction="10000"/>
          </a:bodyPr>
          <a:lstStyle/>
          <a:p>
            <a:pPr marL="273050" indent="-273050">
              <a:lnSpc>
                <a:spcPct val="100000"/>
              </a:lnSpc>
            </a:pPr>
            <a:r>
              <a:rPr lang="en-US" dirty="0"/>
              <a:t>Offered web, mail, and phone modes, sequentially</a:t>
            </a:r>
          </a:p>
          <a:p>
            <a:pPr marL="273050" indent="-273050"/>
            <a:r>
              <a:rPr lang="en-US" dirty="0"/>
              <a:t>Designed modes to be as similar as possible</a:t>
            </a:r>
          </a:p>
          <a:p>
            <a:pPr marL="273050" indent="-273050"/>
            <a:r>
              <a:rPr lang="en-US" dirty="0"/>
              <a:t>Used user-friendly graphical design for web/mail modes</a:t>
            </a:r>
          </a:p>
          <a:p>
            <a:pPr marL="273050" indent="-273050"/>
            <a:r>
              <a:rPr lang="en-US" dirty="0"/>
              <a:t>Used client letterheads, logos, and other materials</a:t>
            </a:r>
          </a:p>
          <a:p>
            <a:pPr marL="273050" indent="-273050"/>
            <a:r>
              <a:rPr lang="en-US" dirty="0"/>
              <a:t>Included different framing/messaging in each contact</a:t>
            </a:r>
          </a:p>
          <a:p>
            <a:pPr marL="273050" indent="-273050"/>
            <a:r>
              <a:rPr lang="en-US" dirty="0"/>
              <a:t>Sent contacts and offered survey in five languages</a:t>
            </a:r>
          </a:p>
          <a:p>
            <a:pPr marL="273050" indent="-273050"/>
            <a:r>
              <a:rPr lang="en-US" dirty="0"/>
              <a:t>Addressed communications to account holder, but asked for person in household who makes decisions about energy usage/bills</a:t>
            </a:r>
          </a:p>
          <a:p>
            <a:pPr marL="273050" indent="-273050"/>
            <a:r>
              <a:rPr lang="en-US" dirty="0"/>
              <a:t>Randomized lists and randomly reversed order of scales to minimize primacy/</a:t>
            </a:r>
            <a:r>
              <a:rPr lang="en-US" dirty="0" err="1"/>
              <a:t>recency</a:t>
            </a:r>
            <a:r>
              <a:rPr lang="en-US" dirty="0"/>
              <a:t> effects</a:t>
            </a:r>
          </a:p>
          <a:p>
            <a:pPr marL="273050" indent="-273050"/>
            <a:r>
              <a:rPr lang="en-US" dirty="0"/>
              <a:t>Provided a bill credit incentive upon completion of survey</a:t>
            </a:r>
          </a:p>
          <a:p>
            <a:pPr marL="273050" indent="-273050"/>
            <a:r>
              <a:rPr lang="en-US" dirty="0"/>
              <a:t>Included point of contact at survey center and at client headquarters</a:t>
            </a:r>
          </a:p>
          <a:p>
            <a:pPr marL="273050" indent="-273050"/>
            <a:r>
              <a:rPr lang="en-US" dirty="0">
                <a:solidFill>
                  <a:srgbClr val="C00000"/>
                </a:solidFill>
              </a:rPr>
              <a:t>Unable to make web survey mobile-friendly</a:t>
            </a:r>
          </a:p>
        </p:txBody>
      </p:sp>
    </p:spTree>
    <p:extLst>
      <p:ext uri="{BB962C8B-B14F-4D97-AF65-F5344CB8AC3E}">
        <p14:creationId xmlns:p14="http://schemas.microsoft.com/office/powerpoint/2010/main" val="313393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5E397-C4ED-481E-9CDF-8A372B6BDA3E}"/>
              </a:ext>
            </a:extLst>
          </p:cNvPr>
          <p:cNvSpPr>
            <a:spLocks noGrp="1"/>
          </p:cNvSpPr>
          <p:nvPr>
            <p:ph type="title"/>
          </p:nvPr>
        </p:nvSpPr>
        <p:spPr>
          <a:xfrm>
            <a:off x="457200" y="137160"/>
            <a:ext cx="8229600" cy="777240"/>
          </a:xfrm>
        </p:spPr>
        <p:txBody>
          <a:bodyPr>
            <a:normAutofit/>
          </a:bodyPr>
          <a:lstStyle/>
          <a:p>
            <a:r>
              <a:rPr lang="en-US" dirty="0"/>
              <a:t>Survey Characteristics</a:t>
            </a:r>
          </a:p>
        </p:txBody>
      </p:sp>
      <p:sp>
        <p:nvSpPr>
          <p:cNvPr id="3" name="Content Placeholder 2">
            <a:extLst>
              <a:ext uri="{FF2B5EF4-FFF2-40B4-BE49-F238E27FC236}">
                <a16:creationId xmlns:a16="http://schemas.microsoft.com/office/drawing/2014/main" id="{0ED73D94-E1D0-496D-A25B-5E936BE7FACF}"/>
              </a:ext>
            </a:extLst>
          </p:cNvPr>
          <p:cNvSpPr>
            <a:spLocks noGrp="1"/>
          </p:cNvSpPr>
          <p:nvPr>
            <p:ph idx="1"/>
          </p:nvPr>
        </p:nvSpPr>
        <p:spPr/>
        <p:txBody>
          <a:bodyPr>
            <a:normAutofit/>
          </a:bodyPr>
          <a:lstStyle/>
          <a:p>
            <a:endParaRPr lang="en-US" dirty="0"/>
          </a:p>
          <a:p>
            <a:endParaRPr lang="en-US" dirty="0"/>
          </a:p>
          <a:p>
            <a:endParaRPr lang="en-US" dirty="0"/>
          </a:p>
          <a:p>
            <a:endParaRPr lang="en-US" dirty="0"/>
          </a:p>
        </p:txBody>
      </p:sp>
      <p:sp>
        <p:nvSpPr>
          <p:cNvPr id="4" name="Content Placeholder 2">
            <a:extLst>
              <a:ext uri="{FF2B5EF4-FFF2-40B4-BE49-F238E27FC236}">
                <a16:creationId xmlns:a16="http://schemas.microsoft.com/office/drawing/2014/main" id="{FEF90717-37B1-456D-88CF-54FF949AD4D7}"/>
              </a:ext>
            </a:extLst>
          </p:cNvPr>
          <p:cNvSpPr txBox="1">
            <a:spLocks/>
          </p:cNvSpPr>
          <p:nvPr/>
        </p:nvSpPr>
        <p:spPr>
          <a:xfrm>
            <a:off x="457200" y="1179492"/>
            <a:ext cx="8229600" cy="5029200"/>
          </a:xfrm>
          <a:prstGeom prst="rect">
            <a:avLst/>
          </a:prstGeom>
        </p:spPr>
        <p:txBody>
          <a:bodyPr vert="horz" lIns="91440" tIns="45720" rIns="91440" bIns="45720" rtlCol="0">
            <a:normAutofit/>
          </a:bodyPr>
          <a:lstStyle>
            <a:lvl1pPr marL="0" indent="-274320" algn="l" defTabSz="685800" rtl="0" eaLnBrk="1" latinLnBrk="0" hangingPunct="1">
              <a:lnSpc>
                <a:spcPct val="100000"/>
              </a:lnSpc>
              <a:spcBef>
                <a:spcPts val="75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40080" indent="-274320" algn="l" defTabSz="685800" rtl="0" eaLnBrk="1" latinLnBrk="0" hangingPunct="1">
              <a:lnSpc>
                <a:spcPct val="100000"/>
              </a:lnSpc>
              <a:spcBef>
                <a:spcPts val="900"/>
              </a:spcBef>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1005840" indent="-274320" algn="l" defTabSz="685800" rtl="0" eaLnBrk="1" latinLnBrk="0" hangingPunct="1">
              <a:lnSpc>
                <a:spcPct val="100000"/>
              </a:lnSpc>
              <a:spcBef>
                <a:spcPts val="6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371600" indent="-274320" algn="l" defTabSz="685800" rtl="0" eaLnBrk="1" latinLnBrk="0" hangingPunct="1">
              <a:lnSpc>
                <a:spcPct val="100000"/>
              </a:lnSpc>
              <a:spcBef>
                <a:spcPts val="600"/>
              </a:spcBef>
              <a:buFont typeface="Courier New" panose="02070309020205020404" pitchFamily="49" charset="0"/>
              <a:buChar char="o"/>
              <a:defRPr sz="1400" kern="1200">
                <a:solidFill>
                  <a:schemeClr val="tx1">
                    <a:lumMod val="75000"/>
                    <a:lumOff val="25000"/>
                  </a:schemeClr>
                </a:solidFill>
                <a:latin typeface="+mn-lt"/>
                <a:ea typeface="+mn-ea"/>
                <a:cs typeface="+mn-cs"/>
              </a:defRPr>
            </a:lvl4pPr>
            <a:lvl5pPr marL="1737360" indent="-274320" algn="l" defTabSz="6858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73050" indent="-273050"/>
            <a:r>
              <a:rPr lang="en-US" dirty="0"/>
              <a:t>11 research topics and 32 research questions</a:t>
            </a:r>
          </a:p>
          <a:p>
            <a:pPr marL="273050" indent="-273050"/>
            <a:r>
              <a:rPr lang="en-US" dirty="0"/>
              <a:t>Survey included 39 “core” questions with up to 93 items, and 14 “non-core” questions with up to 31 items</a:t>
            </a:r>
          </a:p>
          <a:p>
            <a:pPr marL="913130" lvl="1" indent="-273050"/>
            <a:r>
              <a:rPr lang="en-US" dirty="0"/>
              <a:t>Core questions included in all modes, non-core in web-only</a:t>
            </a:r>
          </a:p>
          <a:p>
            <a:pPr marL="913130" lvl="1" indent="-273050"/>
            <a:r>
              <a:rPr lang="en-US" dirty="0"/>
              <a:t>Required about 25 minutes</a:t>
            </a:r>
          </a:p>
          <a:p>
            <a:pPr marL="273050" indent="-273050"/>
            <a:endParaRPr lang="en-US" dirty="0"/>
          </a:p>
        </p:txBody>
      </p:sp>
      <p:grpSp>
        <p:nvGrpSpPr>
          <p:cNvPr id="98" name="Group 97">
            <a:extLst>
              <a:ext uri="{FF2B5EF4-FFF2-40B4-BE49-F238E27FC236}">
                <a16:creationId xmlns:a16="http://schemas.microsoft.com/office/drawing/2014/main" id="{D27BAB2A-4602-4DF0-9A0D-8A69021050FD}"/>
              </a:ext>
            </a:extLst>
          </p:cNvPr>
          <p:cNvGrpSpPr/>
          <p:nvPr/>
        </p:nvGrpSpPr>
        <p:grpSpPr>
          <a:xfrm>
            <a:off x="1597202" y="3429000"/>
            <a:ext cx="5709609" cy="2999014"/>
            <a:chOff x="0" y="0"/>
            <a:chExt cx="6956273" cy="4223757"/>
          </a:xfrm>
        </p:grpSpPr>
        <p:sp>
          <p:nvSpPr>
            <p:cNvPr id="99" name="Rectangle 98">
              <a:extLst>
                <a:ext uri="{FF2B5EF4-FFF2-40B4-BE49-F238E27FC236}">
                  <a16:creationId xmlns:a16="http://schemas.microsoft.com/office/drawing/2014/main" id="{A2FFC189-0274-41C4-8467-C605FCBBD0B4}"/>
                </a:ext>
              </a:extLst>
            </p:cNvPr>
            <p:cNvSpPr/>
            <p:nvPr/>
          </p:nvSpPr>
          <p:spPr>
            <a:xfrm>
              <a:off x="0" y="395241"/>
              <a:ext cx="6956273" cy="2307364"/>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0" name="Rectangle 99">
              <a:extLst>
                <a:ext uri="{FF2B5EF4-FFF2-40B4-BE49-F238E27FC236}">
                  <a16:creationId xmlns:a16="http://schemas.microsoft.com/office/drawing/2014/main" id="{B9A91B4B-6BA0-4210-AC8D-C9BF96A24343}"/>
                </a:ext>
              </a:extLst>
            </p:cNvPr>
            <p:cNvSpPr/>
            <p:nvPr/>
          </p:nvSpPr>
          <p:spPr>
            <a:xfrm>
              <a:off x="0" y="2779517"/>
              <a:ext cx="6956273" cy="136732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1" name="Rectangle 100">
              <a:extLst>
                <a:ext uri="{FF2B5EF4-FFF2-40B4-BE49-F238E27FC236}">
                  <a16:creationId xmlns:a16="http://schemas.microsoft.com/office/drawing/2014/main" id="{D5ADF70A-FE4F-4359-8CBE-A81B9310FE2C}"/>
                </a:ext>
              </a:extLst>
            </p:cNvPr>
            <p:cNvSpPr/>
            <p:nvPr/>
          </p:nvSpPr>
          <p:spPr>
            <a:xfrm>
              <a:off x="1170769" y="0"/>
              <a:ext cx="1837345" cy="4223757"/>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2" name="Rectangle 101">
              <a:extLst>
                <a:ext uri="{FF2B5EF4-FFF2-40B4-BE49-F238E27FC236}">
                  <a16:creationId xmlns:a16="http://schemas.microsoft.com/office/drawing/2014/main" id="{BEFC25DA-090B-49D6-8326-B7BFE1B51A4B}"/>
                </a:ext>
              </a:extLst>
            </p:cNvPr>
            <p:cNvSpPr/>
            <p:nvPr/>
          </p:nvSpPr>
          <p:spPr>
            <a:xfrm>
              <a:off x="3067223" y="0"/>
              <a:ext cx="1837345" cy="4223757"/>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3" name="Rectangle 102">
              <a:extLst>
                <a:ext uri="{FF2B5EF4-FFF2-40B4-BE49-F238E27FC236}">
                  <a16:creationId xmlns:a16="http://schemas.microsoft.com/office/drawing/2014/main" id="{8A9728DF-E21D-4E3E-9804-CA620012B7E6}"/>
                </a:ext>
              </a:extLst>
            </p:cNvPr>
            <p:cNvSpPr/>
            <p:nvPr/>
          </p:nvSpPr>
          <p:spPr>
            <a:xfrm>
              <a:off x="4981481" y="0"/>
              <a:ext cx="1837345" cy="4223757"/>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4" name="Rectangle 103">
              <a:extLst>
                <a:ext uri="{FF2B5EF4-FFF2-40B4-BE49-F238E27FC236}">
                  <a16:creationId xmlns:a16="http://schemas.microsoft.com/office/drawing/2014/main" id="{AC9CEAC2-628A-465B-9308-89AED2697724}"/>
                </a:ext>
              </a:extLst>
            </p:cNvPr>
            <p:cNvSpPr/>
            <p:nvPr/>
          </p:nvSpPr>
          <p:spPr>
            <a:xfrm>
              <a:off x="111099" y="1070358"/>
              <a:ext cx="999858" cy="9485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solidFill>
                    <a:schemeClr val="tx1">
                      <a:lumMod val="75000"/>
                    </a:schemeClr>
                  </a:solidFill>
                </a:rPr>
                <a:t>Web</a:t>
              </a:r>
            </a:p>
            <a:p>
              <a:pPr algn="ctr"/>
              <a:r>
                <a:rPr lang="en-US" sz="1400" dirty="0">
                  <a:solidFill>
                    <a:schemeClr val="tx1">
                      <a:lumMod val="75000"/>
                    </a:schemeClr>
                  </a:solidFill>
                </a:rPr>
                <a:t>Mail</a:t>
              </a:r>
            </a:p>
            <a:p>
              <a:pPr algn="ctr"/>
              <a:r>
                <a:rPr lang="en-US" sz="1400" dirty="0">
                  <a:solidFill>
                    <a:schemeClr val="tx1">
                      <a:lumMod val="75000"/>
                    </a:schemeClr>
                  </a:solidFill>
                </a:rPr>
                <a:t>Phone</a:t>
              </a:r>
            </a:p>
          </p:txBody>
        </p:sp>
        <p:sp>
          <p:nvSpPr>
            <p:cNvPr id="105" name="Rectangle 104">
              <a:extLst>
                <a:ext uri="{FF2B5EF4-FFF2-40B4-BE49-F238E27FC236}">
                  <a16:creationId xmlns:a16="http://schemas.microsoft.com/office/drawing/2014/main" id="{3819EE3B-36F0-48AA-9A60-9F368003163B}"/>
                </a:ext>
              </a:extLst>
            </p:cNvPr>
            <p:cNvSpPr/>
            <p:nvPr/>
          </p:nvSpPr>
          <p:spPr>
            <a:xfrm>
              <a:off x="111099" y="2963251"/>
              <a:ext cx="999858" cy="9485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solidFill>
                    <a:schemeClr val="tx1">
                      <a:lumMod val="75000"/>
                    </a:schemeClr>
                  </a:solidFill>
                </a:rPr>
                <a:t>Web</a:t>
              </a:r>
            </a:p>
          </p:txBody>
        </p:sp>
        <p:sp>
          <p:nvSpPr>
            <p:cNvPr id="106" name="Rectangle 105">
              <a:extLst>
                <a:ext uri="{FF2B5EF4-FFF2-40B4-BE49-F238E27FC236}">
                  <a16:creationId xmlns:a16="http://schemas.microsoft.com/office/drawing/2014/main" id="{674CC1CB-1757-4F5C-9DFD-452EEE4751BA}"/>
                </a:ext>
              </a:extLst>
            </p:cNvPr>
            <p:cNvSpPr/>
            <p:nvPr/>
          </p:nvSpPr>
          <p:spPr>
            <a:xfrm>
              <a:off x="1247682" y="506336"/>
              <a:ext cx="1683521" cy="207662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Core Questions</a:t>
              </a:r>
            </a:p>
          </p:txBody>
        </p:sp>
        <p:sp>
          <p:nvSpPr>
            <p:cNvPr id="107" name="Rectangle 106">
              <a:extLst>
                <a:ext uri="{FF2B5EF4-FFF2-40B4-BE49-F238E27FC236}">
                  <a16:creationId xmlns:a16="http://schemas.microsoft.com/office/drawing/2014/main" id="{94ED436D-53EB-45F2-BDF4-ACDC2328C728}"/>
                </a:ext>
              </a:extLst>
            </p:cNvPr>
            <p:cNvSpPr/>
            <p:nvPr/>
          </p:nvSpPr>
          <p:spPr>
            <a:xfrm>
              <a:off x="1247683" y="2890613"/>
              <a:ext cx="1683521" cy="52129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Non-Core Questions</a:t>
              </a:r>
            </a:p>
          </p:txBody>
        </p:sp>
        <p:sp>
          <p:nvSpPr>
            <p:cNvPr id="108" name="Rectangle 107">
              <a:extLst>
                <a:ext uri="{FF2B5EF4-FFF2-40B4-BE49-F238E27FC236}">
                  <a16:creationId xmlns:a16="http://schemas.microsoft.com/office/drawing/2014/main" id="{B2163991-8AB6-420C-9C86-FA392B65DCFF}"/>
                </a:ext>
              </a:extLst>
            </p:cNvPr>
            <p:cNvSpPr/>
            <p:nvPr/>
          </p:nvSpPr>
          <p:spPr>
            <a:xfrm>
              <a:off x="1247682" y="3518728"/>
              <a:ext cx="1683521" cy="52129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PG&amp;E Questions</a:t>
              </a:r>
            </a:p>
          </p:txBody>
        </p:sp>
        <p:sp>
          <p:nvSpPr>
            <p:cNvPr id="109" name="Rectangle 108">
              <a:extLst>
                <a:ext uri="{FF2B5EF4-FFF2-40B4-BE49-F238E27FC236}">
                  <a16:creationId xmlns:a16="http://schemas.microsoft.com/office/drawing/2014/main" id="{FABC4B3D-1FBB-45B2-9DA5-995C1DB89B9A}"/>
                </a:ext>
              </a:extLst>
            </p:cNvPr>
            <p:cNvSpPr/>
            <p:nvPr/>
          </p:nvSpPr>
          <p:spPr>
            <a:xfrm>
              <a:off x="3144136" y="506336"/>
              <a:ext cx="1683521" cy="207662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Core Questions</a:t>
              </a:r>
            </a:p>
          </p:txBody>
        </p:sp>
        <p:sp>
          <p:nvSpPr>
            <p:cNvPr id="110" name="Rectangle 109">
              <a:extLst>
                <a:ext uri="{FF2B5EF4-FFF2-40B4-BE49-F238E27FC236}">
                  <a16:creationId xmlns:a16="http://schemas.microsoft.com/office/drawing/2014/main" id="{D0A72440-E3D6-46C2-92EA-564CAB0E6D1F}"/>
                </a:ext>
              </a:extLst>
            </p:cNvPr>
            <p:cNvSpPr/>
            <p:nvPr/>
          </p:nvSpPr>
          <p:spPr>
            <a:xfrm>
              <a:off x="3144137" y="2890613"/>
              <a:ext cx="1683521" cy="52129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Non-Core Questions</a:t>
              </a:r>
            </a:p>
          </p:txBody>
        </p:sp>
        <p:sp>
          <p:nvSpPr>
            <p:cNvPr id="111" name="Rectangle 110">
              <a:extLst>
                <a:ext uri="{FF2B5EF4-FFF2-40B4-BE49-F238E27FC236}">
                  <a16:creationId xmlns:a16="http://schemas.microsoft.com/office/drawing/2014/main" id="{CB6B277B-F403-4189-B0A3-5C1EF4E44304}"/>
                </a:ext>
              </a:extLst>
            </p:cNvPr>
            <p:cNvSpPr/>
            <p:nvPr/>
          </p:nvSpPr>
          <p:spPr>
            <a:xfrm>
              <a:off x="3144136" y="3518728"/>
              <a:ext cx="1683521" cy="52129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SCE Questions</a:t>
              </a:r>
            </a:p>
          </p:txBody>
        </p:sp>
        <p:sp>
          <p:nvSpPr>
            <p:cNvPr id="112" name="Rectangle 111">
              <a:extLst>
                <a:ext uri="{FF2B5EF4-FFF2-40B4-BE49-F238E27FC236}">
                  <a16:creationId xmlns:a16="http://schemas.microsoft.com/office/drawing/2014/main" id="{ADB3A62A-0917-4F9D-844A-DD38245645BC}"/>
                </a:ext>
              </a:extLst>
            </p:cNvPr>
            <p:cNvSpPr/>
            <p:nvPr/>
          </p:nvSpPr>
          <p:spPr>
            <a:xfrm>
              <a:off x="5040591" y="506336"/>
              <a:ext cx="1683521" cy="207662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Core Questions</a:t>
              </a:r>
            </a:p>
          </p:txBody>
        </p:sp>
        <p:sp>
          <p:nvSpPr>
            <p:cNvPr id="113" name="Rectangle 112">
              <a:extLst>
                <a:ext uri="{FF2B5EF4-FFF2-40B4-BE49-F238E27FC236}">
                  <a16:creationId xmlns:a16="http://schemas.microsoft.com/office/drawing/2014/main" id="{8AE3C9F9-7036-42B0-8288-2849376C7325}"/>
                </a:ext>
              </a:extLst>
            </p:cNvPr>
            <p:cNvSpPr/>
            <p:nvPr/>
          </p:nvSpPr>
          <p:spPr>
            <a:xfrm>
              <a:off x="5040592" y="2890613"/>
              <a:ext cx="1683521" cy="52129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t>Non-Core Questions</a:t>
              </a:r>
            </a:p>
          </p:txBody>
        </p:sp>
        <p:sp>
          <p:nvSpPr>
            <p:cNvPr id="114" name="Rectangle 113">
              <a:extLst>
                <a:ext uri="{FF2B5EF4-FFF2-40B4-BE49-F238E27FC236}">
                  <a16:creationId xmlns:a16="http://schemas.microsoft.com/office/drawing/2014/main" id="{A789B605-0641-4E3C-BDC6-AE50297FBABB}"/>
                </a:ext>
              </a:extLst>
            </p:cNvPr>
            <p:cNvSpPr/>
            <p:nvPr/>
          </p:nvSpPr>
          <p:spPr>
            <a:xfrm>
              <a:off x="5040591" y="3518728"/>
              <a:ext cx="1683521" cy="52129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err="1"/>
                <a:t>SDG&amp;E</a:t>
              </a:r>
              <a:r>
                <a:rPr lang="en-US" sz="1400" dirty="0"/>
                <a:t> Questions</a:t>
              </a:r>
            </a:p>
          </p:txBody>
        </p:sp>
        <p:sp>
          <p:nvSpPr>
            <p:cNvPr id="115" name="Rectangle 114">
              <a:extLst>
                <a:ext uri="{FF2B5EF4-FFF2-40B4-BE49-F238E27FC236}">
                  <a16:creationId xmlns:a16="http://schemas.microsoft.com/office/drawing/2014/main" id="{11BD872C-43A7-4032-B851-5F7755D71416}"/>
                </a:ext>
              </a:extLst>
            </p:cNvPr>
            <p:cNvSpPr/>
            <p:nvPr/>
          </p:nvSpPr>
          <p:spPr>
            <a:xfrm>
              <a:off x="1589513" y="53411"/>
              <a:ext cx="999858" cy="320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b="1">
                  <a:solidFill>
                    <a:schemeClr val="tx1">
                      <a:lumMod val="75000"/>
                    </a:schemeClr>
                  </a:solidFill>
                </a:rPr>
                <a:t>PG&amp;E</a:t>
              </a:r>
            </a:p>
          </p:txBody>
        </p:sp>
        <p:sp>
          <p:nvSpPr>
            <p:cNvPr id="116" name="Rectangle 115">
              <a:extLst>
                <a:ext uri="{FF2B5EF4-FFF2-40B4-BE49-F238E27FC236}">
                  <a16:creationId xmlns:a16="http://schemas.microsoft.com/office/drawing/2014/main" id="{2FCB47FF-B99E-44A4-8826-92F735B04BCD}"/>
                </a:ext>
              </a:extLst>
            </p:cNvPr>
            <p:cNvSpPr/>
            <p:nvPr/>
          </p:nvSpPr>
          <p:spPr>
            <a:xfrm>
              <a:off x="3485967" y="51276"/>
              <a:ext cx="999858" cy="320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b="1">
                  <a:solidFill>
                    <a:schemeClr val="tx1">
                      <a:lumMod val="75000"/>
                    </a:schemeClr>
                  </a:solidFill>
                </a:rPr>
                <a:t>SCE</a:t>
              </a:r>
            </a:p>
          </p:txBody>
        </p:sp>
        <p:sp>
          <p:nvSpPr>
            <p:cNvPr id="117" name="Rectangle 116">
              <a:extLst>
                <a:ext uri="{FF2B5EF4-FFF2-40B4-BE49-F238E27FC236}">
                  <a16:creationId xmlns:a16="http://schemas.microsoft.com/office/drawing/2014/main" id="{38233AA4-B465-4E5D-BCCF-C8095EE09235}"/>
                </a:ext>
              </a:extLst>
            </p:cNvPr>
            <p:cNvSpPr/>
            <p:nvPr/>
          </p:nvSpPr>
          <p:spPr>
            <a:xfrm>
              <a:off x="5382421" y="51276"/>
              <a:ext cx="999858" cy="320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b="1">
                  <a:solidFill>
                    <a:schemeClr val="tx1">
                      <a:lumMod val="75000"/>
                    </a:schemeClr>
                  </a:solidFill>
                </a:rPr>
                <a:t>SDG&amp;E</a:t>
              </a:r>
            </a:p>
          </p:txBody>
        </p:sp>
      </p:grpSp>
    </p:spTree>
    <p:extLst>
      <p:ext uri="{BB962C8B-B14F-4D97-AF65-F5344CB8AC3E}">
        <p14:creationId xmlns:p14="http://schemas.microsoft.com/office/powerpoint/2010/main" val="1000403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8F401-5885-4BED-8DDE-149F239A9BA8}"/>
              </a:ext>
            </a:extLst>
          </p:cNvPr>
          <p:cNvSpPr>
            <a:spLocks noGrp="1"/>
          </p:cNvSpPr>
          <p:nvPr>
            <p:ph type="title"/>
          </p:nvPr>
        </p:nvSpPr>
        <p:spPr/>
        <p:txBody>
          <a:bodyPr/>
          <a:lstStyle/>
          <a:p>
            <a:r>
              <a:rPr lang="en-US" dirty="0"/>
              <a:t>Survey Implementation</a:t>
            </a:r>
          </a:p>
        </p:txBody>
      </p:sp>
      <p:sp>
        <p:nvSpPr>
          <p:cNvPr id="3" name="Content Placeholder 2">
            <a:extLst>
              <a:ext uri="{FF2B5EF4-FFF2-40B4-BE49-F238E27FC236}">
                <a16:creationId xmlns:a16="http://schemas.microsoft.com/office/drawing/2014/main" id="{AB27DF7A-A14E-4348-A0D9-6F6FBE6574B9}"/>
              </a:ext>
            </a:extLst>
          </p:cNvPr>
          <p:cNvSpPr>
            <a:spLocks noGrp="1"/>
          </p:cNvSpPr>
          <p:nvPr>
            <p:ph idx="1"/>
          </p:nvPr>
        </p:nvSpPr>
        <p:spPr>
          <a:xfrm>
            <a:off x="457200" y="4418142"/>
            <a:ext cx="8229600" cy="1940713"/>
          </a:xfrm>
        </p:spPr>
        <p:txBody>
          <a:bodyPr>
            <a:normAutofit fontScale="85000" lnSpcReduction="20000"/>
          </a:bodyPr>
          <a:lstStyle/>
          <a:p>
            <a:pPr marL="273050" indent="-273050"/>
            <a:r>
              <a:rPr lang="en-US" dirty="0"/>
              <a:t>Fielded survey October to mid-December 2016</a:t>
            </a:r>
          </a:p>
          <a:p>
            <a:pPr marL="913130" lvl="1" indent="-273050"/>
            <a:r>
              <a:rPr lang="en-US" dirty="0"/>
              <a:t>During the 2016 election</a:t>
            </a:r>
          </a:p>
          <a:p>
            <a:pPr marL="913130" lvl="1" indent="-273050"/>
            <a:r>
              <a:rPr lang="en-US" dirty="0"/>
              <a:t>Performed a pre-test with 25 respondents</a:t>
            </a:r>
          </a:p>
          <a:p>
            <a:pPr marL="913130" lvl="1" indent="-273050"/>
            <a:r>
              <a:rPr lang="en-US" dirty="0"/>
              <a:t>All </a:t>
            </a:r>
            <a:r>
              <a:rPr lang="en-US" dirty="0" err="1"/>
              <a:t>nonrespondents</a:t>
            </a:r>
            <a:r>
              <a:rPr lang="en-US" dirty="0"/>
              <a:t> received one phone call, then used phone to target low-response segments</a:t>
            </a:r>
          </a:p>
          <a:p>
            <a:pPr marL="913130" lvl="1" indent="-273050"/>
            <a:r>
              <a:rPr lang="en-US" dirty="0"/>
              <a:t>Shout-out to WSU </a:t>
            </a:r>
            <a:r>
              <a:rPr lang="en-US" dirty="0" err="1"/>
              <a:t>SESRC</a:t>
            </a:r>
            <a:endParaRPr lang="en-US" dirty="0"/>
          </a:p>
          <a:p>
            <a:endParaRPr lang="en-US" dirty="0"/>
          </a:p>
        </p:txBody>
      </p:sp>
      <p:grpSp>
        <p:nvGrpSpPr>
          <p:cNvPr id="4" name="Group 3">
            <a:extLst>
              <a:ext uri="{FF2B5EF4-FFF2-40B4-BE49-F238E27FC236}">
                <a16:creationId xmlns:a16="http://schemas.microsoft.com/office/drawing/2014/main" id="{66FC09B7-A10F-43A6-86BD-877CEFE736FB}"/>
              </a:ext>
            </a:extLst>
          </p:cNvPr>
          <p:cNvGrpSpPr/>
          <p:nvPr/>
        </p:nvGrpSpPr>
        <p:grpSpPr>
          <a:xfrm>
            <a:off x="1180909" y="981514"/>
            <a:ext cx="6782182" cy="3246537"/>
            <a:chOff x="0" y="0"/>
            <a:chExt cx="9144000" cy="5105400"/>
          </a:xfrm>
        </p:grpSpPr>
        <p:sp>
          <p:nvSpPr>
            <p:cNvPr id="5" name="Rectangle 4">
              <a:extLst>
                <a:ext uri="{FF2B5EF4-FFF2-40B4-BE49-F238E27FC236}">
                  <a16:creationId xmlns:a16="http://schemas.microsoft.com/office/drawing/2014/main" id="{42730F52-9B0E-46C1-9561-5B72F9DF27F2}"/>
                </a:ext>
              </a:extLst>
            </p:cNvPr>
            <p:cNvSpPr/>
            <p:nvPr/>
          </p:nvSpPr>
          <p:spPr>
            <a:xfrm>
              <a:off x="0" y="2743200"/>
              <a:ext cx="9144000" cy="2362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b="1">
                  <a:solidFill>
                    <a:schemeClr val="tx1">
                      <a:lumMod val="75000"/>
                      <a:lumOff val="25000"/>
                    </a:schemeClr>
                  </a:solidFill>
                </a:rPr>
                <a:t>If participant does NOT have email</a:t>
              </a:r>
            </a:p>
          </p:txBody>
        </p:sp>
        <p:sp>
          <p:nvSpPr>
            <p:cNvPr id="6" name="Plus 42">
              <a:extLst>
                <a:ext uri="{FF2B5EF4-FFF2-40B4-BE49-F238E27FC236}">
                  <a16:creationId xmlns:a16="http://schemas.microsoft.com/office/drawing/2014/main" id="{6900819F-3A0C-401B-911E-5E154AE156D9}"/>
                </a:ext>
              </a:extLst>
            </p:cNvPr>
            <p:cNvSpPr>
              <a:spLocks noChangeAspect="1"/>
            </p:cNvSpPr>
            <p:nvPr/>
          </p:nvSpPr>
          <p:spPr>
            <a:xfrm>
              <a:off x="2057935" y="1175763"/>
              <a:ext cx="471187" cy="498822"/>
            </a:xfrm>
            <a:prstGeom prst="mathPl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7" name="Plus 43">
              <a:extLst>
                <a:ext uri="{FF2B5EF4-FFF2-40B4-BE49-F238E27FC236}">
                  <a16:creationId xmlns:a16="http://schemas.microsoft.com/office/drawing/2014/main" id="{8D3A1412-5B06-43F1-99D4-D0C3CE2401B3}"/>
                </a:ext>
              </a:extLst>
            </p:cNvPr>
            <p:cNvSpPr>
              <a:spLocks noChangeAspect="1"/>
            </p:cNvSpPr>
            <p:nvPr/>
          </p:nvSpPr>
          <p:spPr>
            <a:xfrm>
              <a:off x="6686555" y="1175763"/>
              <a:ext cx="471187" cy="498822"/>
            </a:xfrm>
            <a:prstGeom prst="mathPl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F2229596-C02D-4539-89FD-BEF358494004}"/>
                </a:ext>
              </a:extLst>
            </p:cNvPr>
            <p:cNvSpPr/>
            <p:nvPr/>
          </p:nvSpPr>
          <p:spPr>
            <a:xfrm>
              <a:off x="0" y="0"/>
              <a:ext cx="9144000" cy="25364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b="1" dirty="0">
                  <a:solidFill>
                    <a:schemeClr val="tx1">
                      <a:lumMod val="75000"/>
                      <a:lumOff val="25000"/>
                    </a:schemeClr>
                  </a:solidFill>
                </a:rPr>
                <a:t>If participant has email</a:t>
              </a:r>
            </a:p>
          </p:txBody>
        </p:sp>
        <p:sp>
          <p:nvSpPr>
            <p:cNvPr id="9" name="Plus 81">
              <a:extLst>
                <a:ext uri="{FF2B5EF4-FFF2-40B4-BE49-F238E27FC236}">
                  <a16:creationId xmlns:a16="http://schemas.microsoft.com/office/drawing/2014/main" id="{2C73B7F3-DCC3-43D3-91E3-628CAC2550DA}"/>
                </a:ext>
              </a:extLst>
            </p:cNvPr>
            <p:cNvSpPr>
              <a:spLocks noChangeAspect="1"/>
            </p:cNvSpPr>
            <p:nvPr/>
          </p:nvSpPr>
          <p:spPr>
            <a:xfrm>
              <a:off x="2636235" y="3842119"/>
              <a:ext cx="476107" cy="504031"/>
            </a:xfrm>
            <a:prstGeom prst="mathPl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 name="Plus 82">
              <a:extLst>
                <a:ext uri="{FF2B5EF4-FFF2-40B4-BE49-F238E27FC236}">
                  <a16:creationId xmlns:a16="http://schemas.microsoft.com/office/drawing/2014/main" id="{1D9A7263-6A1A-4916-ADC9-5E9B9AE30301}"/>
                </a:ext>
              </a:extLst>
            </p:cNvPr>
            <p:cNvSpPr>
              <a:spLocks noChangeAspect="1"/>
            </p:cNvSpPr>
            <p:nvPr/>
          </p:nvSpPr>
          <p:spPr>
            <a:xfrm>
              <a:off x="6112065" y="3842119"/>
              <a:ext cx="476107" cy="504031"/>
            </a:xfrm>
            <a:prstGeom prst="mathPl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2276F17A-FDD9-4D98-A826-C2CF4625201B}"/>
                </a:ext>
              </a:extLst>
            </p:cNvPr>
            <p:cNvGrpSpPr>
              <a:grpSpLocks noChangeAspect="1"/>
            </p:cNvGrpSpPr>
            <p:nvPr/>
          </p:nvGrpSpPr>
          <p:grpSpPr>
            <a:xfrm>
              <a:off x="3767375" y="3387667"/>
              <a:ext cx="1689652" cy="1656670"/>
              <a:chOff x="3767375" y="3387667"/>
              <a:chExt cx="1892981" cy="1856030"/>
            </a:xfrm>
          </p:grpSpPr>
          <p:grpSp>
            <p:nvGrpSpPr>
              <p:cNvPr id="86" name="Group 85">
                <a:extLst>
                  <a:ext uri="{FF2B5EF4-FFF2-40B4-BE49-F238E27FC236}">
                    <a16:creationId xmlns:a16="http://schemas.microsoft.com/office/drawing/2014/main" id="{F49F0A28-925E-4928-9B6D-EFCA205BE044}"/>
                  </a:ext>
                </a:extLst>
              </p:cNvPr>
              <p:cNvGrpSpPr>
                <a:grpSpLocks noChangeAspect="1"/>
              </p:cNvGrpSpPr>
              <p:nvPr/>
            </p:nvGrpSpPr>
            <p:grpSpPr>
              <a:xfrm>
                <a:off x="4198061" y="3387667"/>
                <a:ext cx="1031609" cy="1138078"/>
                <a:chOff x="4198061" y="3387667"/>
                <a:chExt cx="1138238" cy="1255712"/>
              </a:xfrm>
            </p:grpSpPr>
            <p:sp>
              <p:nvSpPr>
                <p:cNvPr id="88" name="Freeform 45">
                  <a:extLst>
                    <a:ext uri="{FF2B5EF4-FFF2-40B4-BE49-F238E27FC236}">
                      <a16:creationId xmlns:a16="http://schemas.microsoft.com/office/drawing/2014/main" id="{0BCD0C18-1AE6-4800-915E-6C0F1E40E377}"/>
                    </a:ext>
                  </a:extLst>
                </p:cNvPr>
                <p:cNvSpPr>
                  <a:spLocks noChangeArrowheads="1"/>
                </p:cNvSpPr>
                <p:nvPr/>
              </p:nvSpPr>
              <p:spPr bwMode="auto">
                <a:xfrm>
                  <a:off x="4198061" y="3387667"/>
                  <a:ext cx="1138238" cy="1255712"/>
                </a:xfrm>
                <a:custGeom>
                  <a:avLst/>
                  <a:gdLst>
                    <a:gd name="T0" fmla="*/ 658 w 658"/>
                    <a:gd name="T1" fmla="*/ 247 h 719"/>
                    <a:gd name="T2" fmla="*/ 619 w 658"/>
                    <a:gd name="T3" fmla="*/ 154 h 719"/>
                    <a:gd name="T4" fmla="*/ 525 w 658"/>
                    <a:gd name="T5" fmla="*/ 115 h 719"/>
                    <a:gd name="T6" fmla="*/ 450 w 658"/>
                    <a:gd name="T7" fmla="*/ 115 h 719"/>
                    <a:gd name="T8" fmla="*/ 451 w 658"/>
                    <a:gd name="T9" fmla="*/ 104 h 719"/>
                    <a:gd name="T10" fmla="*/ 522 w 658"/>
                    <a:gd name="T11" fmla="*/ 93 h 719"/>
                    <a:gd name="T12" fmla="*/ 531 w 658"/>
                    <a:gd name="T13" fmla="*/ 18 h 719"/>
                    <a:gd name="T14" fmla="*/ 439 w 658"/>
                    <a:gd name="T15" fmla="*/ 0 h 719"/>
                    <a:gd name="T16" fmla="*/ 425 w 658"/>
                    <a:gd name="T17" fmla="*/ 115 h 719"/>
                    <a:gd name="T18" fmla="*/ 231 w 658"/>
                    <a:gd name="T19" fmla="*/ 115 h 719"/>
                    <a:gd name="T20" fmla="*/ 223 w 658"/>
                    <a:gd name="T21" fmla="*/ 115 h 719"/>
                    <a:gd name="T22" fmla="*/ 221 w 658"/>
                    <a:gd name="T23" fmla="*/ 115 h 719"/>
                    <a:gd name="T24" fmla="*/ 221 w 658"/>
                    <a:gd name="T25" fmla="*/ 115 h 719"/>
                    <a:gd name="T26" fmla="*/ 138 w 658"/>
                    <a:gd name="T27" fmla="*/ 151 h 719"/>
                    <a:gd name="T28" fmla="*/ 104 w 658"/>
                    <a:gd name="T29" fmla="*/ 234 h 719"/>
                    <a:gd name="T30" fmla="*/ 104 w 658"/>
                    <a:gd name="T31" fmla="*/ 452 h 719"/>
                    <a:gd name="T32" fmla="*/ 103 w 658"/>
                    <a:gd name="T33" fmla="*/ 453 h 719"/>
                    <a:gd name="T34" fmla="*/ 102 w 658"/>
                    <a:gd name="T35" fmla="*/ 455 h 719"/>
                    <a:gd name="T36" fmla="*/ 82 w 658"/>
                    <a:gd name="T37" fmla="*/ 484 h 719"/>
                    <a:gd name="T38" fmla="*/ 63 w 658"/>
                    <a:gd name="T39" fmla="*/ 513 h 719"/>
                    <a:gd name="T40" fmla="*/ 28 w 658"/>
                    <a:gd name="T41" fmla="*/ 573 h 719"/>
                    <a:gd name="T42" fmla="*/ 10 w 658"/>
                    <a:gd name="T43" fmla="*/ 677 h 719"/>
                    <a:gd name="T44" fmla="*/ 68 w 658"/>
                    <a:gd name="T45" fmla="*/ 716 h 719"/>
                    <a:gd name="T46" fmla="*/ 75 w 658"/>
                    <a:gd name="T47" fmla="*/ 717 h 719"/>
                    <a:gd name="T48" fmla="*/ 97 w 658"/>
                    <a:gd name="T49" fmla="*/ 719 h 719"/>
                    <a:gd name="T50" fmla="*/ 168 w 658"/>
                    <a:gd name="T51" fmla="*/ 698 h 719"/>
                    <a:gd name="T52" fmla="*/ 230 w 658"/>
                    <a:gd name="T53" fmla="*/ 646 h 719"/>
                    <a:gd name="T54" fmla="*/ 283 w 658"/>
                    <a:gd name="T55" fmla="*/ 576 h 719"/>
                    <a:gd name="T56" fmla="*/ 306 w 658"/>
                    <a:gd name="T57" fmla="*/ 540 h 719"/>
                    <a:gd name="T58" fmla="*/ 328 w 658"/>
                    <a:gd name="T59" fmla="*/ 504 h 719"/>
                    <a:gd name="T60" fmla="*/ 343 w 658"/>
                    <a:gd name="T61" fmla="*/ 478 h 719"/>
                    <a:gd name="T62" fmla="*/ 350 w 658"/>
                    <a:gd name="T63" fmla="*/ 478 h 719"/>
                    <a:gd name="T64" fmla="*/ 371 w 658"/>
                    <a:gd name="T65" fmla="*/ 478 h 719"/>
                    <a:gd name="T66" fmla="*/ 371 w 658"/>
                    <a:gd name="T67" fmla="*/ 716 h 719"/>
                    <a:gd name="T68" fmla="*/ 396 w 658"/>
                    <a:gd name="T69" fmla="*/ 716 h 719"/>
                    <a:gd name="T70" fmla="*/ 396 w 658"/>
                    <a:gd name="T71" fmla="*/ 478 h 719"/>
                    <a:gd name="T72" fmla="*/ 450 w 658"/>
                    <a:gd name="T73" fmla="*/ 478 h 719"/>
                    <a:gd name="T74" fmla="*/ 450 w 658"/>
                    <a:gd name="T75" fmla="*/ 716 h 719"/>
                    <a:gd name="T76" fmla="*/ 474 w 658"/>
                    <a:gd name="T77" fmla="*/ 716 h 719"/>
                    <a:gd name="T78" fmla="*/ 474 w 658"/>
                    <a:gd name="T79" fmla="*/ 478 h 719"/>
                    <a:gd name="T80" fmla="*/ 658 w 658"/>
                    <a:gd name="T81" fmla="*/ 478 h 719"/>
                    <a:gd name="T82" fmla="*/ 658 w 658"/>
                    <a:gd name="T83" fmla="*/ 247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8" h="719">
                      <a:moveTo>
                        <a:pt x="658" y="247"/>
                      </a:moveTo>
                      <a:cubicBezTo>
                        <a:pt x="658" y="211"/>
                        <a:pt x="645" y="180"/>
                        <a:pt x="619" y="154"/>
                      </a:cubicBezTo>
                      <a:cubicBezTo>
                        <a:pt x="593" y="128"/>
                        <a:pt x="562" y="115"/>
                        <a:pt x="525" y="115"/>
                      </a:cubicBezTo>
                      <a:lnTo>
                        <a:pt x="450" y="115"/>
                      </a:lnTo>
                      <a:lnTo>
                        <a:pt x="451" y="104"/>
                      </a:lnTo>
                      <a:lnTo>
                        <a:pt x="522" y="93"/>
                      </a:lnTo>
                      <a:lnTo>
                        <a:pt x="531" y="18"/>
                      </a:lnTo>
                      <a:lnTo>
                        <a:pt x="439" y="0"/>
                      </a:lnTo>
                      <a:lnTo>
                        <a:pt x="425" y="115"/>
                      </a:lnTo>
                      <a:lnTo>
                        <a:pt x="231" y="115"/>
                      </a:lnTo>
                      <a:lnTo>
                        <a:pt x="223" y="115"/>
                      </a:lnTo>
                      <a:lnTo>
                        <a:pt x="221" y="115"/>
                      </a:lnTo>
                      <a:lnTo>
                        <a:pt x="221" y="115"/>
                      </a:lnTo>
                      <a:cubicBezTo>
                        <a:pt x="188" y="116"/>
                        <a:pt x="161" y="128"/>
                        <a:pt x="138" y="151"/>
                      </a:cubicBezTo>
                      <a:cubicBezTo>
                        <a:pt x="116" y="174"/>
                        <a:pt x="104" y="202"/>
                        <a:pt x="104" y="234"/>
                      </a:cubicBezTo>
                      <a:lnTo>
                        <a:pt x="104" y="452"/>
                      </a:lnTo>
                      <a:cubicBezTo>
                        <a:pt x="104" y="452"/>
                        <a:pt x="104" y="453"/>
                        <a:pt x="103" y="453"/>
                      </a:cubicBezTo>
                      <a:cubicBezTo>
                        <a:pt x="103" y="454"/>
                        <a:pt x="102" y="455"/>
                        <a:pt x="102" y="455"/>
                      </a:cubicBezTo>
                      <a:cubicBezTo>
                        <a:pt x="93" y="468"/>
                        <a:pt x="87" y="477"/>
                        <a:pt x="82" y="484"/>
                      </a:cubicBezTo>
                      <a:cubicBezTo>
                        <a:pt x="75" y="495"/>
                        <a:pt x="68" y="505"/>
                        <a:pt x="63" y="513"/>
                      </a:cubicBezTo>
                      <a:cubicBezTo>
                        <a:pt x="48" y="536"/>
                        <a:pt x="37" y="556"/>
                        <a:pt x="28" y="573"/>
                      </a:cubicBezTo>
                      <a:cubicBezTo>
                        <a:pt x="6" y="618"/>
                        <a:pt x="0" y="653"/>
                        <a:pt x="10" y="677"/>
                      </a:cubicBezTo>
                      <a:cubicBezTo>
                        <a:pt x="18" y="698"/>
                        <a:pt x="38" y="711"/>
                        <a:pt x="68" y="716"/>
                      </a:cubicBezTo>
                      <a:lnTo>
                        <a:pt x="75" y="717"/>
                      </a:lnTo>
                      <a:cubicBezTo>
                        <a:pt x="82" y="718"/>
                        <a:pt x="90" y="719"/>
                        <a:pt x="97" y="719"/>
                      </a:cubicBezTo>
                      <a:cubicBezTo>
                        <a:pt x="120" y="719"/>
                        <a:pt x="144" y="712"/>
                        <a:pt x="168" y="698"/>
                      </a:cubicBezTo>
                      <a:cubicBezTo>
                        <a:pt x="188" y="686"/>
                        <a:pt x="209" y="669"/>
                        <a:pt x="230" y="646"/>
                      </a:cubicBezTo>
                      <a:cubicBezTo>
                        <a:pt x="246" y="627"/>
                        <a:pt x="264" y="604"/>
                        <a:pt x="283" y="576"/>
                      </a:cubicBezTo>
                      <a:cubicBezTo>
                        <a:pt x="290" y="565"/>
                        <a:pt x="298" y="553"/>
                        <a:pt x="306" y="540"/>
                      </a:cubicBezTo>
                      <a:cubicBezTo>
                        <a:pt x="311" y="532"/>
                        <a:pt x="318" y="520"/>
                        <a:pt x="328" y="504"/>
                      </a:cubicBezTo>
                      <a:cubicBezTo>
                        <a:pt x="334" y="493"/>
                        <a:pt x="339" y="485"/>
                        <a:pt x="343" y="478"/>
                      </a:cubicBezTo>
                      <a:lnTo>
                        <a:pt x="350" y="478"/>
                      </a:lnTo>
                      <a:lnTo>
                        <a:pt x="371" y="478"/>
                      </a:lnTo>
                      <a:lnTo>
                        <a:pt x="371" y="716"/>
                      </a:lnTo>
                      <a:lnTo>
                        <a:pt x="396" y="716"/>
                      </a:lnTo>
                      <a:cubicBezTo>
                        <a:pt x="396" y="636"/>
                        <a:pt x="396" y="557"/>
                        <a:pt x="396" y="478"/>
                      </a:cubicBezTo>
                      <a:lnTo>
                        <a:pt x="450" y="478"/>
                      </a:lnTo>
                      <a:cubicBezTo>
                        <a:pt x="450" y="557"/>
                        <a:pt x="450" y="636"/>
                        <a:pt x="450" y="716"/>
                      </a:cubicBezTo>
                      <a:lnTo>
                        <a:pt x="474" y="716"/>
                      </a:lnTo>
                      <a:lnTo>
                        <a:pt x="474" y="478"/>
                      </a:lnTo>
                      <a:lnTo>
                        <a:pt x="658" y="478"/>
                      </a:lnTo>
                      <a:lnTo>
                        <a:pt x="658" y="247"/>
                      </a:lnTo>
                    </a:path>
                  </a:pathLst>
                </a:custGeom>
                <a:solidFill>
                  <a:schemeClr val="tx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89" name="Freeform 46">
                  <a:extLst>
                    <a:ext uri="{FF2B5EF4-FFF2-40B4-BE49-F238E27FC236}">
                      <a16:creationId xmlns:a16="http://schemas.microsoft.com/office/drawing/2014/main" id="{B9B5793A-7F91-49B8-BC16-586FA5C8A9A3}"/>
                    </a:ext>
                  </a:extLst>
                </p:cNvPr>
                <p:cNvSpPr>
                  <a:spLocks noChangeArrowheads="1"/>
                </p:cNvSpPr>
                <p:nvPr/>
              </p:nvSpPr>
              <p:spPr bwMode="auto">
                <a:xfrm>
                  <a:off x="4991811" y="3440054"/>
                  <a:ext cx="85725" cy="85725"/>
                </a:xfrm>
                <a:custGeom>
                  <a:avLst/>
                  <a:gdLst>
                    <a:gd name="T0" fmla="*/ 5 w 49"/>
                    <a:gd name="T1" fmla="*/ 0 h 49"/>
                    <a:gd name="T2" fmla="*/ 49 w 49"/>
                    <a:gd name="T3" fmla="*/ 9 h 49"/>
                    <a:gd name="T4" fmla="*/ 45 w 49"/>
                    <a:gd name="T5" fmla="*/ 42 h 49"/>
                    <a:gd name="T6" fmla="*/ 0 w 49"/>
                    <a:gd name="T7" fmla="*/ 49 h 49"/>
                    <a:gd name="T8" fmla="*/ 5 w 49"/>
                    <a:gd name="T9" fmla="*/ 0 h 49"/>
                  </a:gdLst>
                  <a:ahLst/>
                  <a:cxnLst>
                    <a:cxn ang="0">
                      <a:pos x="T0" y="T1"/>
                    </a:cxn>
                    <a:cxn ang="0">
                      <a:pos x="T2" y="T3"/>
                    </a:cxn>
                    <a:cxn ang="0">
                      <a:pos x="T4" y="T5"/>
                    </a:cxn>
                    <a:cxn ang="0">
                      <a:pos x="T6" y="T7"/>
                    </a:cxn>
                    <a:cxn ang="0">
                      <a:pos x="T8" y="T9"/>
                    </a:cxn>
                  </a:cxnLst>
                  <a:rect l="0" t="0" r="r" b="b"/>
                  <a:pathLst>
                    <a:path w="49" h="49">
                      <a:moveTo>
                        <a:pt x="5" y="0"/>
                      </a:moveTo>
                      <a:lnTo>
                        <a:pt x="49" y="9"/>
                      </a:lnTo>
                      <a:lnTo>
                        <a:pt x="45" y="42"/>
                      </a:lnTo>
                      <a:lnTo>
                        <a:pt x="0" y="49"/>
                      </a:lnTo>
                      <a:lnTo>
                        <a:pt x="5" y="0"/>
                      </a:lnTo>
                    </a:path>
                  </a:pathLst>
                </a:custGeom>
                <a:solidFill>
                  <a:schemeClr val="accent6">
                    <a:lumMod val="50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0" name="Freeform 47">
                  <a:extLst>
                    <a:ext uri="{FF2B5EF4-FFF2-40B4-BE49-F238E27FC236}">
                      <a16:creationId xmlns:a16="http://schemas.microsoft.com/office/drawing/2014/main" id="{725E5443-166C-42B4-992D-8147643194CA}"/>
                    </a:ext>
                  </a:extLst>
                </p:cNvPr>
                <p:cNvSpPr>
                  <a:spLocks noChangeArrowheads="1"/>
                </p:cNvSpPr>
                <p:nvPr/>
              </p:nvSpPr>
              <p:spPr bwMode="auto">
                <a:xfrm>
                  <a:off x="4423486" y="3633729"/>
                  <a:ext cx="344488" cy="546100"/>
                </a:xfrm>
                <a:custGeom>
                  <a:avLst/>
                  <a:gdLst>
                    <a:gd name="T0" fmla="*/ 0 w 196"/>
                    <a:gd name="T1" fmla="*/ 94 h 313"/>
                    <a:gd name="T2" fmla="*/ 27 w 196"/>
                    <a:gd name="T3" fmla="*/ 27 h 313"/>
                    <a:gd name="T4" fmla="*/ 94 w 196"/>
                    <a:gd name="T5" fmla="*/ 0 h 313"/>
                    <a:gd name="T6" fmla="*/ 102 w 196"/>
                    <a:gd name="T7" fmla="*/ 0 h 313"/>
                    <a:gd name="T8" fmla="*/ 192 w 196"/>
                    <a:gd name="T9" fmla="*/ 66 h 313"/>
                    <a:gd name="T10" fmla="*/ 23 w 196"/>
                    <a:gd name="T11" fmla="*/ 92 h 313"/>
                    <a:gd name="T12" fmla="*/ 56 w 196"/>
                    <a:gd name="T13" fmla="*/ 302 h 313"/>
                    <a:gd name="T14" fmla="*/ 196 w 196"/>
                    <a:gd name="T15" fmla="*/ 280 h 313"/>
                    <a:gd name="T16" fmla="*/ 196 w 196"/>
                    <a:gd name="T17" fmla="*/ 313 h 313"/>
                    <a:gd name="T18" fmla="*/ 0 w 196"/>
                    <a:gd name="T19" fmla="*/ 313 h 313"/>
                    <a:gd name="T20" fmla="*/ 0 w 196"/>
                    <a:gd name="T21" fmla="*/ 9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313">
                      <a:moveTo>
                        <a:pt x="0" y="94"/>
                      </a:moveTo>
                      <a:cubicBezTo>
                        <a:pt x="0" y="68"/>
                        <a:pt x="9" y="46"/>
                        <a:pt x="27" y="27"/>
                      </a:cubicBezTo>
                      <a:cubicBezTo>
                        <a:pt x="46" y="9"/>
                        <a:pt x="68" y="0"/>
                        <a:pt x="94" y="0"/>
                      </a:cubicBezTo>
                      <a:lnTo>
                        <a:pt x="102" y="0"/>
                      </a:lnTo>
                      <a:cubicBezTo>
                        <a:pt x="148" y="0"/>
                        <a:pt x="178" y="22"/>
                        <a:pt x="192" y="66"/>
                      </a:cubicBezTo>
                      <a:lnTo>
                        <a:pt x="23" y="92"/>
                      </a:lnTo>
                      <a:lnTo>
                        <a:pt x="56" y="302"/>
                      </a:lnTo>
                      <a:lnTo>
                        <a:pt x="196" y="280"/>
                      </a:lnTo>
                      <a:lnTo>
                        <a:pt x="196" y="313"/>
                      </a:lnTo>
                      <a:lnTo>
                        <a:pt x="0" y="313"/>
                      </a:lnTo>
                      <a:lnTo>
                        <a:pt x="0" y="94"/>
                      </a:lnTo>
                    </a:path>
                  </a:pathLst>
                </a:custGeom>
                <a:solidFill>
                  <a:schemeClr val="bg1">
                    <a:lumMod val="8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1" name="Freeform 48">
                  <a:extLst>
                    <a:ext uri="{FF2B5EF4-FFF2-40B4-BE49-F238E27FC236}">
                      <a16:creationId xmlns:a16="http://schemas.microsoft.com/office/drawing/2014/main" id="{47C13997-4001-40A0-A57F-E8FADDC6EAAB}"/>
                    </a:ext>
                  </a:extLst>
                </p:cNvPr>
                <p:cNvSpPr>
                  <a:spLocks noChangeArrowheads="1"/>
                </p:cNvSpPr>
                <p:nvPr/>
              </p:nvSpPr>
              <p:spPr bwMode="auto">
                <a:xfrm>
                  <a:off x="4547311" y="3790892"/>
                  <a:ext cx="220663" cy="166687"/>
                </a:xfrm>
                <a:custGeom>
                  <a:avLst/>
                  <a:gdLst>
                    <a:gd name="T0" fmla="*/ 125 w 125"/>
                    <a:gd name="T1" fmla="*/ 4 h 95"/>
                    <a:gd name="T2" fmla="*/ 125 w 125"/>
                    <a:gd name="T3" fmla="*/ 81 h 95"/>
                    <a:gd name="T4" fmla="*/ 114 w 125"/>
                    <a:gd name="T5" fmla="*/ 95 h 95"/>
                    <a:gd name="T6" fmla="*/ 0 w 125"/>
                    <a:gd name="T7" fmla="*/ 19 h 95"/>
                    <a:gd name="T8" fmla="*/ 125 w 125"/>
                    <a:gd name="T9" fmla="*/ 0 h 95"/>
                    <a:gd name="T10" fmla="*/ 125 w 125"/>
                    <a:gd name="T11" fmla="*/ 1 h 95"/>
                    <a:gd name="T12" fmla="*/ 125 w 125"/>
                    <a:gd name="T13" fmla="*/ 4 h 95"/>
                  </a:gdLst>
                  <a:ahLst/>
                  <a:cxnLst>
                    <a:cxn ang="0">
                      <a:pos x="T0" y="T1"/>
                    </a:cxn>
                    <a:cxn ang="0">
                      <a:pos x="T2" y="T3"/>
                    </a:cxn>
                    <a:cxn ang="0">
                      <a:pos x="T4" y="T5"/>
                    </a:cxn>
                    <a:cxn ang="0">
                      <a:pos x="T6" y="T7"/>
                    </a:cxn>
                    <a:cxn ang="0">
                      <a:pos x="T8" y="T9"/>
                    </a:cxn>
                    <a:cxn ang="0">
                      <a:pos x="T10" y="T11"/>
                    </a:cxn>
                    <a:cxn ang="0">
                      <a:pos x="T12" y="T13"/>
                    </a:cxn>
                  </a:cxnLst>
                  <a:rect l="0" t="0" r="r" b="b"/>
                  <a:pathLst>
                    <a:path w="125" h="95">
                      <a:moveTo>
                        <a:pt x="125" y="4"/>
                      </a:moveTo>
                      <a:lnTo>
                        <a:pt x="125" y="81"/>
                      </a:lnTo>
                      <a:lnTo>
                        <a:pt x="114" y="95"/>
                      </a:lnTo>
                      <a:lnTo>
                        <a:pt x="0" y="19"/>
                      </a:lnTo>
                      <a:lnTo>
                        <a:pt x="125" y="0"/>
                      </a:lnTo>
                      <a:cubicBezTo>
                        <a:pt x="125" y="0"/>
                        <a:pt x="125" y="0"/>
                        <a:pt x="125" y="1"/>
                      </a:cubicBezTo>
                      <a:cubicBezTo>
                        <a:pt x="125" y="2"/>
                        <a:pt x="125" y="3"/>
                        <a:pt x="125" y="4"/>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 name="Freeform 49">
                  <a:extLst>
                    <a:ext uri="{FF2B5EF4-FFF2-40B4-BE49-F238E27FC236}">
                      <a16:creationId xmlns:a16="http://schemas.microsoft.com/office/drawing/2014/main" id="{9D16DA13-BDDC-405F-9A8F-3A578393DE66}"/>
                    </a:ext>
                  </a:extLst>
                </p:cNvPr>
                <p:cNvSpPr>
                  <a:spLocks noChangeArrowheads="1"/>
                </p:cNvSpPr>
                <p:nvPr/>
              </p:nvSpPr>
              <p:spPr bwMode="auto">
                <a:xfrm>
                  <a:off x="4518736" y="3857567"/>
                  <a:ext cx="139700" cy="223837"/>
                </a:xfrm>
                <a:custGeom>
                  <a:avLst/>
                  <a:gdLst>
                    <a:gd name="T0" fmla="*/ 80 w 80"/>
                    <a:gd name="T1" fmla="*/ 53 h 128"/>
                    <a:gd name="T2" fmla="*/ 20 w 80"/>
                    <a:gd name="T3" fmla="*/ 128 h 128"/>
                    <a:gd name="T4" fmla="*/ 0 w 80"/>
                    <a:gd name="T5" fmla="*/ 0 h 128"/>
                    <a:gd name="T6" fmla="*/ 80 w 80"/>
                    <a:gd name="T7" fmla="*/ 53 h 128"/>
                  </a:gdLst>
                  <a:ahLst/>
                  <a:cxnLst>
                    <a:cxn ang="0">
                      <a:pos x="T0" y="T1"/>
                    </a:cxn>
                    <a:cxn ang="0">
                      <a:pos x="T2" y="T3"/>
                    </a:cxn>
                    <a:cxn ang="0">
                      <a:pos x="T4" y="T5"/>
                    </a:cxn>
                    <a:cxn ang="0">
                      <a:pos x="T6" y="T7"/>
                    </a:cxn>
                  </a:cxnLst>
                  <a:rect l="0" t="0" r="r" b="b"/>
                  <a:pathLst>
                    <a:path w="80" h="128">
                      <a:moveTo>
                        <a:pt x="80" y="53"/>
                      </a:moveTo>
                      <a:lnTo>
                        <a:pt x="20" y="128"/>
                      </a:lnTo>
                      <a:lnTo>
                        <a:pt x="0" y="0"/>
                      </a:lnTo>
                      <a:lnTo>
                        <a:pt x="80" y="53"/>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3" name="Freeform 50">
                  <a:extLst>
                    <a:ext uri="{FF2B5EF4-FFF2-40B4-BE49-F238E27FC236}">
                      <a16:creationId xmlns:a16="http://schemas.microsoft.com/office/drawing/2014/main" id="{9DE90BC1-EBFD-44D2-B592-A30E48BE678D}"/>
                    </a:ext>
                  </a:extLst>
                </p:cNvPr>
                <p:cNvSpPr>
                  <a:spLocks noChangeArrowheads="1"/>
                </p:cNvSpPr>
                <p:nvPr/>
              </p:nvSpPr>
              <p:spPr bwMode="auto">
                <a:xfrm>
                  <a:off x="4588586" y="3975042"/>
                  <a:ext cx="179388" cy="131762"/>
                </a:xfrm>
                <a:custGeom>
                  <a:avLst/>
                  <a:gdLst>
                    <a:gd name="T0" fmla="*/ 61 w 102"/>
                    <a:gd name="T1" fmla="*/ 0 h 76"/>
                    <a:gd name="T2" fmla="*/ 87 w 102"/>
                    <a:gd name="T3" fmla="*/ 17 h 76"/>
                    <a:gd name="T4" fmla="*/ 96 w 102"/>
                    <a:gd name="T5" fmla="*/ 23 h 76"/>
                    <a:gd name="T6" fmla="*/ 102 w 102"/>
                    <a:gd name="T7" fmla="*/ 15 h 76"/>
                    <a:gd name="T8" fmla="*/ 102 w 102"/>
                    <a:gd name="T9" fmla="*/ 60 h 76"/>
                    <a:gd name="T10" fmla="*/ 0 w 102"/>
                    <a:gd name="T11" fmla="*/ 76 h 76"/>
                    <a:gd name="T12" fmla="*/ 61 w 102"/>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02" h="76">
                      <a:moveTo>
                        <a:pt x="61" y="0"/>
                      </a:moveTo>
                      <a:lnTo>
                        <a:pt x="87" y="17"/>
                      </a:lnTo>
                      <a:lnTo>
                        <a:pt x="96" y="23"/>
                      </a:lnTo>
                      <a:lnTo>
                        <a:pt x="102" y="15"/>
                      </a:lnTo>
                      <a:lnTo>
                        <a:pt x="102" y="60"/>
                      </a:lnTo>
                      <a:lnTo>
                        <a:pt x="0" y="76"/>
                      </a:lnTo>
                      <a:lnTo>
                        <a:pt x="61" y="0"/>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4" name="Freeform 51">
                  <a:extLst>
                    <a:ext uri="{FF2B5EF4-FFF2-40B4-BE49-F238E27FC236}">
                      <a16:creationId xmlns:a16="http://schemas.microsoft.com/office/drawing/2014/main" id="{D2A064B8-D622-4592-A962-37F8831415B8}"/>
                    </a:ext>
                  </a:extLst>
                </p:cNvPr>
                <p:cNvSpPr>
                  <a:spLocks noChangeArrowheads="1"/>
                </p:cNvSpPr>
                <p:nvPr/>
              </p:nvSpPr>
              <p:spPr bwMode="auto">
                <a:xfrm>
                  <a:off x="4242511" y="4222692"/>
                  <a:ext cx="498475" cy="377825"/>
                </a:xfrm>
                <a:custGeom>
                  <a:avLst/>
                  <a:gdLst>
                    <a:gd name="T0" fmla="*/ 281 w 289"/>
                    <a:gd name="T1" fmla="*/ 13 h 216"/>
                    <a:gd name="T2" fmla="*/ 261 w 289"/>
                    <a:gd name="T3" fmla="*/ 46 h 216"/>
                    <a:gd name="T4" fmla="*/ 239 w 289"/>
                    <a:gd name="T5" fmla="*/ 81 h 216"/>
                    <a:gd name="T6" fmla="*/ 190 w 289"/>
                    <a:gd name="T7" fmla="*/ 147 h 216"/>
                    <a:gd name="T8" fmla="*/ 134 w 289"/>
                    <a:gd name="T9" fmla="*/ 196 h 216"/>
                    <a:gd name="T10" fmla="*/ 71 w 289"/>
                    <a:gd name="T11" fmla="*/ 216 h 216"/>
                    <a:gd name="T12" fmla="*/ 54 w 289"/>
                    <a:gd name="T13" fmla="*/ 214 h 216"/>
                    <a:gd name="T14" fmla="*/ 47 w 289"/>
                    <a:gd name="T15" fmla="*/ 213 h 216"/>
                    <a:gd name="T16" fmla="*/ 7 w 289"/>
                    <a:gd name="T17" fmla="*/ 189 h 216"/>
                    <a:gd name="T18" fmla="*/ 26 w 289"/>
                    <a:gd name="T19" fmla="*/ 103 h 216"/>
                    <a:gd name="T20" fmla="*/ 56 w 289"/>
                    <a:gd name="T21" fmla="*/ 51 h 216"/>
                    <a:gd name="T22" fmla="*/ 91 w 289"/>
                    <a:gd name="T23" fmla="*/ 0 h 216"/>
                    <a:gd name="T24" fmla="*/ 195 w 289"/>
                    <a:gd name="T25" fmla="*/ 0 h 216"/>
                    <a:gd name="T26" fmla="*/ 289 w 289"/>
                    <a:gd name="T27" fmla="*/ 0 h 216"/>
                    <a:gd name="T28" fmla="*/ 281 w 289"/>
                    <a:gd name="T29" fmla="*/ 1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16">
                      <a:moveTo>
                        <a:pt x="281" y="13"/>
                      </a:moveTo>
                      <a:cubicBezTo>
                        <a:pt x="272" y="28"/>
                        <a:pt x="266" y="39"/>
                        <a:pt x="261" y="46"/>
                      </a:cubicBezTo>
                      <a:cubicBezTo>
                        <a:pt x="253" y="59"/>
                        <a:pt x="246" y="71"/>
                        <a:pt x="239" y="81"/>
                      </a:cubicBezTo>
                      <a:cubicBezTo>
                        <a:pt x="222" y="107"/>
                        <a:pt x="205" y="129"/>
                        <a:pt x="190" y="147"/>
                      </a:cubicBezTo>
                      <a:cubicBezTo>
                        <a:pt x="171" y="168"/>
                        <a:pt x="152" y="185"/>
                        <a:pt x="134" y="196"/>
                      </a:cubicBezTo>
                      <a:cubicBezTo>
                        <a:pt x="113" y="209"/>
                        <a:pt x="92" y="216"/>
                        <a:pt x="71" y="216"/>
                      </a:cubicBezTo>
                      <a:cubicBezTo>
                        <a:pt x="66" y="216"/>
                        <a:pt x="60" y="215"/>
                        <a:pt x="54" y="214"/>
                      </a:cubicBezTo>
                      <a:lnTo>
                        <a:pt x="47" y="213"/>
                      </a:lnTo>
                      <a:cubicBezTo>
                        <a:pt x="26" y="209"/>
                        <a:pt x="12" y="201"/>
                        <a:pt x="7" y="189"/>
                      </a:cubicBezTo>
                      <a:cubicBezTo>
                        <a:pt x="0" y="171"/>
                        <a:pt x="6" y="143"/>
                        <a:pt x="26" y="103"/>
                      </a:cubicBezTo>
                      <a:cubicBezTo>
                        <a:pt x="33" y="88"/>
                        <a:pt x="44" y="71"/>
                        <a:pt x="56" y="51"/>
                      </a:cubicBezTo>
                      <a:cubicBezTo>
                        <a:pt x="65" y="37"/>
                        <a:pt x="76" y="20"/>
                        <a:pt x="91" y="0"/>
                      </a:cubicBezTo>
                      <a:lnTo>
                        <a:pt x="195" y="0"/>
                      </a:lnTo>
                      <a:lnTo>
                        <a:pt x="289" y="0"/>
                      </a:lnTo>
                      <a:cubicBezTo>
                        <a:pt x="287" y="4"/>
                        <a:pt x="284" y="8"/>
                        <a:pt x="281" y="13"/>
                      </a:cubicBezTo>
                    </a:path>
                  </a:pathLst>
                </a:custGeom>
                <a:solidFill>
                  <a:schemeClr val="bg1">
                    <a:lumMod val="8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5" name="Freeform 52">
                  <a:extLst>
                    <a:ext uri="{FF2B5EF4-FFF2-40B4-BE49-F238E27FC236}">
                      <a16:creationId xmlns:a16="http://schemas.microsoft.com/office/drawing/2014/main" id="{D8CFA109-D98A-40B1-BE99-2213B1F50235}"/>
                    </a:ext>
                  </a:extLst>
                </p:cNvPr>
                <p:cNvSpPr>
                  <a:spLocks noChangeArrowheads="1"/>
                </p:cNvSpPr>
                <p:nvPr/>
              </p:nvSpPr>
              <p:spPr bwMode="auto">
                <a:xfrm>
                  <a:off x="4728286" y="3633729"/>
                  <a:ext cx="574675" cy="546100"/>
                </a:xfrm>
                <a:custGeom>
                  <a:avLst/>
                  <a:gdLst>
                    <a:gd name="T0" fmla="*/ 329 w 329"/>
                    <a:gd name="T1" fmla="*/ 313 h 313"/>
                    <a:gd name="T2" fmla="*/ 170 w 329"/>
                    <a:gd name="T3" fmla="*/ 313 h 313"/>
                    <a:gd name="T4" fmla="*/ 158 w 329"/>
                    <a:gd name="T5" fmla="*/ 313 h 313"/>
                    <a:gd name="T6" fmla="*/ 80 w 329"/>
                    <a:gd name="T7" fmla="*/ 313 h 313"/>
                    <a:gd name="T8" fmla="*/ 68 w 329"/>
                    <a:gd name="T9" fmla="*/ 313 h 313"/>
                    <a:gd name="T10" fmla="*/ 46 w 329"/>
                    <a:gd name="T11" fmla="*/ 313 h 313"/>
                    <a:gd name="T12" fmla="*/ 46 w 329"/>
                    <a:gd name="T13" fmla="*/ 276 h 313"/>
                    <a:gd name="T14" fmla="*/ 46 w 329"/>
                    <a:gd name="T15" fmla="*/ 94 h 313"/>
                    <a:gd name="T16" fmla="*/ 46 w 329"/>
                    <a:gd name="T17" fmla="*/ 83 h 313"/>
                    <a:gd name="T18" fmla="*/ 46 w 329"/>
                    <a:gd name="T19" fmla="*/ 81 h 313"/>
                    <a:gd name="T20" fmla="*/ 45 w 329"/>
                    <a:gd name="T21" fmla="*/ 79 h 313"/>
                    <a:gd name="T22" fmla="*/ 45 w 329"/>
                    <a:gd name="T23" fmla="*/ 74 h 313"/>
                    <a:gd name="T24" fmla="*/ 43 w 329"/>
                    <a:gd name="T25" fmla="*/ 62 h 313"/>
                    <a:gd name="T26" fmla="*/ 42 w 329"/>
                    <a:gd name="T27" fmla="*/ 62 h 313"/>
                    <a:gd name="T28" fmla="*/ 0 w 329"/>
                    <a:gd name="T29" fmla="*/ 0 h 313"/>
                    <a:gd name="T30" fmla="*/ 119 w 329"/>
                    <a:gd name="T31" fmla="*/ 0 h 313"/>
                    <a:gd name="T32" fmla="*/ 108 w 329"/>
                    <a:gd name="T33" fmla="*/ 95 h 313"/>
                    <a:gd name="T34" fmla="*/ 66 w 329"/>
                    <a:gd name="T35" fmla="*/ 142 h 313"/>
                    <a:gd name="T36" fmla="*/ 114 w 329"/>
                    <a:gd name="T37" fmla="*/ 191 h 313"/>
                    <a:gd name="T38" fmla="*/ 163 w 329"/>
                    <a:gd name="T39" fmla="*/ 142 h 313"/>
                    <a:gd name="T40" fmla="*/ 132 w 329"/>
                    <a:gd name="T41" fmla="*/ 97 h 313"/>
                    <a:gd name="T42" fmla="*/ 143 w 329"/>
                    <a:gd name="T43" fmla="*/ 0 h 313"/>
                    <a:gd name="T44" fmla="*/ 222 w 329"/>
                    <a:gd name="T45" fmla="*/ 0 h 313"/>
                    <a:gd name="T46" fmla="*/ 298 w 329"/>
                    <a:gd name="T47" fmla="*/ 31 h 313"/>
                    <a:gd name="T48" fmla="*/ 329 w 329"/>
                    <a:gd name="T49" fmla="*/ 107 h 313"/>
                    <a:gd name="T50" fmla="*/ 329 w 329"/>
                    <a:gd name="T51"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9" h="313">
                      <a:moveTo>
                        <a:pt x="329" y="313"/>
                      </a:moveTo>
                      <a:lnTo>
                        <a:pt x="170" y="313"/>
                      </a:lnTo>
                      <a:lnTo>
                        <a:pt x="158" y="313"/>
                      </a:lnTo>
                      <a:lnTo>
                        <a:pt x="80" y="313"/>
                      </a:lnTo>
                      <a:lnTo>
                        <a:pt x="68" y="313"/>
                      </a:lnTo>
                      <a:lnTo>
                        <a:pt x="46" y="313"/>
                      </a:lnTo>
                      <a:lnTo>
                        <a:pt x="46" y="276"/>
                      </a:lnTo>
                      <a:lnTo>
                        <a:pt x="46" y="94"/>
                      </a:lnTo>
                      <a:cubicBezTo>
                        <a:pt x="46" y="91"/>
                        <a:pt x="46" y="87"/>
                        <a:pt x="46" y="83"/>
                      </a:cubicBezTo>
                      <a:cubicBezTo>
                        <a:pt x="46" y="82"/>
                        <a:pt x="46" y="82"/>
                        <a:pt x="46" y="81"/>
                      </a:cubicBezTo>
                      <a:cubicBezTo>
                        <a:pt x="46" y="80"/>
                        <a:pt x="45" y="79"/>
                        <a:pt x="45" y="79"/>
                      </a:cubicBezTo>
                      <a:cubicBezTo>
                        <a:pt x="45" y="76"/>
                        <a:pt x="45" y="74"/>
                        <a:pt x="45" y="74"/>
                      </a:cubicBezTo>
                      <a:lnTo>
                        <a:pt x="43" y="62"/>
                      </a:lnTo>
                      <a:lnTo>
                        <a:pt x="42" y="62"/>
                      </a:lnTo>
                      <a:cubicBezTo>
                        <a:pt x="35" y="37"/>
                        <a:pt x="21" y="16"/>
                        <a:pt x="0" y="0"/>
                      </a:cubicBezTo>
                      <a:lnTo>
                        <a:pt x="119" y="0"/>
                      </a:lnTo>
                      <a:lnTo>
                        <a:pt x="108" y="95"/>
                      </a:lnTo>
                      <a:cubicBezTo>
                        <a:pt x="80" y="98"/>
                        <a:pt x="66" y="114"/>
                        <a:pt x="66" y="142"/>
                      </a:cubicBezTo>
                      <a:cubicBezTo>
                        <a:pt x="66" y="175"/>
                        <a:pt x="82" y="191"/>
                        <a:pt x="114" y="191"/>
                      </a:cubicBezTo>
                      <a:cubicBezTo>
                        <a:pt x="147" y="191"/>
                        <a:pt x="163" y="175"/>
                        <a:pt x="163" y="142"/>
                      </a:cubicBezTo>
                      <a:cubicBezTo>
                        <a:pt x="163" y="120"/>
                        <a:pt x="152" y="105"/>
                        <a:pt x="132" y="97"/>
                      </a:cubicBezTo>
                      <a:lnTo>
                        <a:pt x="143" y="0"/>
                      </a:lnTo>
                      <a:lnTo>
                        <a:pt x="222" y="0"/>
                      </a:lnTo>
                      <a:cubicBezTo>
                        <a:pt x="251" y="0"/>
                        <a:pt x="277" y="10"/>
                        <a:pt x="298" y="31"/>
                      </a:cubicBezTo>
                      <a:cubicBezTo>
                        <a:pt x="319" y="52"/>
                        <a:pt x="329" y="77"/>
                        <a:pt x="329" y="107"/>
                      </a:cubicBezTo>
                      <a:lnTo>
                        <a:pt x="329" y="313"/>
                      </a:lnTo>
                    </a:path>
                  </a:pathLst>
                </a:custGeom>
                <a:solidFill>
                  <a:schemeClr val="bg1">
                    <a:lumMod val="8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6" name="Freeform 53">
                  <a:extLst>
                    <a:ext uri="{FF2B5EF4-FFF2-40B4-BE49-F238E27FC236}">
                      <a16:creationId xmlns:a16="http://schemas.microsoft.com/office/drawing/2014/main" id="{44AEFB86-1868-448D-9B15-EC09CBC9C9ED}"/>
                    </a:ext>
                  </a:extLst>
                </p:cNvPr>
                <p:cNvSpPr>
                  <a:spLocks noChangeArrowheads="1"/>
                </p:cNvSpPr>
                <p:nvPr/>
              </p:nvSpPr>
              <p:spPr bwMode="auto">
                <a:xfrm>
                  <a:off x="4887036" y="3840104"/>
                  <a:ext cx="82550" cy="84138"/>
                </a:xfrm>
                <a:custGeom>
                  <a:avLst/>
                  <a:gdLst>
                    <a:gd name="T0" fmla="*/ 23 w 47"/>
                    <a:gd name="T1" fmla="*/ 0 h 47"/>
                    <a:gd name="T2" fmla="*/ 47 w 47"/>
                    <a:gd name="T3" fmla="*/ 23 h 47"/>
                    <a:gd name="T4" fmla="*/ 23 w 47"/>
                    <a:gd name="T5" fmla="*/ 47 h 47"/>
                    <a:gd name="T6" fmla="*/ 0 w 47"/>
                    <a:gd name="T7" fmla="*/ 23 h 47"/>
                    <a:gd name="T8" fmla="*/ 23 w 47"/>
                    <a:gd name="T9" fmla="*/ 0 h 47"/>
                  </a:gdLst>
                  <a:ahLst/>
                  <a:cxnLst>
                    <a:cxn ang="0">
                      <a:pos x="T0" y="T1"/>
                    </a:cxn>
                    <a:cxn ang="0">
                      <a:pos x="T2" y="T3"/>
                    </a:cxn>
                    <a:cxn ang="0">
                      <a:pos x="T4" y="T5"/>
                    </a:cxn>
                    <a:cxn ang="0">
                      <a:pos x="T6" y="T7"/>
                    </a:cxn>
                    <a:cxn ang="0">
                      <a:pos x="T8" y="T9"/>
                    </a:cxn>
                  </a:cxnLst>
                  <a:rect l="0" t="0" r="r" b="b"/>
                  <a:pathLst>
                    <a:path w="47" h="47">
                      <a:moveTo>
                        <a:pt x="23" y="0"/>
                      </a:moveTo>
                      <a:cubicBezTo>
                        <a:pt x="39" y="0"/>
                        <a:pt x="47" y="7"/>
                        <a:pt x="47" y="23"/>
                      </a:cubicBezTo>
                      <a:cubicBezTo>
                        <a:pt x="47" y="39"/>
                        <a:pt x="39" y="47"/>
                        <a:pt x="23" y="47"/>
                      </a:cubicBezTo>
                      <a:cubicBezTo>
                        <a:pt x="7" y="47"/>
                        <a:pt x="0" y="39"/>
                        <a:pt x="0" y="23"/>
                      </a:cubicBezTo>
                      <a:cubicBezTo>
                        <a:pt x="0" y="7"/>
                        <a:pt x="7" y="0"/>
                        <a:pt x="23" y="0"/>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87" name="Rectangle 86">
                <a:extLst>
                  <a:ext uri="{FF2B5EF4-FFF2-40B4-BE49-F238E27FC236}">
                    <a16:creationId xmlns:a16="http://schemas.microsoft.com/office/drawing/2014/main" id="{A57C1200-995C-4E51-9336-6A5C62BE5BCB}"/>
                  </a:ext>
                </a:extLst>
              </p:cNvPr>
              <p:cNvSpPr/>
              <p:nvPr/>
            </p:nvSpPr>
            <p:spPr>
              <a:xfrm>
                <a:off x="3767375" y="4605552"/>
                <a:ext cx="1892981" cy="638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solidFill>
                      <a:schemeClr val="tx1">
                        <a:lumMod val="65000"/>
                        <a:lumOff val="35000"/>
                      </a:schemeClr>
                    </a:solidFill>
                  </a:rPr>
                  <a:t>Booklet then reminder</a:t>
                </a:r>
              </a:p>
            </p:txBody>
          </p:sp>
        </p:grpSp>
        <p:grpSp>
          <p:nvGrpSpPr>
            <p:cNvPr id="12" name="Group 11">
              <a:extLst>
                <a:ext uri="{FF2B5EF4-FFF2-40B4-BE49-F238E27FC236}">
                  <a16:creationId xmlns:a16="http://schemas.microsoft.com/office/drawing/2014/main" id="{FEEEF047-474C-4D9F-B4FE-1D79530B2647}"/>
                </a:ext>
              </a:extLst>
            </p:cNvPr>
            <p:cNvGrpSpPr>
              <a:grpSpLocks noChangeAspect="1"/>
            </p:cNvGrpSpPr>
            <p:nvPr/>
          </p:nvGrpSpPr>
          <p:grpSpPr>
            <a:xfrm>
              <a:off x="291546" y="3390451"/>
              <a:ext cx="1689652" cy="1653887"/>
              <a:chOff x="291546" y="3390451"/>
              <a:chExt cx="1892981" cy="1852911"/>
            </a:xfrm>
          </p:grpSpPr>
          <p:grpSp>
            <p:nvGrpSpPr>
              <p:cNvPr id="75" name="Group 74">
                <a:extLst>
                  <a:ext uri="{FF2B5EF4-FFF2-40B4-BE49-F238E27FC236}">
                    <a16:creationId xmlns:a16="http://schemas.microsoft.com/office/drawing/2014/main" id="{D6B676BF-5F76-4798-AADC-536A95E35083}"/>
                  </a:ext>
                </a:extLst>
              </p:cNvPr>
              <p:cNvGrpSpPr>
                <a:grpSpLocks noChangeAspect="1"/>
              </p:cNvGrpSpPr>
              <p:nvPr/>
            </p:nvGrpSpPr>
            <p:grpSpPr>
              <a:xfrm>
                <a:off x="722232" y="3390451"/>
                <a:ext cx="1031609" cy="1138078"/>
                <a:chOff x="722232" y="3390451"/>
                <a:chExt cx="1138238" cy="1255712"/>
              </a:xfrm>
            </p:grpSpPr>
            <p:sp>
              <p:nvSpPr>
                <p:cNvPr id="77" name="Freeform 45">
                  <a:extLst>
                    <a:ext uri="{FF2B5EF4-FFF2-40B4-BE49-F238E27FC236}">
                      <a16:creationId xmlns:a16="http://schemas.microsoft.com/office/drawing/2014/main" id="{D5E9DBFC-DE14-4D10-BEEF-C59727706ED9}"/>
                    </a:ext>
                  </a:extLst>
                </p:cNvPr>
                <p:cNvSpPr>
                  <a:spLocks noChangeArrowheads="1"/>
                </p:cNvSpPr>
                <p:nvPr/>
              </p:nvSpPr>
              <p:spPr bwMode="auto">
                <a:xfrm>
                  <a:off x="722232" y="3390451"/>
                  <a:ext cx="1138238" cy="1255712"/>
                </a:xfrm>
                <a:custGeom>
                  <a:avLst/>
                  <a:gdLst>
                    <a:gd name="T0" fmla="*/ 658 w 658"/>
                    <a:gd name="T1" fmla="*/ 247 h 719"/>
                    <a:gd name="T2" fmla="*/ 619 w 658"/>
                    <a:gd name="T3" fmla="*/ 154 h 719"/>
                    <a:gd name="T4" fmla="*/ 525 w 658"/>
                    <a:gd name="T5" fmla="*/ 115 h 719"/>
                    <a:gd name="T6" fmla="*/ 450 w 658"/>
                    <a:gd name="T7" fmla="*/ 115 h 719"/>
                    <a:gd name="T8" fmla="*/ 451 w 658"/>
                    <a:gd name="T9" fmla="*/ 104 h 719"/>
                    <a:gd name="T10" fmla="*/ 522 w 658"/>
                    <a:gd name="T11" fmla="*/ 93 h 719"/>
                    <a:gd name="T12" fmla="*/ 531 w 658"/>
                    <a:gd name="T13" fmla="*/ 18 h 719"/>
                    <a:gd name="T14" fmla="*/ 439 w 658"/>
                    <a:gd name="T15" fmla="*/ 0 h 719"/>
                    <a:gd name="T16" fmla="*/ 425 w 658"/>
                    <a:gd name="T17" fmla="*/ 115 h 719"/>
                    <a:gd name="T18" fmla="*/ 231 w 658"/>
                    <a:gd name="T19" fmla="*/ 115 h 719"/>
                    <a:gd name="T20" fmla="*/ 223 w 658"/>
                    <a:gd name="T21" fmla="*/ 115 h 719"/>
                    <a:gd name="T22" fmla="*/ 221 w 658"/>
                    <a:gd name="T23" fmla="*/ 115 h 719"/>
                    <a:gd name="T24" fmla="*/ 221 w 658"/>
                    <a:gd name="T25" fmla="*/ 115 h 719"/>
                    <a:gd name="T26" fmla="*/ 138 w 658"/>
                    <a:gd name="T27" fmla="*/ 151 h 719"/>
                    <a:gd name="T28" fmla="*/ 104 w 658"/>
                    <a:gd name="T29" fmla="*/ 234 h 719"/>
                    <a:gd name="T30" fmla="*/ 104 w 658"/>
                    <a:gd name="T31" fmla="*/ 452 h 719"/>
                    <a:gd name="T32" fmla="*/ 103 w 658"/>
                    <a:gd name="T33" fmla="*/ 453 h 719"/>
                    <a:gd name="T34" fmla="*/ 102 w 658"/>
                    <a:gd name="T35" fmla="*/ 455 h 719"/>
                    <a:gd name="T36" fmla="*/ 82 w 658"/>
                    <a:gd name="T37" fmla="*/ 484 h 719"/>
                    <a:gd name="T38" fmla="*/ 63 w 658"/>
                    <a:gd name="T39" fmla="*/ 513 h 719"/>
                    <a:gd name="T40" fmla="*/ 28 w 658"/>
                    <a:gd name="T41" fmla="*/ 573 h 719"/>
                    <a:gd name="T42" fmla="*/ 10 w 658"/>
                    <a:gd name="T43" fmla="*/ 677 h 719"/>
                    <a:gd name="T44" fmla="*/ 68 w 658"/>
                    <a:gd name="T45" fmla="*/ 716 h 719"/>
                    <a:gd name="T46" fmla="*/ 75 w 658"/>
                    <a:gd name="T47" fmla="*/ 717 h 719"/>
                    <a:gd name="T48" fmla="*/ 97 w 658"/>
                    <a:gd name="T49" fmla="*/ 719 h 719"/>
                    <a:gd name="T50" fmla="*/ 168 w 658"/>
                    <a:gd name="T51" fmla="*/ 698 h 719"/>
                    <a:gd name="T52" fmla="*/ 230 w 658"/>
                    <a:gd name="T53" fmla="*/ 646 h 719"/>
                    <a:gd name="T54" fmla="*/ 283 w 658"/>
                    <a:gd name="T55" fmla="*/ 576 h 719"/>
                    <a:gd name="T56" fmla="*/ 306 w 658"/>
                    <a:gd name="T57" fmla="*/ 540 h 719"/>
                    <a:gd name="T58" fmla="*/ 328 w 658"/>
                    <a:gd name="T59" fmla="*/ 504 h 719"/>
                    <a:gd name="T60" fmla="*/ 343 w 658"/>
                    <a:gd name="T61" fmla="*/ 478 h 719"/>
                    <a:gd name="T62" fmla="*/ 350 w 658"/>
                    <a:gd name="T63" fmla="*/ 478 h 719"/>
                    <a:gd name="T64" fmla="*/ 371 w 658"/>
                    <a:gd name="T65" fmla="*/ 478 h 719"/>
                    <a:gd name="T66" fmla="*/ 371 w 658"/>
                    <a:gd name="T67" fmla="*/ 716 h 719"/>
                    <a:gd name="T68" fmla="*/ 396 w 658"/>
                    <a:gd name="T69" fmla="*/ 716 h 719"/>
                    <a:gd name="T70" fmla="*/ 396 w 658"/>
                    <a:gd name="T71" fmla="*/ 478 h 719"/>
                    <a:gd name="T72" fmla="*/ 450 w 658"/>
                    <a:gd name="T73" fmla="*/ 478 h 719"/>
                    <a:gd name="T74" fmla="*/ 450 w 658"/>
                    <a:gd name="T75" fmla="*/ 716 h 719"/>
                    <a:gd name="T76" fmla="*/ 474 w 658"/>
                    <a:gd name="T77" fmla="*/ 716 h 719"/>
                    <a:gd name="T78" fmla="*/ 474 w 658"/>
                    <a:gd name="T79" fmla="*/ 478 h 719"/>
                    <a:gd name="T80" fmla="*/ 658 w 658"/>
                    <a:gd name="T81" fmla="*/ 478 h 719"/>
                    <a:gd name="T82" fmla="*/ 658 w 658"/>
                    <a:gd name="T83" fmla="*/ 247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8" h="719">
                      <a:moveTo>
                        <a:pt x="658" y="247"/>
                      </a:moveTo>
                      <a:cubicBezTo>
                        <a:pt x="658" y="211"/>
                        <a:pt x="645" y="180"/>
                        <a:pt x="619" y="154"/>
                      </a:cubicBezTo>
                      <a:cubicBezTo>
                        <a:pt x="593" y="128"/>
                        <a:pt x="562" y="115"/>
                        <a:pt x="525" y="115"/>
                      </a:cubicBezTo>
                      <a:lnTo>
                        <a:pt x="450" y="115"/>
                      </a:lnTo>
                      <a:lnTo>
                        <a:pt x="451" y="104"/>
                      </a:lnTo>
                      <a:lnTo>
                        <a:pt x="522" y="93"/>
                      </a:lnTo>
                      <a:lnTo>
                        <a:pt x="531" y="18"/>
                      </a:lnTo>
                      <a:lnTo>
                        <a:pt x="439" y="0"/>
                      </a:lnTo>
                      <a:lnTo>
                        <a:pt x="425" y="115"/>
                      </a:lnTo>
                      <a:lnTo>
                        <a:pt x="231" y="115"/>
                      </a:lnTo>
                      <a:lnTo>
                        <a:pt x="223" y="115"/>
                      </a:lnTo>
                      <a:lnTo>
                        <a:pt x="221" y="115"/>
                      </a:lnTo>
                      <a:lnTo>
                        <a:pt x="221" y="115"/>
                      </a:lnTo>
                      <a:cubicBezTo>
                        <a:pt x="188" y="116"/>
                        <a:pt x="161" y="128"/>
                        <a:pt x="138" y="151"/>
                      </a:cubicBezTo>
                      <a:cubicBezTo>
                        <a:pt x="116" y="174"/>
                        <a:pt x="104" y="202"/>
                        <a:pt x="104" y="234"/>
                      </a:cubicBezTo>
                      <a:lnTo>
                        <a:pt x="104" y="452"/>
                      </a:lnTo>
                      <a:cubicBezTo>
                        <a:pt x="104" y="452"/>
                        <a:pt x="104" y="453"/>
                        <a:pt x="103" y="453"/>
                      </a:cubicBezTo>
                      <a:cubicBezTo>
                        <a:pt x="103" y="454"/>
                        <a:pt x="102" y="455"/>
                        <a:pt x="102" y="455"/>
                      </a:cubicBezTo>
                      <a:cubicBezTo>
                        <a:pt x="93" y="468"/>
                        <a:pt x="87" y="477"/>
                        <a:pt x="82" y="484"/>
                      </a:cubicBezTo>
                      <a:cubicBezTo>
                        <a:pt x="75" y="495"/>
                        <a:pt x="68" y="505"/>
                        <a:pt x="63" y="513"/>
                      </a:cubicBezTo>
                      <a:cubicBezTo>
                        <a:pt x="48" y="536"/>
                        <a:pt x="37" y="556"/>
                        <a:pt x="28" y="573"/>
                      </a:cubicBezTo>
                      <a:cubicBezTo>
                        <a:pt x="6" y="618"/>
                        <a:pt x="0" y="653"/>
                        <a:pt x="10" y="677"/>
                      </a:cubicBezTo>
                      <a:cubicBezTo>
                        <a:pt x="18" y="698"/>
                        <a:pt x="38" y="711"/>
                        <a:pt x="68" y="716"/>
                      </a:cubicBezTo>
                      <a:lnTo>
                        <a:pt x="75" y="717"/>
                      </a:lnTo>
                      <a:cubicBezTo>
                        <a:pt x="82" y="718"/>
                        <a:pt x="90" y="719"/>
                        <a:pt x="97" y="719"/>
                      </a:cubicBezTo>
                      <a:cubicBezTo>
                        <a:pt x="120" y="719"/>
                        <a:pt x="144" y="712"/>
                        <a:pt x="168" y="698"/>
                      </a:cubicBezTo>
                      <a:cubicBezTo>
                        <a:pt x="188" y="686"/>
                        <a:pt x="209" y="669"/>
                        <a:pt x="230" y="646"/>
                      </a:cubicBezTo>
                      <a:cubicBezTo>
                        <a:pt x="246" y="627"/>
                        <a:pt x="264" y="604"/>
                        <a:pt x="283" y="576"/>
                      </a:cubicBezTo>
                      <a:cubicBezTo>
                        <a:pt x="290" y="565"/>
                        <a:pt x="298" y="553"/>
                        <a:pt x="306" y="540"/>
                      </a:cubicBezTo>
                      <a:cubicBezTo>
                        <a:pt x="311" y="532"/>
                        <a:pt x="318" y="520"/>
                        <a:pt x="328" y="504"/>
                      </a:cubicBezTo>
                      <a:cubicBezTo>
                        <a:pt x="334" y="493"/>
                        <a:pt x="339" y="485"/>
                        <a:pt x="343" y="478"/>
                      </a:cubicBezTo>
                      <a:lnTo>
                        <a:pt x="350" y="478"/>
                      </a:lnTo>
                      <a:lnTo>
                        <a:pt x="371" y="478"/>
                      </a:lnTo>
                      <a:lnTo>
                        <a:pt x="371" y="716"/>
                      </a:lnTo>
                      <a:lnTo>
                        <a:pt x="396" y="716"/>
                      </a:lnTo>
                      <a:cubicBezTo>
                        <a:pt x="396" y="636"/>
                        <a:pt x="396" y="557"/>
                        <a:pt x="396" y="478"/>
                      </a:cubicBezTo>
                      <a:lnTo>
                        <a:pt x="450" y="478"/>
                      </a:lnTo>
                      <a:cubicBezTo>
                        <a:pt x="450" y="557"/>
                        <a:pt x="450" y="636"/>
                        <a:pt x="450" y="716"/>
                      </a:cubicBezTo>
                      <a:lnTo>
                        <a:pt x="474" y="716"/>
                      </a:lnTo>
                      <a:lnTo>
                        <a:pt x="474" y="478"/>
                      </a:lnTo>
                      <a:lnTo>
                        <a:pt x="658" y="478"/>
                      </a:lnTo>
                      <a:lnTo>
                        <a:pt x="658" y="247"/>
                      </a:lnTo>
                    </a:path>
                  </a:pathLst>
                </a:custGeom>
                <a:solidFill>
                  <a:schemeClr val="tx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78" name="Freeform 46">
                  <a:extLst>
                    <a:ext uri="{FF2B5EF4-FFF2-40B4-BE49-F238E27FC236}">
                      <a16:creationId xmlns:a16="http://schemas.microsoft.com/office/drawing/2014/main" id="{6911E2BA-DEA8-42D9-97FF-B0B0C703C246}"/>
                    </a:ext>
                  </a:extLst>
                </p:cNvPr>
                <p:cNvSpPr>
                  <a:spLocks noChangeArrowheads="1"/>
                </p:cNvSpPr>
                <p:nvPr/>
              </p:nvSpPr>
              <p:spPr bwMode="auto">
                <a:xfrm>
                  <a:off x="1515982" y="3442838"/>
                  <a:ext cx="85725" cy="85725"/>
                </a:xfrm>
                <a:custGeom>
                  <a:avLst/>
                  <a:gdLst>
                    <a:gd name="T0" fmla="*/ 5 w 49"/>
                    <a:gd name="T1" fmla="*/ 0 h 49"/>
                    <a:gd name="T2" fmla="*/ 49 w 49"/>
                    <a:gd name="T3" fmla="*/ 9 h 49"/>
                    <a:gd name="T4" fmla="*/ 45 w 49"/>
                    <a:gd name="T5" fmla="*/ 42 h 49"/>
                    <a:gd name="T6" fmla="*/ 0 w 49"/>
                    <a:gd name="T7" fmla="*/ 49 h 49"/>
                    <a:gd name="T8" fmla="*/ 5 w 49"/>
                    <a:gd name="T9" fmla="*/ 0 h 49"/>
                  </a:gdLst>
                  <a:ahLst/>
                  <a:cxnLst>
                    <a:cxn ang="0">
                      <a:pos x="T0" y="T1"/>
                    </a:cxn>
                    <a:cxn ang="0">
                      <a:pos x="T2" y="T3"/>
                    </a:cxn>
                    <a:cxn ang="0">
                      <a:pos x="T4" y="T5"/>
                    </a:cxn>
                    <a:cxn ang="0">
                      <a:pos x="T6" y="T7"/>
                    </a:cxn>
                    <a:cxn ang="0">
                      <a:pos x="T8" y="T9"/>
                    </a:cxn>
                  </a:cxnLst>
                  <a:rect l="0" t="0" r="r" b="b"/>
                  <a:pathLst>
                    <a:path w="49" h="49">
                      <a:moveTo>
                        <a:pt x="5" y="0"/>
                      </a:moveTo>
                      <a:lnTo>
                        <a:pt x="49" y="9"/>
                      </a:lnTo>
                      <a:lnTo>
                        <a:pt x="45" y="42"/>
                      </a:lnTo>
                      <a:lnTo>
                        <a:pt x="0" y="49"/>
                      </a:lnTo>
                      <a:lnTo>
                        <a:pt x="5" y="0"/>
                      </a:lnTo>
                    </a:path>
                  </a:pathLst>
                </a:custGeom>
                <a:solidFill>
                  <a:schemeClr val="accent6">
                    <a:lumMod val="50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79" name="Freeform 47">
                  <a:extLst>
                    <a:ext uri="{FF2B5EF4-FFF2-40B4-BE49-F238E27FC236}">
                      <a16:creationId xmlns:a16="http://schemas.microsoft.com/office/drawing/2014/main" id="{1C2D6637-A988-40FB-913A-AB0FE7C84041}"/>
                    </a:ext>
                  </a:extLst>
                </p:cNvPr>
                <p:cNvSpPr>
                  <a:spLocks noChangeArrowheads="1"/>
                </p:cNvSpPr>
                <p:nvPr/>
              </p:nvSpPr>
              <p:spPr bwMode="auto">
                <a:xfrm>
                  <a:off x="947657" y="3636513"/>
                  <a:ext cx="344488" cy="546100"/>
                </a:xfrm>
                <a:custGeom>
                  <a:avLst/>
                  <a:gdLst>
                    <a:gd name="T0" fmla="*/ 0 w 196"/>
                    <a:gd name="T1" fmla="*/ 94 h 313"/>
                    <a:gd name="T2" fmla="*/ 27 w 196"/>
                    <a:gd name="T3" fmla="*/ 27 h 313"/>
                    <a:gd name="T4" fmla="*/ 94 w 196"/>
                    <a:gd name="T5" fmla="*/ 0 h 313"/>
                    <a:gd name="T6" fmla="*/ 102 w 196"/>
                    <a:gd name="T7" fmla="*/ 0 h 313"/>
                    <a:gd name="T8" fmla="*/ 192 w 196"/>
                    <a:gd name="T9" fmla="*/ 66 h 313"/>
                    <a:gd name="T10" fmla="*/ 23 w 196"/>
                    <a:gd name="T11" fmla="*/ 92 h 313"/>
                    <a:gd name="T12" fmla="*/ 56 w 196"/>
                    <a:gd name="T13" fmla="*/ 302 h 313"/>
                    <a:gd name="T14" fmla="*/ 196 w 196"/>
                    <a:gd name="T15" fmla="*/ 280 h 313"/>
                    <a:gd name="T16" fmla="*/ 196 w 196"/>
                    <a:gd name="T17" fmla="*/ 313 h 313"/>
                    <a:gd name="T18" fmla="*/ 0 w 196"/>
                    <a:gd name="T19" fmla="*/ 313 h 313"/>
                    <a:gd name="T20" fmla="*/ 0 w 196"/>
                    <a:gd name="T21" fmla="*/ 9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313">
                      <a:moveTo>
                        <a:pt x="0" y="94"/>
                      </a:moveTo>
                      <a:cubicBezTo>
                        <a:pt x="0" y="68"/>
                        <a:pt x="9" y="46"/>
                        <a:pt x="27" y="27"/>
                      </a:cubicBezTo>
                      <a:cubicBezTo>
                        <a:pt x="46" y="9"/>
                        <a:pt x="68" y="0"/>
                        <a:pt x="94" y="0"/>
                      </a:cubicBezTo>
                      <a:lnTo>
                        <a:pt x="102" y="0"/>
                      </a:lnTo>
                      <a:cubicBezTo>
                        <a:pt x="148" y="0"/>
                        <a:pt x="178" y="22"/>
                        <a:pt x="192" y="66"/>
                      </a:cubicBezTo>
                      <a:lnTo>
                        <a:pt x="23" y="92"/>
                      </a:lnTo>
                      <a:lnTo>
                        <a:pt x="56" y="302"/>
                      </a:lnTo>
                      <a:lnTo>
                        <a:pt x="196" y="280"/>
                      </a:lnTo>
                      <a:lnTo>
                        <a:pt x="196" y="313"/>
                      </a:lnTo>
                      <a:lnTo>
                        <a:pt x="0" y="313"/>
                      </a:lnTo>
                      <a:lnTo>
                        <a:pt x="0" y="94"/>
                      </a:lnTo>
                    </a:path>
                  </a:pathLst>
                </a:custGeom>
                <a:solidFill>
                  <a:schemeClr val="bg1">
                    <a:lumMod val="8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80" name="Freeform 48">
                  <a:extLst>
                    <a:ext uri="{FF2B5EF4-FFF2-40B4-BE49-F238E27FC236}">
                      <a16:creationId xmlns:a16="http://schemas.microsoft.com/office/drawing/2014/main" id="{AC0D0A54-DBEF-4996-9787-F0D43206CD68}"/>
                    </a:ext>
                  </a:extLst>
                </p:cNvPr>
                <p:cNvSpPr>
                  <a:spLocks noChangeArrowheads="1"/>
                </p:cNvSpPr>
                <p:nvPr/>
              </p:nvSpPr>
              <p:spPr bwMode="auto">
                <a:xfrm>
                  <a:off x="1071482" y="3793676"/>
                  <a:ext cx="220663" cy="166687"/>
                </a:xfrm>
                <a:custGeom>
                  <a:avLst/>
                  <a:gdLst>
                    <a:gd name="T0" fmla="*/ 125 w 125"/>
                    <a:gd name="T1" fmla="*/ 4 h 95"/>
                    <a:gd name="T2" fmla="*/ 125 w 125"/>
                    <a:gd name="T3" fmla="*/ 81 h 95"/>
                    <a:gd name="T4" fmla="*/ 114 w 125"/>
                    <a:gd name="T5" fmla="*/ 95 h 95"/>
                    <a:gd name="T6" fmla="*/ 0 w 125"/>
                    <a:gd name="T7" fmla="*/ 19 h 95"/>
                    <a:gd name="T8" fmla="*/ 125 w 125"/>
                    <a:gd name="T9" fmla="*/ 0 h 95"/>
                    <a:gd name="T10" fmla="*/ 125 w 125"/>
                    <a:gd name="T11" fmla="*/ 1 h 95"/>
                    <a:gd name="T12" fmla="*/ 125 w 125"/>
                    <a:gd name="T13" fmla="*/ 4 h 95"/>
                  </a:gdLst>
                  <a:ahLst/>
                  <a:cxnLst>
                    <a:cxn ang="0">
                      <a:pos x="T0" y="T1"/>
                    </a:cxn>
                    <a:cxn ang="0">
                      <a:pos x="T2" y="T3"/>
                    </a:cxn>
                    <a:cxn ang="0">
                      <a:pos x="T4" y="T5"/>
                    </a:cxn>
                    <a:cxn ang="0">
                      <a:pos x="T6" y="T7"/>
                    </a:cxn>
                    <a:cxn ang="0">
                      <a:pos x="T8" y="T9"/>
                    </a:cxn>
                    <a:cxn ang="0">
                      <a:pos x="T10" y="T11"/>
                    </a:cxn>
                    <a:cxn ang="0">
                      <a:pos x="T12" y="T13"/>
                    </a:cxn>
                  </a:cxnLst>
                  <a:rect l="0" t="0" r="r" b="b"/>
                  <a:pathLst>
                    <a:path w="125" h="95">
                      <a:moveTo>
                        <a:pt x="125" y="4"/>
                      </a:moveTo>
                      <a:lnTo>
                        <a:pt x="125" y="81"/>
                      </a:lnTo>
                      <a:lnTo>
                        <a:pt x="114" y="95"/>
                      </a:lnTo>
                      <a:lnTo>
                        <a:pt x="0" y="19"/>
                      </a:lnTo>
                      <a:lnTo>
                        <a:pt x="125" y="0"/>
                      </a:lnTo>
                      <a:cubicBezTo>
                        <a:pt x="125" y="0"/>
                        <a:pt x="125" y="0"/>
                        <a:pt x="125" y="1"/>
                      </a:cubicBezTo>
                      <a:cubicBezTo>
                        <a:pt x="125" y="2"/>
                        <a:pt x="125" y="3"/>
                        <a:pt x="125" y="4"/>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81" name="Freeform 49">
                  <a:extLst>
                    <a:ext uri="{FF2B5EF4-FFF2-40B4-BE49-F238E27FC236}">
                      <a16:creationId xmlns:a16="http://schemas.microsoft.com/office/drawing/2014/main" id="{31DD6EA9-AEE2-4F61-9455-4CB21EBDAB2E}"/>
                    </a:ext>
                  </a:extLst>
                </p:cNvPr>
                <p:cNvSpPr>
                  <a:spLocks noChangeArrowheads="1"/>
                </p:cNvSpPr>
                <p:nvPr/>
              </p:nvSpPr>
              <p:spPr bwMode="auto">
                <a:xfrm>
                  <a:off x="1042907" y="3860351"/>
                  <a:ext cx="139700" cy="223837"/>
                </a:xfrm>
                <a:custGeom>
                  <a:avLst/>
                  <a:gdLst>
                    <a:gd name="T0" fmla="*/ 80 w 80"/>
                    <a:gd name="T1" fmla="*/ 53 h 128"/>
                    <a:gd name="T2" fmla="*/ 20 w 80"/>
                    <a:gd name="T3" fmla="*/ 128 h 128"/>
                    <a:gd name="T4" fmla="*/ 0 w 80"/>
                    <a:gd name="T5" fmla="*/ 0 h 128"/>
                    <a:gd name="T6" fmla="*/ 80 w 80"/>
                    <a:gd name="T7" fmla="*/ 53 h 128"/>
                  </a:gdLst>
                  <a:ahLst/>
                  <a:cxnLst>
                    <a:cxn ang="0">
                      <a:pos x="T0" y="T1"/>
                    </a:cxn>
                    <a:cxn ang="0">
                      <a:pos x="T2" y="T3"/>
                    </a:cxn>
                    <a:cxn ang="0">
                      <a:pos x="T4" y="T5"/>
                    </a:cxn>
                    <a:cxn ang="0">
                      <a:pos x="T6" y="T7"/>
                    </a:cxn>
                  </a:cxnLst>
                  <a:rect l="0" t="0" r="r" b="b"/>
                  <a:pathLst>
                    <a:path w="80" h="128">
                      <a:moveTo>
                        <a:pt x="80" y="53"/>
                      </a:moveTo>
                      <a:lnTo>
                        <a:pt x="20" y="128"/>
                      </a:lnTo>
                      <a:lnTo>
                        <a:pt x="0" y="0"/>
                      </a:lnTo>
                      <a:lnTo>
                        <a:pt x="80" y="53"/>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82" name="Freeform 50">
                  <a:extLst>
                    <a:ext uri="{FF2B5EF4-FFF2-40B4-BE49-F238E27FC236}">
                      <a16:creationId xmlns:a16="http://schemas.microsoft.com/office/drawing/2014/main" id="{4C3FBEFC-75D0-4F14-8851-0B10965E4CA0}"/>
                    </a:ext>
                  </a:extLst>
                </p:cNvPr>
                <p:cNvSpPr>
                  <a:spLocks noChangeArrowheads="1"/>
                </p:cNvSpPr>
                <p:nvPr/>
              </p:nvSpPr>
              <p:spPr bwMode="auto">
                <a:xfrm>
                  <a:off x="1112757" y="3977826"/>
                  <a:ext cx="179388" cy="131762"/>
                </a:xfrm>
                <a:custGeom>
                  <a:avLst/>
                  <a:gdLst>
                    <a:gd name="T0" fmla="*/ 61 w 102"/>
                    <a:gd name="T1" fmla="*/ 0 h 76"/>
                    <a:gd name="T2" fmla="*/ 87 w 102"/>
                    <a:gd name="T3" fmla="*/ 17 h 76"/>
                    <a:gd name="T4" fmla="*/ 96 w 102"/>
                    <a:gd name="T5" fmla="*/ 23 h 76"/>
                    <a:gd name="T6" fmla="*/ 102 w 102"/>
                    <a:gd name="T7" fmla="*/ 15 h 76"/>
                    <a:gd name="T8" fmla="*/ 102 w 102"/>
                    <a:gd name="T9" fmla="*/ 60 h 76"/>
                    <a:gd name="T10" fmla="*/ 0 w 102"/>
                    <a:gd name="T11" fmla="*/ 76 h 76"/>
                    <a:gd name="T12" fmla="*/ 61 w 102"/>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02" h="76">
                      <a:moveTo>
                        <a:pt x="61" y="0"/>
                      </a:moveTo>
                      <a:lnTo>
                        <a:pt x="87" y="17"/>
                      </a:lnTo>
                      <a:lnTo>
                        <a:pt x="96" y="23"/>
                      </a:lnTo>
                      <a:lnTo>
                        <a:pt x="102" y="15"/>
                      </a:lnTo>
                      <a:lnTo>
                        <a:pt x="102" y="60"/>
                      </a:lnTo>
                      <a:lnTo>
                        <a:pt x="0" y="76"/>
                      </a:lnTo>
                      <a:lnTo>
                        <a:pt x="61" y="0"/>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83" name="Freeform 51">
                  <a:extLst>
                    <a:ext uri="{FF2B5EF4-FFF2-40B4-BE49-F238E27FC236}">
                      <a16:creationId xmlns:a16="http://schemas.microsoft.com/office/drawing/2014/main" id="{D985EA09-F743-4DEC-8D4D-DEE9108233D7}"/>
                    </a:ext>
                  </a:extLst>
                </p:cNvPr>
                <p:cNvSpPr>
                  <a:spLocks noChangeArrowheads="1"/>
                </p:cNvSpPr>
                <p:nvPr/>
              </p:nvSpPr>
              <p:spPr bwMode="auto">
                <a:xfrm>
                  <a:off x="766682" y="4225476"/>
                  <a:ext cx="498475" cy="377825"/>
                </a:xfrm>
                <a:custGeom>
                  <a:avLst/>
                  <a:gdLst>
                    <a:gd name="T0" fmla="*/ 281 w 289"/>
                    <a:gd name="T1" fmla="*/ 13 h 216"/>
                    <a:gd name="T2" fmla="*/ 261 w 289"/>
                    <a:gd name="T3" fmla="*/ 46 h 216"/>
                    <a:gd name="T4" fmla="*/ 239 w 289"/>
                    <a:gd name="T5" fmla="*/ 81 h 216"/>
                    <a:gd name="T6" fmla="*/ 190 w 289"/>
                    <a:gd name="T7" fmla="*/ 147 h 216"/>
                    <a:gd name="T8" fmla="*/ 134 w 289"/>
                    <a:gd name="T9" fmla="*/ 196 h 216"/>
                    <a:gd name="T10" fmla="*/ 71 w 289"/>
                    <a:gd name="T11" fmla="*/ 216 h 216"/>
                    <a:gd name="T12" fmla="*/ 54 w 289"/>
                    <a:gd name="T13" fmla="*/ 214 h 216"/>
                    <a:gd name="T14" fmla="*/ 47 w 289"/>
                    <a:gd name="T15" fmla="*/ 213 h 216"/>
                    <a:gd name="T16" fmla="*/ 7 w 289"/>
                    <a:gd name="T17" fmla="*/ 189 h 216"/>
                    <a:gd name="T18" fmla="*/ 26 w 289"/>
                    <a:gd name="T19" fmla="*/ 103 h 216"/>
                    <a:gd name="T20" fmla="*/ 56 w 289"/>
                    <a:gd name="T21" fmla="*/ 51 h 216"/>
                    <a:gd name="T22" fmla="*/ 91 w 289"/>
                    <a:gd name="T23" fmla="*/ 0 h 216"/>
                    <a:gd name="T24" fmla="*/ 195 w 289"/>
                    <a:gd name="T25" fmla="*/ 0 h 216"/>
                    <a:gd name="T26" fmla="*/ 289 w 289"/>
                    <a:gd name="T27" fmla="*/ 0 h 216"/>
                    <a:gd name="T28" fmla="*/ 281 w 289"/>
                    <a:gd name="T29" fmla="*/ 1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16">
                      <a:moveTo>
                        <a:pt x="281" y="13"/>
                      </a:moveTo>
                      <a:cubicBezTo>
                        <a:pt x="272" y="28"/>
                        <a:pt x="266" y="39"/>
                        <a:pt x="261" y="46"/>
                      </a:cubicBezTo>
                      <a:cubicBezTo>
                        <a:pt x="253" y="59"/>
                        <a:pt x="246" y="71"/>
                        <a:pt x="239" y="81"/>
                      </a:cubicBezTo>
                      <a:cubicBezTo>
                        <a:pt x="222" y="107"/>
                        <a:pt x="205" y="129"/>
                        <a:pt x="190" y="147"/>
                      </a:cubicBezTo>
                      <a:cubicBezTo>
                        <a:pt x="171" y="168"/>
                        <a:pt x="152" y="185"/>
                        <a:pt x="134" y="196"/>
                      </a:cubicBezTo>
                      <a:cubicBezTo>
                        <a:pt x="113" y="209"/>
                        <a:pt x="92" y="216"/>
                        <a:pt x="71" y="216"/>
                      </a:cubicBezTo>
                      <a:cubicBezTo>
                        <a:pt x="66" y="216"/>
                        <a:pt x="60" y="215"/>
                        <a:pt x="54" y="214"/>
                      </a:cubicBezTo>
                      <a:lnTo>
                        <a:pt x="47" y="213"/>
                      </a:lnTo>
                      <a:cubicBezTo>
                        <a:pt x="26" y="209"/>
                        <a:pt x="12" y="201"/>
                        <a:pt x="7" y="189"/>
                      </a:cubicBezTo>
                      <a:cubicBezTo>
                        <a:pt x="0" y="171"/>
                        <a:pt x="6" y="143"/>
                        <a:pt x="26" y="103"/>
                      </a:cubicBezTo>
                      <a:cubicBezTo>
                        <a:pt x="33" y="88"/>
                        <a:pt x="44" y="71"/>
                        <a:pt x="56" y="51"/>
                      </a:cubicBezTo>
                      <a:cubicBezTo>
                        <a:pt x="65" y="37"/>
                        <a:pt x="76" y="20"/>
                        <a:pt x="91" y="0"/>
                      </a:cubicBezTo>
                      <a:lnTo>
                        <a:pt x="195" y="0"/>
                      </a:lnTo>
                      <a:lnTo>
                        <a:pt x="289" y="0"/>
                      </a:lnTo>
                      <a:cubicBezTo>
                        <a:pt x="287" y="4"/>
                        <a:pt x="284" y="8"/>
                        <a:pt x="281" y="13"/>
                      </a:cubicBezTo>
                    </a:path>
                  </a:pathLst>
                </a:custGeom>
                <a:solidFill>
                  <a:schemeClr val="bg1">
                    <a:lumMod val="8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84" name="Freeform 52">
                  <a:extLst>
                    <a:ext uri="{FF2B5EF4-FFF2-40B4-BE49-F238E27FC236}">
                      <a16:creationId xmlns:a16="http://schemas.microsoft.com/office/drawing/2014/main" id="{E14581A2-070C-48E7-9FA3-D829891AFF47}"/>
                    </a:ext>
                  </a:extLst>
                </p:cNvPr>
                <p:cNvSpPr>
                  <a:spLocks noChangeArrowheads="1"/>
                </p:cNvSpPr>
                <p:nvPr/>
              </p:nvSpPr>
              <p:spPr bwMode="auto">
                <a:xfrm>
                  <a:off x="1252457" y="3636513"/>
                  <a:ext cx="574675" cy="546100"/>
                </a:xfrm>
                <a:custGeom>
                  <a:avLst/>
                  <a:gdLst>
                    <a:gd name="T0" fmla="*/ 329 w 329"/>
                    <a:gd name="T1" fmla="*/ 313 h 313"/>
                    <a:gd name="T2" fmla="*/ 170 w 329"/>
                    <a:gd name="T3" fmla="*/ 313 h 313"/>
                    <a:gd name="T4" fmla="*/ 158 w 329"/>
                    <a:gd name="T5" fmla="*/ 313 h 313"/>
                    <a:gd name="T6" fmla="*/ 80 w 329"/>
                    <a:gd name="T7" fmla="*/ 313 h 313"/>
                    <a:gd name="T8" fmla="*/ 68 w 329"/>
                    <a:gd name="T9" fmla="*/ 313 h 313"/>
                    <a:gd name="T10" fmla="*/ 46 w 329"/>
                    <a:gd name="T11" fmla="*/ 313 h 313"/>
                    <a:gd name="T12" fmla="*/ 46 w 329"/>
                    <a:gd name="T13" fmla="*/ 276 h 313"/>
                    <a:gd name="T14" fmla="*/ 46 w 329"/>
                    <a:gd name="T15" fmla="*/ 94 h 313"/>
                    <a:gd name="T16" fmla="*/ 46 w 329"/>
                    <a:gd name="T17" fmla="*/ 83 h 313"/>
                    <a:gd name="T18" fmla="*/ 46 w 329"/>
                    <a:gd name="T19" fmla="*/ 81 h 313"/>
                    <a:gd name="T20" fmla="*/ 45 w 329"/>
                    <a:gd name="T21" fmla="*/ 79 h 313"/>
                    <a:gd name="T22" fmla="*/ 45 w 329"/>
                    <a:gd name="T23" fmla="*/ 74 h 313"/>
                    <a:gd name="T24" fmla="*/ 43 w 329"/>
                    <a:gd name="T25" fmla="*/ 62 h 313"/>
                    <a:gd name="T26" fmla="*/ 42 w 329"/>
                    <a:gd name="T27" fmla="*/ 62 h 313"/>
                    <a:gd name="T28" fmla="*/ 0 w 329"/>
                    <a:gd name="T29" fmla="*/ 0 h 313"/>
                    <a:gd name="T30" fmla="*/ 119 w 329"/>
                    <a:gd name="T31" fmla="*/ 0 h 313"/>
                    <a:gd name="T32" fmla="*/ 108 w 329"/>
                    <a:gd name="T33" fmla="*/ 95 h 313"/>
                    <a:gd name="T34" fmla="*/ 66 w 329"/>
                    <a:gd name="T35" fmla="*/ 142 h 313"/>
                    <a:gd name="T36" fmla="*/ 114 w 329"/>
                    <a:gd name="T37" fmla="*/ 191 h 313"/>
                    <a:gd name="T38" fmla="*/ 163 w 329"/>
                    <a:gd name="T39" fmla="*/ 142 h 313"/>
                    <a:gd name="T40" fmla="*/ 132 w 329"/>
                    <a:gd name="T41" fmla="*/ 97 h 313"/>
                    <a:gd name="T42" fmla="*/ 143 w 329"/>
                    <a:gd name="T43" fmla="*/ 0 h 313"/>
                    <a:gd name="T44" fmla="*/ 222 w 329"/>
                    <a:gd name="T45" fmla="*/ 0 h 313"/>
                    <a:gd name="T46" fmla="*/ 298 w 329"/>
                    <a:gd name="T47" fmla="*/ 31 h 313"/>
                    <a:gd name="T48" fmla="*/ 329 w 329"/>
                    <a:gd name="T49" fmla="*/ 107 h 313"/>
                    <a:gd name="T50" fmla="*/ 329 w 329"/>
                    <a:gd name="T51"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9" h="313">
                      <a:moveTo>
                        <a:pt x="329" y="313"/>
                      </a:moveTo>
                      <a:lnTo>
                        <a:pt x="170" y="313"/>
                      </a:lnTo>
                      <a:lnTo>
                        <a:pt x="158" y="313"/>
                      </a:lnTo>
                      <a:lnTo>
                        <a:pt x="80" y="313"/>
                      </a:lnTo>
                      <a:lnTo>
                        <a:pt x="68" y="313"/>
                      </a:lnTo>
                      <a:lnTo>
                        <a:pt x="46" y="313"/>
                      </a:lnTo>
                      <a:lnTo>
                        <a:pt x="46" y="276"/>
                      </a:lnTo>
                      <a:lnTo>
                        <a:pt x="46" y="94"/>
                      </a:lnTo>
                      <a:cubicBezTo>
                        <a:pt x="46" y="91"/>
                        <a:pt x="46" y="87"/>
                        <a:pt x="46" y="83"/>
                      </a:cubicBezTo>
                      <a:cubicBezTo>
                        <a:pt x="46" y="82"/>
                        <a:pt x="46" y="82"/>
                        <a:pt x="46" y="81"/>
                      </a:cubicBezTo>
                      <a:cubicBezTo>
                        <a:pt x="46" y="80"/>
                        <a:pt x="45" y="79"/>
                        <a:pt x="45" y="79"/>
                      </a:cubicBezTo>
                      <a:cubicBezTo>
                        <a:pt x="45" y="76"/>
                        <a:pt x="45" y="74"/>
                        <a:pt x="45" y="74"/>
                      </a:cubicBezTo>
                      <a:lnTo>
                        <a:pt x="43" y="62"/>
                      </a:lnTo>
                      <a:lnTo>
                        <a:pt x="42" y="62"/>
                      </a:lnTo>
                      <a:cubicBezTo>
                        <a:pt x="35" y="37"/>
                        <a:pt x="21" y="16"/>
                        <a:pt x="0" y="0"/>
                      </a:cubicBezTo>
                      <a:lnTo>
                        <a:pt x="119" y="0"/>
                      </a:lnTo>
                      <a:lnTo>
                        <a:pt x="108" y="95"/>
                      </a:lnTo>
                      <a:cubicBezTo>
                        <a:pt x="80" y="98"/>
                        <a:pt x="66" y="114"/>
                        <a:pt x="66" y="142"/>
                      </a:cubicBezTo>
                      <a:cubicBezTo>
                        <a:pt x="66" y="175"/>
                        <a:pt x="82" y="191"/>
                        <a:pt x="114" y="191"/>
                      </a:cubicBezTo>
                      <a:cubicBezTo>
                        <a:pt x="147" y="191"/>
                        <a:pt x="163" y="175"/>
                        <a:pt x="163" y="142"/>
                      </a:cubicBezTo>
                      <a:cubicBezTo>
                        <a:pt x="163" y="120"/>
                        <a:pt x="152" y="105"/>
                        <a:pt x="132" y="97"/>
                      </a:cubicBezTo>
                      <a:lnTo>
                        <a:pt x="143" y="0"/>
                      </a:lnTo>
                      <a:lnTo>
                        <a:pt x="222" y="0"/>
                      </a:lnTo>
                      <a:cubicBezTo>
                        <a:pt x="251" y="0"/>
                        <a:pt x="277" y="10"/>
                        <a:pt x="298" y="31"/>
                      </a:cubicBezTo>
                      <a:cubicBezTo>
                        <a:pt x="319" y="52"/>
                        <a:pt x="329" y="77"/>
                        <a:pt x="329" y="107"/>
                      </a:cubicBezTo>
                      <a:lnTo>
                        <a:pt x="329" y="313"/>
                      </a:lnTo>
                    </a:path>
                  </a:pathLst>
                </a:custGeom>
                <a:solidFill>
                  <a:schemeClr val="bg1">
                    <a:lumMod val="8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85" name="Freeform 53">
                  <a:extLst>
                    <a:ext uri="{FF2B5EF4-FFF2-40B4-BE49-F238E27FC236}">
                      <a16:creationId xmlns:a16="http://schemas.microsoft.com/office/drawing/2014/main" id="{4B5EF3EE-91DA-4739-B1F7-54FE57DAE1F2}"/>
                    </a:ext>
                  </a:extLst>
                </p:cNvPr>
                <p:cNvSpPr>
                  <a:spLocks noChangeArrowheads="1"/>
                </p:cNvSpPr>
                <p:nvPr/>
              </p:nvSpPr>
              <p:spPr bwMode="auto">
                <a:xfrm>
                  <a:off x="1411207" y="3842888"/>
                  <a:ext cx="82550" cy="84138"/>
                </a:xfrm>
                <a:custGeom>
                  <a:avLst/>
                  <a:gdLst>
                    <a:gd name="T0" fmla="*/ 23 w 47"/>
                    <a:gd name="T1" fmla="*/ 0 h 47"/>
                    <a:gd name="T2" fmla="*/ 47 w 47"/>
                    <a:gd name="T3" fmla="*/ 23 h 47"/>
                    <a:gd name="T4" fmla="*/ 23 w 47"/>
                    <a:gd name="T5" fmla="*/ 47 h 47"/>
                    <a:gd name="T6" fmla="*/ 0 w 47"/>
                    <a:gd name="T7" fmla="*/ 23 h 47"/>
                    <a:gd name="T8" fmla="*/ 23 w 47"/>
                    <a:gd name="T9" fmla="*/ 0 h 47"/>
                  </a:gdLst>
                  <a:ahLst/>
                  <a:cxnLst>
                    <a:cxn ang="0">
                      <a:pos x="T0" y="T1"/>
                    </a:cxn>
                    <a:cxn ang="0">
                      <a:pos x="T2" y="T3"/>
                    </a:cxn>
                    <a:cxn ang="0">
                      <a:pos x="T4" y="T5"/>
                    </a:cxn>
                    <a:cxn ang="0">
                      <a:pos x="T6" y="T7"/>
                    </a:cxn>
                    <a:cxn ang="0">
                      <a:pos x="T8" y="T9"/>
                    </a:cxn>
                  </a:cxnLst>
                  <a:rect l="0" t="0" r="r" b="b"/>
                  <a:pathLst>
                    <a:path w="47" h="47">
                      <a:moveTo>
                        <a:pt x="23" y="0"/>
                      </a:moveTo>
                      <a:cubicBezTo>
                        <a:pt x="39" y="0"/>
                        <a:pt x="47" y="7"/>
                        <a:pt x="47" y="23"/>
                      </a:cubicBezTo>
                      <a:cubicBezTo>
                        <a:pt x="47" y="39"/>
                        <a:pt x="39" y="47"/>
                        <a:pt x="23" y="47"/>
                      </a:cubicBezTo>
                      <a:cubicBezTo>
                        <a:pt x="7" y="47"/>
                        <a:pt x="0" y="39"/>
                        <a:pt x="0" y="23"/>
                      </a:cubicBezTo>
                      <a:cubicBezTo>
                        <a:pt x="0" y="7"/>
                        <a:pt x="7" y="0"/>
                        <a:pt x="23" y="0"/>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76" name="Rectangle 75">
                <a:extLst>
                  <a:ext uri="{FF2B5EF4-FFF2-40B4-BE49-F238E27FC236}">
                    <a16:creationId xmlns:a16="http://schemas.microsoft.com/office/drawing/2014/main" id="{5988B97A-B067-4172-9F8E-198930E60FA1}"/>
                  </a:ext>
                </a:extLst>
              </p:cNvPr>
              <p:cNvSpPr/>
              <p:nvPr/>
            </p:nvSpPr>
            <p:spPr>
              <a:xfrm>
                <a:off x="291546" y="4602100"/>
                <a:ext cx="1892981" cy="64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solidFill>
                      <a:schemeClr val="tx1">
                        <a:lumMod val="65000"/>
                        <a:lumOff val="35000"/>
                      </a:schemeClr>
                    </a:solidFill>
                  </a:rPr>
                  <a:t>Letter invite then reminder</a:t>
                </a:r>
              </a:p>
            </p:txBody>
          </p:sp>
        </p:grpSp>
        <p:grpSp>
          <p:nvGrpSpPr>
            <p:cNvPr id="13" name="Group 12">
              <a:extLst>
                <a:ext uri="{FF2B5EF4-FFF2-40B4-BE49-F238E27FC236}">
                  <a16:creationId xmlns:a16="http://schemas.microsoft.com/office/drawing/2014/main" id="{0A5D74AD-CCA4-4E44-8336-0D9375792F66}"/>
                </a:ext>
              </a:extLst>
            </p:cNvPr>
            <p:cNvGrpSpPr>
              <a:grpSpLocks noChangeAspect="1"/>
            </p:cNvGrpSpPr>
            <p:nvPr/>
          </p:nvGrpSpPr>
          <p:grpSpPr>
            <a:xfrm>
              <a:off x="7243207" y="3421855"/>
              <a:ext cx="1689654" cy="1344551"/>
              <a:chOff x="7243207" y="3421855"/>
              <a:chExt cx="1892981" cy="1506351"/>
            </a:xfrm>
          </p:grpSpPr>
          <p:grpSp>
            <p:nvGrpSpPr>
              <p:cNvPr id="71" name="Group 70">
                <a:extLst>
                  <a:ext uri="{FF2B5EF4-FFF2-40B4-BE49-F238E27FC236}">
                    <a16:creationId xmlns:a16="http://schemas.microsoft.com/office/drawing/2014/main" id="{98564644-53E2-421B-81B0-534B1E945756}"/>
                  </a:ext>
                </a:extLst>
              </p:cNvPr>
              <p:cNvGrpSpPr>
                <a:grpSpLocks noChangeAspect="1"/>
              </p:cNvGrpSpPr>
              <p:nvPr/>
            </p:nvGrpSpPr>
            <p:grpSpPr>
              <a:xfrm>
                <a:off x="7692598" y="3421855"/>
                <a:ext cx="994201" cy="989884"/>
                <a:chOff x="7692598" y="3421855"/>
                <a:chExt cx="1096963" cy="1092200"/>
              </a:xfrm>
            </p:grpSpPr>
            <p:sp>
              <p:nvSpPr>
                <p:cNvPr id="73" name="Freeform 54">
                  <a:extLst>
                    <a:ext uri="{FF2B5EF4-FFF2-40B4-BE49-F238E27FC236}">
                      <a16:creationId xmlns:a16="http://schemas.microsoft.com/office/drawing/2014/main" id="{98A60E1E-59CE-4232-B2E0-CA9D976C3C5E}"/>
                    </a:ext>
                  </a:extLst>
                </p:cNvPr>
                <p:cNvSpPr>
                  <a:spLocks noChangeArrowheads="1"/>
                </p:cNvSpPr>
                <p:nvPr/>
              </p:nvSpPr>
              <p:spPr bwMode="auto">
                <a:xfrm>
                  <a:off x="7692598" y="3421855"/>
                  <a:ext cx="1096963" cy="1092200"/>
                </a:xfrm>
                <a:custGeom>
                  <a:avLst/>
                  <a:gdLst>
                    <a:gd name="T0" fmla="*/ 426 w 637"/>
                    <a:gd name="T1" fmla="*/ 438 h 631"/>
                    <a:gd name="T2" fmla="*/ 456 w 637"/>
                    <a:gd name="T3" fmla="*/ 400 h 631"/>
                    <a:gd name="T4" fmla="*/ 498 w 637"/>
                    <a:gd name="T5" fmla="*/ 395 h 631"/>
                    <a:gd name="T6" fmla="*/ 555 w 637"/>
                    <a:gd name="T7" fmla="*/ 438 h 631"/>
                    <a:gd name="T8" fmla="*/ 619 w 637"/>
                    <a:gd name="T9" fmla="*/ 488 h 631"/>
                    <a:gd name="T10" fmla="*/ 625 w 637"/>
                    <a:gd name="T11" fmla="*/ 531 h 631"/>
                    <a:gd name="T12" fmla="*/ 581 w 637"/>
                    <a:gd name="T13" fmla="*/ 588 h 631"/>
                    <a:gd name="T14" fmla="*/ 567 w 637"/>
                    <a:gd name="T15" fmla="*/ 597 h 631"/>
                    <a:gd name="T16" fmla="*/ 568 w 637"/>
                    <a:gd name="T17" fmla="*/ 597 h 631"/>
                    <a:gd name="T18" fmla="*/ 434 w 637"/>
                    <a:gd name="T19" fmla="*/ 630 h 631"/>
                    <a:gd name="T20" fmla="*/ 312 w 637"/>
                    <a:gd name="T21" fmla="*/ 606 h 631"/>
                    <a:gd name="T22" fmla="*/ 207 w 637"/>
                    <a:gd name="T23" fmla="*/ 545 h 631"/>
                    <a:gd name="T24" fmla="*/ 126 w 637"/>
                    <a:gd name="T25" fmla="*/ 469 h 631"/>
                    <a:gd name="T26" fmla="*/ 101 w 637"/>
                    <a:gd name="T27" fmla="*/ 438 h 631"/>
                    <a:gd name="T28" fmla="*/ 87 w 637"/>
                    <a:gd name="T29" fmla="*/ 421 h 631"/>
                    <a:gd name="T30" fmla="*/ 7 w 637"/>
                    <a:gd name="T31" fmla="*/ 257 h 631"/>
                    <a:gd name="T32" fmla="*/ 31 w 637"/>
                    <a:gd name="T33" fmla="*/ 109 h 631"/>
                    <a:gd name="T34" fmla="*/ 63 w 637"/>
                    <a:gd name="T35" fmla="*/ 50 h 631"/>
                    <a:gd name="T36" fmla="*/ 74 w 637"/>
                    <a:gd name="T37" fmla="*/ 40 h 631"/>
                    <a:gd name="T38" fmla="*/ 137 w 637"/>
                    <a:gd name="T39" fmla="*/ 9 h 631"/>
                    <a:gd name="T40" fmla="*/ 177 w 637"/>
                    <a:gd name="T41" fmla="*/ 22 h 631"/>
                    <a:gd name="T42" fmla="*/ 245 w 637"/>
                    <a:gd name="T43" fmla="*/ 156 h 631"/>
                    <a:gd name="T44" fmla="*/ 248 w 637"/>
                    <a:gd name="T45" fmla="*/ 166 h 631"/>
                    <a:gd name="T46" fmla="*/ 231 w 637"/>
                    <a:gd name="T47" fmla="*/ 195 h 631"/>
                    <a:gd name="T48" fmla="*/ 168 w 637"/>
                    <a:gd name="T49" fmla="*/ 227 h 631"/>
                    <a:gd name="T50" fmla="*/ 125 w 637"/>
                    <a:gd name="T51" fmla="*/ 225 h 631"/>
                    <a:gd name="T52" fmla="*/ 155 w 637"/>
                    <a:gd name="T53" fmla="*/ 333 h 631"/>
                    <a:gd name="T54" fmla="*/ 212 w 637"/>
                    <a:gd name="T55" fmla="*/ 402 h 631"/>
                    <a:gd name="T56" fmla="*/ 248 w 637"/>
                    <a:gd name="T57" fmla="*/ 438 h 631"/>
                    <a:gd name="T58" fmla="*/ 287 w 637"/>
                    <a:gd name="T59" fmla="*/ 472 h 631"/>
                    <a:gd name="T60" fmla="*/ 329 w 637"/>
                    <a:gd name="T61" fmla="*/ 500 h 631"/>
                    <a:gd name="T62" fmla="*/ 418 w 637"/>
                    <a:gd name="T63" fmla="*/ 517 h 631"/>
                    <a:gd name="T64" fmla="*/ 404 w 637"/>
                    <a:gd name="T65" fmla="*/ 480 h 631"/>
                    <a:gd name="T66" fmla="*/ 412 w 637"/>
                    <a:gd name="T67" fmla="*/ 457 h 631"/>
                    <a:gd name="T68" fmla="*/ 426 w 637"/>
                    <a:gd name="T69" fmla="*/ 438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7" h="631">
                      <a:moveTo>
                        <a:pt x="426" y="438"/>
                      </a:moveTo>
                      <a:lnTo>
                        <a:pt x="456" y="400"/>
                      </a:lnTo>
                      <a:cubicBezTo>
                        <a:pt x="468" y="384"/>
                        <a:pt x="482" y="382"/>
                        <a:pt x="498" y="395"/>
                      </a:cubicBezTo>
                      <a:lnTo>
                        <a:pt x="555" y="438"/>
                      </a:lnTo>
                      <a:lnTo>
                        <a:pt x="619" y="488"/>
                      </a:lnTo>
                      <a:cubicBezTo>
                        <a:pt x="635" y="501"/>
                        <a:pt x="637" y="515"/>
                        <a:pt x="625" y="531"/>
                      </a:cubicBezTo>
                      <a:lnTo>
                        <a:pt x="581" y="588"/>
                      </a:lnTo>
                      <a:cubicBezTo>
                        <a:pt x="579" y="590"/>
                        <a:pt x="574" y="593"/>
                        <a:pt x="567" y="597"/>
                      </a:cubicBezTo>
                      <a:lnTo>
                        <a:pt x="568" y="597"/>
                      </a:lnTo>
                      <a:cubicBezTo>
                        <a:pt x="524" y="619"/>
                        <a:pt x="480" y="630"/>
                        <a:pt x="434" y="630"/>
                      </a:cubicBezTo>
                      <a:cubicBezTo>
                        <a:pt x="394" y="631"/>
                        <a:pt x="353" y="623"/>
                        <a:pt x="312" y="606"/>
                      </a:cubicBezTo>
                      <a:cubicBezTo>
                        <a:pt x="276" y="592"/>
                        <a:pt x="241" y="572"/>
                        <a:pt x="207" y="545"/>
                      </a:cubicBezTo>
                      <a:cubicBezTo>
                        <a:pt x="178" y="523"/>
                        <a:pt x="151" y="497"/>
                        <a:pt x="126" y="469"/>
                      </a:cubicBezTo>
                      <a:cubicBezTo>
                        <a:pt x="118" y="460"/>
                        <a:pt x="110" y="450"/>
                        <a:pt x="101" y="438"/>
                      </a:cubicBezTo>
                      <a:lnTo>
                        <a:pt x="87" y="421"/>
                      </a:lnTo>
                      <a:cubicBezTo>
                        <a:pt x="42" y="361"/>
                        <a:pt x="16" y="306"/>
                        <a:pt x="7" y="257"/>
                      </a:cubicBezTo>
                      <a:cubicBezTo>
                        <a:pt x="0" y="210"/>
                        <a:pt x="7" y="161"/>
                        <a:pt x="31" y="109"/>
                      </a:cubicBezTo>
                      <a:cubicBezTo>
                        <a:pt x="39" y="91"/>
                        <a:pt x="50" y="71"/>
                        <a:pt x="63" y="50"/>
                      </a:cubicBezTo>
                      <a:cubicBezTo>
                        <a:pt x="68" y="45"/>
                        <a:pt x="71" y="42"/>
                        <a:pt x="74" y="40"/>
                      </a:cubicBezTo>
                      <a:lnTo>
                        <a:pt x="137" y="9"/>
                      </a:lnTo>
                      <a:cubicBezTo>
                        <a:pt x="155" y="0"/>
                        <a:pt x="168" y="4"/>
                        <a:pt x="177" y="22"/>
                      </a:cubicBezTo>
                      <a:lnTo>
                        <a:pt x="245" y="156"/>
                      </a:lnTo>
                      <a:cubicBezTo>
                        <a:pt x="246" y="159"/>
                        <a:pt x="247" y="162"/>
                        <a:pt x="248" y="166"/>
                      </a:cubicBezTo>
                      <a:cubicBezTo>
                        <a:pt x="249" y="179"/>
                        <a:pt x="244" y="189"/>
                        <a:pt x="231" y="195"/>
                      </a:cubicBezTo>
                      <a:lnTo>
                        <a:pt x="168" y="227"/>
                      </a:lnTo>
                      <a:cubicBezTo>
                        <a:pt x="162" y="231"/>
                        <a:pt x="148" y="230"/>
                        <a:pt x="125" y="225"/>
                      </a:cubicBezTo>
                      <a:cubicBezTo>
                        <a:pt x="119" y="257"/>
                        <a:pt x="129" y="292"/>
                        <a:pt x="155" y="333"/>
                      </a:cubicBezTo>
                      <a:cubicBezTo>
                        <a:pt x="170" y="354"/>
                        <a:pt x="188" y="377"/>
                        <a:pt x="212" y="402"/>
                      </a:cubicBezTo>
                      <a:cubicBezTo>
                        <a:pt x="225" y="416"/>
                        <a:pt x="237" y="428"/>
                        <a:pt x="248" y="438"/>
                      </a:cubicBezTo>
                      <a:cubicBezTo>
                        <a:pt x="262" y="451"/>
                        <a:pt x="275" y="463"/>
                        <a:pt x="287" y="472"/>
                      </a:cubicBezTo>
                      <a:cubicBezTo>
                        <a:pt x="301" y="483"/>
                        <a:pt x="316" y="493"/>
                        <a:pt x="329" y="500"/>
                      </a:cubicBezTo>
                      <a:cubicBezTo>
                        <a:pt x="361" y="517"/>
                        <a:pt x="391" y="523"/>
                        <a:pt x="418" y="517"/>
                      </a:cubicBezTo>
                      <a:cubicBezTo>
                        <a:pt x="409" y="504"/>
                        <a:pt x="404" y="491"/>
                        <a:pt x="404" y="480"/>
                      </a:cubicBezTo>
                      <a:cubicBezTo>
                        <a:pt x="404" y="471"/>
                        <a:pt x="407" y="464"/>
                        <a:pt x="412" y="457"/>
                      </a:cubicBezTo>
                      <a:lnTo>
                        <a:pt x="426" y="438"/>
                      </a:lnTo>
                    </a:path>
                  </a:pathLst>
                </a:custGeom>
                <a:solidFill>
                  <a:schemeClr val="accent3">
                    <a:lumMod val="50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74" name="Freeform 55">
                  <a:extLst>
                    <a:ext uri="{FF2B5EF4-FFF2-40B4-BE49-F238E27FC236}">
                      <a16:creationId xmlns:a16="http://schemas.microsoft.com/office/drawing/2014/main" id="{9D0D5EE3-080B-4C61-8CFF-E8FF0652584E}"/>
                    </a:ext>
                  </a:extLst>
                </p:cNvPr>
                <p:cNvSpPr>
                  <a:spLocks noChangeArrowheads="1"/>
                </p:cNvSpPr>
                <p:nvPr/>
              </p:nvSpPr>
              <p:spPr bwMode="auto">
                <a:xfrm>
                  <a:off x="8003748" y="3509168"/>
                  <a:ext cx="685800" cy="585787"/>
                </a:xfrm>
                <a:custGeom>
                  <a:avLst/>
                  <a:gdLst>
                    <a:gd name="T0" fmla="*/ 301 w 393"/>
                    <a:gd name="T1" fmla="*/ 238 h 335"/>
                    <a:gd name="T2" fmla="*/ 373 w 393"/>
                    <a:gd name="T3" fmla="*/ 282 h 335"/>
                    <a:gd name="T4" fmla="*/ 393 w 393"/>
                    <a:gd name="T5" fmla="*/ 335 h 335"/>
                    <a:gd name="T6" fmla="*/ 360 w 393"/>
                    <a:gd name="T7" fmla="*/ 335 h 335"/>
                    <a:gd name="T8" fmla="*/ 314 w 393"/>
                    <a:gd name="T9" fmla="*/ 299 h 335"/>
                    <a:gd name="T10" fmla="*/ 263 w 393"/>
                    <a:gd name="T11" fmla="*/ 304 h 335"/>
                    <a:gd name="T12" fmla="*/ 238 w 393"/>
                    <a:gd name="T13" fmla="*/ 335 h 335"/>
                    <a:gd name="T14" fmla="*/ 76 w 393"/>
                    <a:gd name="T15" fmla="*/ 335 h 335"/>
                    <a:gd name="T16" fmla="*/ 46 w 393"/>
                    <a:gd name="T17" fmla="*/ 305 h 335"/>
                    <a:gd name="T18" fmla="*/ 0 w 393"/>
                    <a:gd name="T19" fmla="*/ 248 h 335"/>
                    <a:gd name="T20" fmla="*/ 20 w 393"/>
                    <a:gd name="T21" fmla="*/ 243 h 335"/>
                    <a:gd name="T22" fmla="*/ 42 w 393"/>
                    <a:gd name="T23" fmla="*/ 238 h 335"/>
                    <a:gd name="T24" fmla="*/ 138 w 393"/>
                    <a:gd name="T25" fmla="*/ 196 h 335"/>
                    <a:gd name="T26" fmla="*/ 141 w 393"/>
                    <a:gd name="T27" fmla="*/ 196 h 335"/>
                    <a:gd name="T28" fmla="*/ 138 w 393"/>
                    <a:gd name="T29" fmla="*/ 194 h 335"/>
                    <a:gd name="T30" fmla="*/ 96 w 393"/>
                    <a:gd name="T31" fmla="*/ 110 h 335"/>
                    <a:gd name="T32" fmla="*/ 94 w 393"/>
                    <a:gd name="T33" fmla="*/ 91 h 335"/>
                    <a:gd name="T34" fmla="*/ 120 w 393"/>
                    <a:gd name="T35" fmla="*/ 26 h 335"/>
                    <a:gd name="T36" fmla="*/ 174 w 393"/>
                    <a:gd name="T37" fmla="*/ 0 h 335"/>
                    <a:gd name="T38" fmla="*/ 228 w 393"/>
                    <a:gd name="T39" fmla="*/ 28 h 335"/>
                    <a:gd name="T40" fmla="*/ 253 w 393"/>
                    <a:gd name="T41" fmla="*/ 94 h 335"/>
                    <a:gd name="T42" fmla="*/ 205 w 393"/>
                    <a:gd name="T43" fmla="*/ 194 h 335"/>
                    <a:gd name="T44" fmla="*/ 301 w 393"/>
                    <a:gd name="T45" fmla="*/ 23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3" h="335">
                      <a:moveTo>
                        <a:pt x="301" y="238"/>
                      </a:moveTo>
                      <a:cubicBezTo>
                        <a:pt x="332" y="247"/>
                        <a:pt x="356" y="261"/>
                        <a:pt x="373" y="282"/>
                      </a:cubicBezTo>
                      <a:cubicBezTo>
                        <a:pt x="387" y="299"/>
                        <a:pt x="393" y="317"/>
                        <a:pt x="393" y="335"/>
                      </a:cubicBezTo>
                      <a:lnTo>
                        <a:pt x="360" y="335"/>
                      </a:lnTo>
                      <a:lnTo>
                        <a:pt x="314" y="299"/>
                      </a:lnTo>
                      <a:cubicBezTo>
                        <a:pt x="290" y="289"/>
                        <a:pt x="273" y="290"/>
                        <a:pt x="263" y="304"/>
                      </a:cubicBezTo>
                      <a:lnTo>
                        <a:pt x="238" y="335"/>
                      </a:lnTo>
                      <a:lnTo>
                        <a:pt x="76" y="335"/>
                      </a:lnTo>
                      <a:cubicBezTo>
                        <a:pt x="66" y="326"/>
                        <a:pt x="56" y="316"/>
                        <a:pt x="46" y="305"/>
                      </a:cubicBezTo>
                      <a:cubicBezTo>
                        <a:pt x="27" y="285"/>
                        <a:pt x="11" y="266"/>
                        <a:pt x="0" y="248"/>
                      </a:cubicBezTo>
                      <a:cubicBezTo>
                        <a:pt x="3" y="247"/>
                        <a:pt x="9" y="245"/>
                        <a:pt x="20" y="243"/>
                      </a:cubicBezTo>
                      <a:cubicBezTo>
                        <a:pt x="34" y="240"/>
                        <a:pt x="41" y="239"/>
                        <a:pt x="42" y="238"/>
                      </a:cubicBezTo>
                      <a:cubicBezTo>
                        <a:pt x="102" y="222"/>
                        <a:pt x="134" y="208"/>
                        <a:pt x="138" y="196"/>
                      </a:cubicBezTo>
                      <a:lnTo>
                        <a:pt x="141" y="196"/>
                      </a:lnTo>
                      <a:cubicBezTo>
                        <a:pt x="140" y="195"/>
                        <a:pt x="139" y="194"/>
                        <a:pt x="138" y="194"/>
                      </a:cubicBezTo>
                      <a:cubicBezTo>
                        <a:pt x="116" y="173"/>
                        <a:pt x="101" y="145"/>
                        <a:pt x="96" y="110"/>
                      </a:cubicBezTo>
                      <a:cubicBezTo>
                        <a:pt x="94" y="103"/>
                        <a:pt x="94" y="97"/>
                        <a:pt x="94" y="91"/>
                      </a:cubicBezTo>
                      <a:cubicBezTo>
                        <a:pt x="94" y="66"/>
                        <a:pt x="102" y="45"/>
                        <a:pt x="120" y="26"/>
                      </a:cubicBezTo>
                      <a:cubicBezTo>
                        <a:pt x="136" y="8"/>
                        <a:pt x="154" y="0"/>
                        <a:pt x="174" y="0"/>
                      </a:cubicBezTo>
                      <a:cubicBezTo>
                        <a:pt x="194" y="0"/>
                        <a:pt x="212" y="9"/>
                        <a:pt x="228" y="28"/>
                      </a:cubicBezTo>
                      <a:cubicBezTo>
                        <a:pt x="245" y="47"/>
                        <a:pt x="253" y="69"/>
                        <a:pt x="253" y="94"/>
                      </a:cubicBezTo>
                      <a:cubicBezTo>
                        <a:pt x="253" y="134"/>
                        <a:pt x="237" y="168"/>
                        <a:pt x="205" y="194"/>
                      </a:cubicBezTo>
                      <a:cubicBezTo>
                        <a:pt x="209" y="207"/>
                        <a:pt x="241" y="222"/>
                        <a:pt x="301" y="238"/>
                      </a:cubicBezTo>
                    </a:path>
                  </a:pathLst>
                </a:custGeom>
                <a:solidFill>
                  <a:schemeClr val="tx1">
                    <a:lumMod val="75000"/>
                    <a:lumOff val="2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72" name="Rectangle 71">
                <a:extLst>
                  <a:ext uri="{FF2B5EF4-FFF2-40B4-BE49-F238E27FC236}">
                    <a16:creationId xmlns:a16="http://schemas.microsoft.com/office/drawing/2014/main" id="{F329CC9E-1BE6-4D39-8A15-D984A573CC44}"/>
                  </a:ext>
                </a:extLst>
              </p:cNvPr>
              <p:cNvSpPr/>
              <p:nvPr/>
            </p:nvSpPr>
            <p:spPr>
              <a:xfrm>
                <a:off x="7243207" y="4563133"/>
                <a:ext cx="1892981" cy="3650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solidFill>
                      <a:schemeClr val="tx1">
                        <a:lumMod val="65000"/>
                        <a:lumOff val="35000"/>
                      </a:schemeClr>
                    </a:solidFill>
                  </a:rPr>
                  <a:t>Call</a:t>
                </a:r>
              </a:p>
            </p:txBody>
          </p:sp>
        </p:grpSp>
        <p:grpSp>
          <p:nvGrpSpPr>
            <p:cNvPr id="14" name="Group 13">
              <a:extLst>
                <a:ext uri="{FF2B5EF4-FFF2-40B4-BE49-F238E27FC236}">
                  <a16:creationId xmlns:a16="http://schemas.microsoft.com/office/drawing/2014/main" id="{FF8CD878-8332-4199-834D-F3B0BA42E692}"/>
                </a:ext>
              </a:extLst>
            </p:cNvPr>
            <p:cNvGrpSpPr>
              <a:grpSpLocks noChangeAspect="1"/>
            </p:cNvGrpSpPr>
            <p:nvPr/>
          </p:nvGrpSpPr>
          <p:grpSpPr>
            <a:xfrm>
              <a:off x="300277" y="728763"/>
              <a:ext cx="1672193" cy="1392822"/>
              <a:chOff x="300277" y="728763"/>
              <a:chExt cx="1892981" cy="1576723"/>
            </a:xfrm>
          </p:grpSpPr>
          <p:grpSp>
            <p:nvGrpSpPr>
              <p:cNvPr id="60" name="Group 59">
                <a:extLst>
                  <a:ext uri="{FF2B5EF4-FFF2-40B4-BE49-F238E27FC236}">
                    <a16:creationId xmlns:a16="http://schemas.microsoft.com/office/drawing/2014/main" id="{1B1A852A-4E7F-47F1-8783-9AF9FAD365BF}"/>
                  </a:ext>
                </a:extLst>
              </p:cNvPr>
              <p:cNvGrpSpPr>
                <a:grpSpLocks noChangeAspect="1"/>
              </p:cNvGrpSpPr>
              <p:nvPr/>
            </p:nvGrpSpPr>
            <p:grpSpPr>
              <a:xfrm>
                <a:off x="730963" y="728763"/>
                <a:ext cx="1031609" cy="1138078"/>
                <a:chOff x="730963" y="728763"/>
                <a:chExt cx="1138238" cy="1255712"/>
              </a:xfrm>
            </p:grpSpPr>
            <p:sp>
              <p:nvSpPr>
                <p:cNvPr id="62" name="Freeform 45">
                  <a:extLst>
                    <a:ext uri="{FF2B5EF4-FFF2-40B4-BE49-F238E27FC236}">
                      <a16:creationId xmlns:a16="http://schemas.microsoft.com/office/drawing/2014/main" id="{E13CEF2D-6DAD-44A2-AC69-5094A24BE020}"/>
                    </a:ext>
                  </a:extLst>
                </p:cNvPr>
                <p:cNvSpPr>
                  <a:spLocks noChangeArrowheads="1"/>
                </p:cNvSpPr>
                <p:nvPr/>
              </p:nvSpPr>
              <p:spPr bwMode="auto">
                <a:xfrm>
                  <a:off x="730963" y="728763"/>
                  <a:ext cx="1138238" cy="1255712"/>
                </a:xfrm>
                <a:custGeom>
                  <a:avLst/>
                  <a:gdLst>
                    <a:gd name="T0" fmla="*/ 658 w 658"/>
                    <a:gd name="T1" fmla="*/ 247 h 719"/>
                    <a:gd name="T2" fmla="*/ 619 w 658"/>
                    <a:gd name="T3" fmla="*/ 154 h 719"/>
                    <a:gd name="T4" fmla="*/ 525 w 658"/>
                    <a:gd name="T5" fmla="*/ 115 h 719"/>
                    <a:gd name="T6" fmla="*/ 450 w 658"/>
                    <a:gd name="T7" fmla="*/ 115 h 719"/>
                    <a:gd name="T8" fmla="*/ 451 w 658"/>
                    <a:gd name="T9" fmla="*/ 104 h 719"/>
                    <a:gd name="T10" fmla="*/ 522 w 658"/>
                    <a:gd name="T11" fmla="*/ 93 h 719"/>
                    <a:gd name="T12" fmla="*/ 531 w 658"/>
                    <a:gd name="T13" fmla="*/ 18 h 719"/>
                    <a:gd name="T14" fmla="*/ 439 w 658"/>
                    <a:gd name="T15" fmla="*/ 0 h 719"/>
                    <a:gd name="T16" fmla="*/ 425 w 658"/>
                    <a:gd name="T17" fmla="*/ 115 h 719"/>
                    <a:gd name="T18" fmla="*/ 231 w 658"/>
                    <a:gd name="T19" fmla="*/ 115 h 719"/>
                    <a:gd name="T20" fmla="*/ 223 w 658"/>
                    <a:gd name="T21" fmla="*/ 115 h 719"/>
                    <a:gd name="T22" fmla="*/ 221 w 658"/>
                    <a:gd name="T23" fmla="*/ 115 h 719"/>
                    <a:gd name="T24" fmla="*/ 221 w 658"/>
                    <a:gd name="T25" fmla="*/ 115 h 719"/>
                    <a:gd name="T26" fmla="*/ 138 w 658"/>
                    <a:gd name="T27" fmla="*/ 151 h 719"/>
                    <a:gd name="T28" fmla="*/ 104 w 658"/>
                    <a:gd name="T29" fmla="*/ 234 h 719"/>
                    <a:gd name="T30" fmla="*/ 104 w 658"/>
                    <a:gd name="T31" fmla="*/ 452 h 719"/>
                    <a:gd name="T32" fmla="*/ 103 w 658"/>
                    <a:gd name="T33" fmla="*/ 453 h 719"/>
                    <a:gd name="T34" fmla="*/ 102 w 658"/>
                    <a:gd name="T35" fmla="*/ 455 h 719"/>
                    <a:gd name="T36" fmla="*/ 82 w 658"/>
                    <a:gd name="T37" fmla="*/ 484 h 719"/>
                    <a:gd name="T38" fmla="*/ 63 w 658"/>
                    <a:gd name="T39" fmla="*/ 513 h 719"/>
                    <a:gd name="T40" fmla="*/ 28 w 658"/>
                    <a:gd name="T41" fmla="*/ 573 h 719"/>
                    <a:gd name="T42" fmla="*/ 10 w 658"/>
                    <a:gd name="T43" fmla="*/ 677 h 719"/>
                    <a:gd name="T44" fmla="*/ 68 w 658"/>
                    <a:gd name="T45" fmla="*/ 716 h 719"/>
                    <a:gd name="T46" fmla="*/ 75 w 658"/>
                    <a:gd name="T47" fmla="*/ 717 h 719"/>
                    <a:gd name="T48" fmla="*/ 97 w 658"/>
                    <a:gd name="T49" fmla="*/ 719 h 719"/>
                    <a:gd name="T50" fmla="*/ 168 w 658"/>
                    <a:gd name="T51" fmla="*/ 698 h 719"/>
                    <a:gd name="T52" fmla="*/ 230 w 658"/>
                    <a:gd name="T53" fmla="*/ 646 h 719"/>
                    <a:gd name="T54" fmla="*/ 283 w 658"/>
                    <a:gd name="T55" fmla="*/ 576 h 719"/>
                    <a:gd name="T56" fmla="*/ 306 w 658"/>
                    <a:gd name="T57" fmla="*/ 540 h 719"/>
                    <a:gd name="T58" fmla="*/ 328 w 658"/>
                    <a:gd name="T59" fmla="*/ 504 h 719"/>
                    <a:gd name="T60" fmla="*/ 343 w 658"/>
                    <a:gd name="T61" fmla="*/ 478 h 719"/>
                    <a:gd name="T62" fmla="*/ 350 w 658"/>
                    <a:gd name="T63" fmla="*/ 478 h 719"/>
                    <a:gd name="T64" fmla="*/ 371 w 658"/>
                    <a:gd name="T65" fmla="*/ 478 h 719"/>
                    <a:gd name="T66" fmla="*/ 371 w 658"/>
                    <a:gd name="T67" fmla="*/ 716 h 719"/>
                    <a:gd name="T68" fmla="*/ 396 w 658"/>
                    <a:gd name="T69" fmla="*/ 716 h 719"/>
                    <a:gd name="T70" fmla="*/ 396 w 658"/>
                    <a:gd name="T71" fmla="*/ 478 h 719"/>
                    <a:gd name="T72" fmla="*/ 450 w 658"/>
                    <a:gd name="T73" fmla="*/ 478 h 719"/>
                    <a:gd name="T74" fmla="*/ 450 w 658"/>
                    <a:gd name="T75" fmla="*/ 716 h 719"/>
                    <a:gd name="T76" fmla="*/ 474 w 658"/>
                    <a:gd name="T77" fmla="*/ 716 h 719"/>
                    <a:gd name="T78" fmla="*/ 474 w 658"/>
                    <a:gd name="T79" fmla="*/ 478 h 719"/>
                    <a:gd name="T80" fmla="*/ 658 w 658"/>
                    <a:gd name="T81" fmla="*/ 478 h 719"/>
                    <a:gd name="T82" fmla="*/ 658 w 658"/>
                    <a:gd name="T83" fmla="*/ 247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8" h="719">
                      <a:moveTo>
                        <a:pt x="658" y="247"/>
                      </a:moveTo>
                      <a:cubicBezTo>
                        <a:pt x="658" y="211"/>
                        <a:pt x="645" y="180"/>
                        <a:pt x="619" y="154"/>
                      </a:cubicBezTo>
                      <a:cubicBezTo>
                        <a:pt x="593" y="128"/>
                        <a:pt x="562" y="115"/>
                        <a:pt x="525" y="115"/>
                      </a:cubicBezTo>
                      <a:lnTo>
                        <a:pt x="450" y="115"/>
                      </a:lnTo>
                      <a:lnTo>
                        <a:pt x="451" y="104"/>
                      </a:lnTo>
                      <a:lnTo>
                        <a:pt x="522" y="93"/>
                      </a:lnTo>
                      <a:lnTo>
                        <a:pt x="531" y="18"/>
                      </a:lnTo>
                      <a:lnTo>
                        <a:pt x="439" y="0"/>
                      </a:lnTo>
                      <a:lnTo>
                        <a:pt x="425" y="115"/>
                      </a:lnTo>
                      <a:lnTo>
                        <a:pt x="231" y="115"/>
                      </a:lnTo>
                      <a:lnTo>
                        <a:pt x="223" y="115"/>
                      </a:lnTo>
                      <a:lnTo>
                        <a:pt x="221" y="115"/>
                      </a:lnTo>
                      <a:lnTo>
                        <a:pt x="221" y="115"/>
                      </a:lnTo>
                      <a:cubicBezTo>
                        <a:pt x="188" y="116"/>
                        <a:pt x="161" y="128"/>
                        <a:pt x="138" y="151"/>
                      </a:cubicBezTo>
                      <a:cubicBezTo>
                        <a:pt x="116" y="174"/>
                        <a:pt x="104" y="202"/>
                        <a:pt x="104" y="234"/>
                      </a:cubicBezTo>
                      <a:lnTo>
                        <a:pt x="104" y="452"/>
                      </a:lnTo>
                      <a:cubicBezTo>
                        <a:pt x="104" y="452"/>
                        <a:pt x="104" y="453"/>
                        <a:pt x="103" y="453"/>
                      </a:cubicBezTo>
                      <a:cubicBezTo>
                        <a:pt x="103" y="454"/>
                        <a:pt x="102" y="455"/>
                        <a:pt x="102" y="455"/>
                      </a:cubicBezTo>
                      <a:cubicBezTo>
                        <a:pt x="93" y="468"/>
                        <a:pt x="87" y="477"/>
                        <a:pt x="82" y="484"/>
                      </a:cubicBezTo>
                      <a:cubicBezTo>
                        <a:pt x="75" y="495"/>
                        <a:pt x="68" y="505"/>
                        <a:pt x="63" y="513"/>
                      </a:cubicBezTo>
                      <a:cubicBezTo>
                        <a:pt x="48" y="536"/>
                        <a:pt x="37" y="556"/>
                        <a:pt x="28" y="573"/>
                      </a:cubicBezTo>
                      <a:cubicBezTo>
                        <a:pt x="6" y="618"/>
                        <a:pt x="0" y="653"/>
                        <a:pt x="10" y="677"/>
                      </a:cubicBezTo>
                      <a:cubicBezTo>
                        <a:pt x="18" y="698"/>
                        <a:pt x="38" y="711"/>
                        <a:pt x="68" y="716"/>
                      </a:cubicBezTo>
                      <a:lnTo>
                        <a:pt x="75" y="717"/>
                      </a:lnTo>
                      <a:cubicBezTo>
                        <a:pt x="82" y="718"/>
                        <a:pt x="90" y="719"/>
                        <a:pt x="97" y="719"/>
                      </a:cubicBezTo>
                      <a:cubicBezTo>
                        <a:pt x="120" y="719"/>
                        <a:pt x="144" y="712"/>
                        <a:pt x="168" y="698"/>
                      </a:cubicBezTo>
                      <a:cubicBezTo>
                        <a:pt x="188" y="686"/>
                        <a:pt x="209" y="669"/>
                        <a:pt x="230" y="646"/>
                      </a:cubicBezTo>
                      <a:cubicBezTo>
                        <a:pt x="246" y="627"/>
                        <a:pt x="264" y="604"/>
                        <a:pt x="283" y="576"/>
                      </a:cubicBezTo>
                      <a:cubicBezTo>
                        <a:pt x="290" y="565"/>
                        <a:pt x="298" y="553"/>
                        <a:pt x="306" y="540"/>
                      </a:cubicBezTo>
                      <a:cubicBezTo>
                        <a:pt x="311" y="532"/>
                        <a:pt x="318" y="520"/>
                        <a:pt x="328" y="504"/>
                      </a:cubicBezTo>
                      <a:cubicBezTo>
                        <a:pt x="334" y="493"/>
                        <a:pt x="339" y="485"/>
                        <a:pt x="343" y="478"/>
                      </a:cubicBezTo>
                      <a:lnTo>
                        <a:pt x="350" y="478"/>
                      </a:lnTo>
                      <a:lnTo>
                        <a:pt x="371" y="478"/>
                      </a:lnTo>
                      <a:lnTo>
                        <a:pt x="371" y="716"/>
                      </a:lnTo>
                      <a:lnTo>
                        <a:pt x="396" y="716"/>
                      </a:lnTo>
                      <a:cubicBezTo>
                        <a:pt x="396" y="636"/>
                        <a:pt x="396" y="557"/>
                        <a:pt x="396" y="478"/>
                      </a:cubicBezTo>
                      <a:lnTo>
                        <a:pt x="450" y="478"/>
                      </a:lnTo>
                      <a:cubicBezTo>
                        <a:pt x="450" y="557"/>
                        <a:pt x="450" y="636"/>
                        <a:pt x="450" y="716"/>
                      </a:cubicBezTo>
                      <a:lnTo>
                        <a:pt x="474" y="716"/>
                      </a:lnTo>
                      <a:lnTo>
                        <a:pt x="474" y="478"/>
                      </a:lnTo>
                      <a:lnTo>
                        <a:pt x="658" y="478"/>
                      </a:lnTo>
                      <a:lnTo>
                        <a:pt x="658" y="247"/>
                      </a:lnTo>
                    </a:path>
                  </a:pathLst>
                </a:custGeom>
                <a:solidFill>
                  <a:schemeClr val="tx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63" name="Freeform 46">
                  <a:extLst>
                    <a:ext uri="{FF2B5EF4-FFF2-40B4-BE49-F238E27FC236}">
                      <a16:creationId xmlns:a16="http://schemas.microsoft.com/office/drawing/2014/main" id="{E0C39321-9CE1-466C-A6E9-EACE0B0B7FF7}"/>
                    </a:ext>
                  </a:extLst>
                </p:cNvPr>
                <p:cNvSpPr>
                  <a:spLocks noChangeArrowheads="1"/>
                </p:cNvSpPr>
                <p:nvPr/>
              </p:nvSpPr>
              <p:spPr bwMode="auto">
                <a:xfrm>
                  <a:off x="1524713" y="781150"/>
                  <a:ext cx="85725" cy="85725"/>
                </a:xfrm>
                <a:custGeom>
                  <a:avLst/>
                  <a:gdLst>
                    <a:gd name="T0" fmla="*/ 5 w 49"/>
                    <a:gd name="T1" fmla="*/ 0 h 49"/>
                    <a:gd name="T2" fmla="*/ 49 w 49"/>
                    <a:gd name="T3" fmla="*/ 9 h 49"/>
                    <a:gd name="T4" fmla="*/ 45 w 49"/>
                    <a:gd name="T5" fmla="*/ 42 h 49"/>
                    <a:gd name="T6" fmla="*/ 0 w 49"/>
                    <a:gd name="T7" fmla="*/ 49 h 49"/>
                    <a:gd name="T8" fmla="*/ 5 w 49"/>
                    <a:gd name="T9" fmla="*/ 0 h 49"/>
                  </a:gdLst>
                  <a:ahLst/>
                  <a:cxnLst>
                    <a:cxn ang="0">
                      <a:pos x="T0" y="T1"/>
                    </a:cxn>
                    <a:cxn ang="0">
                      <a:pos x="T2" y="T3"/>
                    </a:cxn>
                    <a:cxn ang="0">
                      <a:pos x="T4" y="T5"/>
                    </a:cxn>
                    <a:cxn ang="0">
                      <a:pos x="T6" y="T7"/>
                    </a:cxn>
                    <a:cxn ang="0">
                      <a:pos x="T8" y="T9"/>
                    </a:cxn>
                  </a:cxnLst>
                  <a:rect l="0" t="0" r="r" b="b"/>
                  <a:pathLst>
                    <a:path w="49" h="49">
                      <a:moveTo>
                        <a:pt x="5" y="0"/>
                      </a:moveTo>
                      <a:lnTo>
                        <a:pt x="49" y="9"/>
                      </a:lnTo>
                      <a:lnTo>
                        <a:pt x="45" y="42"/>
                      </a:lnTo>
                      <a:lnTo>
                        <a:pt x="0" y="49"/>
                      </a:lnTo>
                      <a:lnTo>
                        <a:pt x="5" y="0"/>
                      </a:lnTo>
                    </a:path>
                  </a:pathLst>
                </a:custGeom>
                <a:solidFill>
                  <a:schemeClr val="accent6">
                    <a:lumMod val="50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64" name="Freeform 47">
                  <a:extLst>
                    <a:ext uri="{FF2B5EF4-FFF2-40B4-BE49-F238E27FC236}">
                      <a16:creationId xmlns:a16="http://schemas.microsoft.com/office/drawing/2014/main" id="{01F011ED-848A-495E-96AA-8CD1C39C4204}"/>
                    </a:ext>
                  </a:extLst>
                </p:cNvPr>
                <p:cNvSpPr>
                  <a:spLocks noChangeArrowheads="1"/>
                </p:cNvSpPr>
                <p:nvPr/>
              </p:nvSpPr>
              <p:spPr bwMode="auto">
                <a:xfrm>
                  <a:off x="956388" y="974825"/>
                  <a:ext cx="344488" cy="546100"/>
                </a:xfrm>
                <a:custGeom>
                  <a:avLst/>
                  <a:gdLst>
                    <a:gd name="T0" fmla="*/ 0 w 196"/>
                    <a:gd name="T1" fmla="*/ 94 h 313"/>
                    <a:gd name="T2" fmla="*/ 27 w 196"/>
                    <a:gd name="T3" fmla="*/ 27 h 313"/>
                    <a:gd name="T4" fmla="*/ 94 w 196"/>
                    <a:gd name="T5" fmla="*/ 0 h 313"/>
                    <a:gd name="T6" fmla="*/ 102 w 196"/>
                    <a:gd name="T7" fmla="*/ 0 h 313"/>
                    <a:gd name="T8" fmla="*/ 192 w 196"/>
                    <a:gd name="T9" fmla="*/ 66 h 313"/>
                    <a:gd name="T10" fmla="*/ 23 w 196"/>
                    <a:gd name="T11" fmla="*/ 92 h 313"/>
                    <a:gd name="T12" fmla="*/ 56 w 196"/>
                    <a:gd name="T13" fmla="*/ 302 h 313"/>
                    <a:gd name="T14" fmla="*/ 196 w 196"/>
                    <a:gd name="T15" fmla="*/ 280 h 313"/>
                    <a:gd name="T16" fmla="*/ 196 w 196"/>
                    <a:gd name="T17" fmla="*/ 313 h 313"/>
                    <a:gd name="T18" fmla="*/ 0 w 196"/>
                    <a:gd name="T19" fmla="*/ 313 h 313"/>
                    <a:gd name="T20" fmla="*/ 0 w 196"/>
                    <a:gd name="T21" fmla="*/ 9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313">
                      <a:moveTo>
                        <a:pt x="0" y="94"/>
                      </a:moveTo>
                      <a:cubicBezTo>
                        <a:pt x="0" y="68"/>
                        <a:pt x="9" y="46"/>
                        <a:pt x="27" y="27"/>
                      </a:cubicBezTo>
                      <a:cubicBezTo>
                        <a:pt x="46" y="9"/>
                        <a:pt x="68" y="0"/>
                        <a:pt x="94" y="0"/>
                      </a:cubicBezTo>
                      <a:lnTo>
                        <a:pt x="102" y="0"/>
                      </a:lnTo>
                      <a:cubicBezTo>
                        <a:pt x="148" y="0"/>
                        <a:pt x="178" y="22"/>
                        <a:pt x="192" y="66"/>
                      </a:cubicBezTo>
                      <a:lnTo>
                        <a:pt x="23" y="92"/>
                      </a:lnTo>
                      <a:lnTo>
                        <a:pt x="56" y="302"/>
                      </a:lnTo>
                      <a:lnTo>
                        <a:pt x="196" y="280"/>
                      </a:lnTo>
                      <a:lnTo>
                        <a:pt x="196" y="313"/>
                      </a:lnTo>
                      <a:lnTo>
                        <a:pt x="0" y="313"/>
                      </a:lnTo>
                      <a:lnTo>
                        <a:pt x="0" y="94"/>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65" name="Freeform 48">
                  <a:extLst>
                    <a:ext uri="{FF2B5EF4-FFF2-40B4-BE49-F238E27FC236}">
                      <a16:creationId xmlns:a16="http://schemas.microsoft.com/office/drawing/2014/main" id="{206ADA18-7314-4113-BF9C-A2B200AD56BF}"/>
                    </a:ext>
                  </a:extLst>
                </p:cNvPr>
                <p:cNvSpPr>
                  <a:spLocks noChangeArrowheads="1"/>
                </p:cNvSpPr>
                <p:nvPr/>
              </p:nvSpPr>
              <p:spPr bwMode="auto">
                <a:xfrm>
                  <a:off x="1080213" y="1131988"/>
                  <a:ext cx="220663" cy="166687"/>
                </a:xfrm>
                <a:custGeom>
                  <a:avLst/>
                  <a:gdLst>
                    <a:gd name="T0" fmla="*/ 125 w 125"/>
                    <a:gd name="T1" fmla="*/ 4 h 95"/>
                    <a:gd name="T2" fmla="*/ 125 w 125"/>
                    <a:gd name="T3" fmla="*/ 81 h 95"/>
                    <a:gd name="T4" fmla="*/ 114 w 125"/>
                    <a:gd name="T5" fmla="*/ 95 h 95"/>
                    <a:gd name="T6" fmla="*/ 0 w 125"/>
                    <a:gd name="T7" fmla="*/ 19 h 95"/>
                    <a:gd name="T8" fmla="*/ 125 w 125"/>
                    <a:gd name="T9" fmla="*/ 0 h 95"/>
                    <a:gd name="T10" fmla="*/ 125 w 125"/>
                    <a:gd name="T11" fmla="*/ 1 h 95"/>
                    <a:gd name="T12" fmla="*/ 125 w 125"/>
                    <a:gd name="T13" fmla="*/ 4 h 95"/>
                  </a:gdLst>
                  <a:ahLst/>
                  <a:cxnLst>
                    <a:cxn ang="0">
                      <a:pos x="T0" y="T1"/>
                    </a:cxn>
                    <a:cxn ang="0">
                      <a:pos x="T2" y="T3"/>
                    </a:cxn>
                    <a:cxn ang="0">
                      <a:pos x="T4" y="T5"/>
                    </a:cxn>
                    <a:cxn ang="0">
                      <a:pos x="T6" y="T7"/>
                    </a:cxn>
                    <a:cxn ang="0">
                      <a:pos x="T8" y="T9"/>
                    </a:cxn>
                    <a:cxn ang="0">
                      <a:pos x="T10" y="T11"/>
                    </a:cxn>
                    <a:cxn ang="0">
                      <a:pos x="T12" y="T13"/>
                    </a:cxn>
                  </a:cxnLst>
                  <a:rect l="0" t="0" r="r" b="b"/>
                  <a:pathLst>
                    <a:path w="125" h="95">
                      <a:moveTo>
                        <a:pt x="125" y="4"/>
                      </a:moveTo>
                      <a:lnTo>
                        <a:pt x="125" y="81"/>
                      </a:lnTo>
                      <a:lnTo>
                        <a:pt x="114" y="95"/>
                      </a:lnTo>
                      <a:lnTo>
                        <a:pt x="0" y="19"/>
                      </a:lnTo>
                      <a:lnTo>
                        <a:pt x="125" y="0"/>
                      </a:lnTo>
                      <a:cubicBezTo>
                        <a:pt x="125" y="0"/>
                        <a:pt x="125" y="0"/>
                        <a:pt x="125" y="1"/>
                      </a:cubicBezTo>
                      <a:cubicBezTo>
                        <a:pt x="125" y="2"/>
                        <a:pt x="125" y="3"/>
                        <a:pt x="125" y="4"/>
                      </a:cubicBezTo>
                    </a:path>
                  </a:pathLst>
                </a:custGeom>
                <a:solidFill>
                  <a:schemeClr val="bg1"/>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66" name="Freeform 49">
                  <a:extLst>
                    <a:ext uri="{FF2B5EF4-FFF2-40B4-BE49-F238E27FC236}">
                      <a16:creationId xmlns:a16="http://schemas.microsoft.com/office/drawing/2014/main" id="{F1ED8B7A-C37A-4B5D-B6DB-50913EE03ACD}"/>
                    </a:ext>
                  </a:extLst>
                </p:cNvPr>
                <p:cNvSpPr>
                  <a:spLocks noChangeArrowheads="1"/>
                </p:cNvSpPr>
                <p:nvPr/>
              </p:nvSpPr>
              <p:spPr bwMode="auto">
                <a:xfrm>
                  <a:off x="1051638" y="1198663"/>
                  <a:ext cx="139700" cy="223837"/>
                </a:xfrm>
                <a:custGeom>
                  <a:avLst/>
                  <a:gdLst>
                    <a:gd name="T0" fmla="*/ 80 w 80"/>
                    <a:gd name="T1" fmla="*/ 53 h 128"/>
                    <a:gd name="T2" fmla="*/ 20 w 80"/>
                    <a:gd name="T3" fmla="*/ 128 h 128"/>
                    <a:gd name="T4" fmla="*/ 0 w 80"/>
                    <a:gd name="T5" fmla="*/ 0 h 128"/>
                    <a:gd name="T6" fmla="*/ 80 w 80"/>
                    <a:gd name="T7" fmla="*/ 53 h 128"/>
                  </a:gdLst>
                  <a:ahLst/>
                  <a:cxnLst>
                    <a:cxn ang="0">
                      <a:pos x="T0" y="T1"/>
                    </a:cxn>
                    <a:cxn ang="0">
                      <a:pos x="T2" y="T3"/>
                    </a:cxn>
                    <a:cxn ang="0">
                      <a:pos x="T4" y="T5"/>
                    </a:cxn>
                    <a:cxn ang="0">
                      <a:pos x="T6" y="T7"/>
                    </a:cxn>
                  </a:cxnLst>
                  <a:rect l="0" t="0" r="r" b="b"/>
                  <a:pathLst>
                    <a:path w="80" h="128">
                      <a:moveTo>
                        <a:pt x="80" y="53"/>
                      </a:moveTo>
                      <a:lnTo>
                        <a:pt x="20" y="128"/>
                      </a:lnTo>
                      <a:lnTo>
                        <a:pt x="0" y="0"/>
                      </a:lnTo>
                      <a:lnTo>
                        <a:pt x="80" y="53"/>
                      </a:lnTo>
                    </a:path>
                  </a:pathLst>
                </a:custGeom>
                <a:solidFill>
                  <a:schemeClr val="bg1"/>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67" name="Freeform 50">
                  <a:extLst>
                    <a:ext uri="{FF2B5EF4-FFF2-40B4-BE49-F238E27FC236}">
                      <a16:creationId xmlns:a16="http://schemas.microsoft.com/office/drawing/2014/main" id="{AB106163-94E6-4F26-96DA-9C13AE44E400}"/>
                    </a:ext>
                  </a:extLst>
                </p:cNvPr>
                <p:cNvSpPr>
                  <a:spLocks noChangeArrowheads="1"/>
                </p:cNvSpPr>
                <p:nvPr/>
              </p:nvSpPr>
              <p:spPr bwMode="auto">
                <a:xfrm>
                  <a:off x="1121488" y="1316138"/>
                  <a:ext cx="179388" cy="131762"/>
                </a:xfrm>
                <a:custGeom>
                  <a:avLst/>
                  <a:gdLst>
                    <a:gd name="T0" fmla="*/ 61 w 102"/>
                    <a:gd name="T1" fmla="*/ 0 h 76"/>
                    <a:gd name="T2" fmla="*/ 87 w 102"/>
                    <a:gd name="T3" fmla="*/ 17 h 76"/>
                    <a:gd name="T4" fmla="*/ 96 w 102"/>
                    <a:gd name="T5" fmla="*/ 23 h 76"/>
                    <a:gd name="T6" fmla="*/ 102 w 102"/>
                    <a:gd name="T7" fmla="*/ 15 h 76"/>
                    <a:gd name="T8" fmla="*/ 102 w 102"/>
                    <a:gd name="T9" fmla="*/ 60 h 76"/>
                    <a:gd name="T10" fmla="*/ 0 w 102"/>
                    <a:gd name="T11" fmla="*/ 76 h 76"/>
                    <a:gd name="T12" fmla="*/ 61 w 102"/>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02" h="76">
                      <a:moveTo>
                        <a:pt x="61" y="0"/>
                      </a:moveTo>
                      <a:lnTo>
                        <a:pt x="87" y="17"/>
                      </a:lnTo>
                      <a:lnTo>
                        <a:pt x="96" y="23"/>
                      </a:lnTo>
                      <a:lnTo>
                        <a:pt x="102" y="15"/>
                      </a:lnTo>
                      <a:lnTo>
                        <a:pt x="102" y="60"/>
                      </a:lnTo>
                      <a:lnTo>
                        <a:pt x="0" y="76"/>
                      </a:lnTo>
                      <a:lnTo>
                        <a:pt x="61" y="0"/>
                      </a:lnTo>
                    </a:path>
                  </a:pathLst>
                </a:custGeom>
                <a:solidFill>
                  <a:schemeClr val="bg1"/>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68" name="Freeform 51">
                  <a:extLst>
                    <a:ext uri="{FF2B5EF4-FFF2-40B4-BE49-F238E27FC236}">
                      <a16:creationId xmlns:a16="http://schemas.microsoft.com/office/drawing/2014/main" id="{608B2767-4155-4D54-8C45-31AEF30960F0}"/>
                    </a:ext>
                  </a:extLst>
                </p:cNvPr>
                <p:cNvSpPr>
                  <a:spLocks noChangeArrowheads="1"/>
                </p:cNvSpPr>
                <p:nvPr/>
              </p:nvSpPr>
              <p:spPr bwMode="auto">
                <a:xfrm>
                  <a:off x="775413" y="1563788"/>
                  <a:ext cx="498475" cy="377825"/>
                </a:xfrm>
                <a:custGeom>
                  <a:avLst/>
                  <a:gdLst>
                    <a:gd name="T0" fmla="*/ 281 w 289"/>
                    <a:gd name="T1" fmla="*/ 13 h 216"/>
                    <a:gd name="T2" fmla="*/ 261 w 289"/>
                    <a:gd name="T3" fmla="*/ 46 h 216"/>
                    <a:gd name="T4" fmla="*/ 239 w 289"/>
                    <a:gd name="T5" fmla="*/ 81 h 216"/>
                    <a:gd name="T6" fmla="*/ 190 w 289"/>
                    <a:gd name="T7" fmla="*/ 147 h 216"/>
                    <a:gd name="T8" fmla="*/ 134 w 289"/>
                    <a:gd name="T9" fmla="*/ 196 h 216"/>
                    <a:gd name="T10" fmla="*/ 71 w 289"/>
                    <a:gd name="T11" fmla="*/ 216 h 216"/>
                    <a:gd name="T12" fmla="*/ 54 w 289"/>
                    <a:gd name="T13" fmla="*/ 214 h 216"/>
                    <a:gd name="T14" fmla="*/ 47 w 289"/>
                    <a:gd name="T15" fmla="*/ 213 h 216"/>
                    <a:gd name="T16" fmla="*/ 7 w 289"/>
                    <a:gd name="T17" fmla="*/ 189 h 216"/>
                    <a:gd name="T18" fmla="*/ 26 w 289"/>
                    <a:gd name="T19" fmla="*/ 103 h 216"/>
                    <a:gd name="T20" fmla="*/ 56 w 289"/>
                    <a:gd name="T21" fmla="*/ 51 h 216"/>
                    <a:gd name="T22" fmla="*/ 91 w 289"/>
                    <a:gd name="T23" fmla="*/ 0 h 216"/>
                    <a:gd name="T24" fmla="*/ 195 w 289"/>
                    <a:gd name="T25" fmla="*/ 0 h 216"/>
                    <a:gd name="T26" fmla="*/ 289 w 289"/>
                    <a:gd name="T27" fmla="*/ 0 h 216"/>
                    <a:gd name="T28" fmla="*/ 281 w 289"/>
                    <a:gd name="T29" fmla="*/ 1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16">
                      <a:moveTo>
                        <a:pt x="281" y="13"/>
                      </a:moveTo>
                      <a:cubicBezTo>
                        <a:pt x="272" y="28"/>
                        <a:pt x="266" y="39"/>
                        <a:pt x="261" y="46"/>
                      </a:cubicBezTo>
                      <a:cubicBezTo>
                        <a:pt x="253" y="59"/>
                        <a:pt x="246" y="71"/>
                        <a:pt x="239" y="81"/>
                      </a:cubicBezTo>
                      <a:cubicBezTo>
                        <a:pt x="222" y="107"/>
                        <a:pt x="205" y="129"/>
                        <a:pt x="190" y="147"/>
                      </a:cubicBezTo>
                      <a:cubicBezTo>
                        <a:pt x="171" y="168"/>
                        <a:pt x="152" y="185"/>
                        <a:pt x="134" y="196"/>
                      </a:cubicBezTo>
                      <a:cubicBezTo>
                        <a:pt x="113" y="209"/>
                        <a:pt x="92" y="216"/>
                        <a:pt x="71" y="216"/>
                      </a:cubicBezTo>
                      <a:cubicBezTo>
                        <a:pt x="66" y="216"/>
                        <a:pt x="60" y="215"/>
                        <a:pt x="54" y="214"/>
                      </a:cubicBezTo>
                      <a:lnTo>
                        <a:pt x="47" y="213"/>
                      </a:lnTo>
                      <a:cubicBezTo>
                        <a:pt x="26" y="209"/>
                        <a:pt x="12" y="201"/>
                        <a:pt x="7" y="189"/>
                      </a:cubicBezTo>
                      <a:cubicBezTo>
                        <a:pt x="0" y="171"/>
                        <a:pt x="6" y="143"/>
                        <a:pt x="26" y="103"/>
                      </a:cubicBezTo>
                      <a:cubicBezTo>
                        <a:pt x="33" y="88"/>
                        <a:pt x="44" y="71"/>
                        <a:pt x="56" y="51"/>
                      </a:cubicBezTo>
                      <a:cubicBezTo>
                        <a:pt x="65" y="37"/>
                        <a:pt x="76" y="20"/>
                        <a:pt x="91" y="0"/>
                      </a:cubicBezTo>
                      <a:lnTo>
                        <a:pt x="195" y="0"/>
                      </a:lnTo>
                      <a:lnTo>
                        <a:pt x="289" y="0"/>
                      </a:lnTo>
                      <a:cubicBezTo>
                        <a:pt x="287" y="4"/>
                        <a:pt x="284" y="8"/>
                        <a:pt x="281" y="13"/>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69" name="Freeform 52">
                  <a:extLst>
                    <a:ext uri="{FF2B5EF4-FFF2-40B4-BE49-F238E27FC236}">
                      <a16:creationId xmlns:a16="http://schemas.microsoft.com/office/drawing/2014/main" id="{400EC102-6589-4A0C-96E5-8C2EDF0A1A5B}"/>
                    </a:ext>
                  </a:extLst>
                </p:cNvPr>
                <p:cNvSpPr>
                  <a:spLocks noChangeArrowheads="1"/>
                </p:cNvSpPr>
                <p:nvPr/>
              </p:nvSpPr>
              <p:spPr bwMode="auto">
                <a:xfrm>
                  <a:off x="1261188" y="974825"/>
                  <a:ext cx="574675" cy="546100"/>
                </a:xfrm>
                <a:custGeom>
                  <a:avLst/>
                  <a:gdLst>
                    <a:gd name="T0" fmla="*/ 329 w 329"/>
                    <a:gd name="T1" fmla="*/ 313 h 313"/>
                    <a:gd name="T2" fmla="*/ 170 w 329"/>
                    <a:gd name="T3" fmla="*/ 313 h 313"/>
                    <a:gd name="T4" fmla="*/ 158 w 329"/>
                    <a:gd name="T5" fmla="*/ 313 h 313"/>
                    <a:gd name="T6" fmla="*/ 80 w 329"/>
                    <a:gd name="T7" fmla="*/ 313 h 313"/>
                    <a:gd name="T8" fmla="*/ 68 w 329"/>
                    <a:gd name="T9" fmla="*/ 313 h 313"/>
                    <a:gd name="T10" fmla="*/ 46 w 329"/>
                    <a:gd name="T11" fmla="*/ 313 h 313"/>
                    <a:gd name="T12" fmla="*/ 46 w 329"/>
                    <a:gd name="T13" fmla="*/ 276 h 313"/>
                    <a:gd name="T14" fmla="*/ 46 w 329"/>
                    <a:gd name="T15" fmla="*/ 94 h 313"/>
                    <a:gd name="T16" fmla="*/ 46 w 329"/>
                    <a:gd name="T17" fmla="*/ 83 h 313"/>
                    <a:gd name="T18" fmla="*/ 46 w 329"/>
                    <a:gd name="T19" fmla="*/ 81 h 313"/>
                    <a:gd name="T20" fmla="*/ 45 w 329"/>
                    <a:gd name="T21" fmla="*/ 79 h 313"/>
                    <a:gd name="T22" fmla="*/ 45 w 329"/>
                    <a:gd name="T23" fmla="*/ 74 h 313"/>
                    <a:gd name="T24" fmla="*/ 43 w 329"/>
                    <a:gd name="T25" fmla="*/ 62 h 313"/>
                    <a:gd name="T26" fmla="*/ 42 w 329"/>
                    <a:gd name="T27" fmla="*/ 62 h 313"/>
                    <a:gd name="T28" fmla="*/ 0 w 329"/>
                    <a:gd name="T29" fmla="*/ 0 h 313"/>
                    <a:gd name="T30" fmla="*/ 119 w 329"/>
                    <a:gd name="T31" fmla="*/ 0 h 313"/>
                    <a:gd name="T32" fmla="*/ 108 w 329"/>
                    <a:gd name="T33" fmla="*/ 95 h 313"/>
                    <a:gd name="T34" fmla="*/ 66 w 329"/>
                    <a:gd name="T35" fmla="*/ 142 h 313"/>
                    <a:gd name="T36" fmla="*/ 114 w 329"/>
                    <a:gd name="T37" fmla="*/ 191 h 313"/>
                    <a:gd name="T38" fmla="*/ 163 w 329"/>
                    <a:gd name="T39" fmla="*/ 142 h 313"/>
                    <a:gd name="T40" fmla="*/ 132 w 329"/>
                    <a:gd name="T41" fmla="*/ 97 h 313"/>
                    <a:gd name="T42" fmla="*/ 143 w 329"/>
                    <a:gd name="T43" fmla="*/ 0 h 313"/>
                    <a:gd name="T44" fmla="*/ 222 w 329"/>
                    <a:gd name="T45" fmla="*/ 0 h 313"/>
                    <a:gd name="T46" fmla="*/ 298 w 329"/>
                    <a:gd name="T47" fmla="*/ 31 h 313"/>
                    <a:gd name="T48" fmla="*/ 329 w 329"/>
                    <a:gd name="T49" fmla="*/ 107 h 313"/>
                    <a:gd name="T50" fmla="*/ 329 w 329"/>
                    <a:gd name="T51"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9" h="313">
                      <a:moveTo>
                        <a:pt x="329" y="313"/>
                      </a:moveTo>
                      <a:lnTo>
                        <a:pt x="170" y="313"/>
                      </a:lnTo>
                      <a:lnTo>
                        <a:pt x="158" y="313"/>
                      </a:lnTo>
                      <a:lnTo>
                        <a:pt x="80" y="313"/>
                      </a:lnTo>
                      <a:lnTo>
                        <a:pt x="68" y="313"/>
                      </a:lnTo>
                      <a:lnTo>
                        <a:pt x="46" y="313"/>
                      </a:lnTo>
                      <a:lnTo>
                        <a:pt x="46" y="276"/>
                      </a:lnTo>
                      <a:lnTo>
                        <a:pt x="46" y="94"/>
                      </a:lnTo>
                      <a:cubicBezTo>
                        <a:pt x="46" y="91"/>
                        <a:pt x="46" y="87"/>
                        <a:pt x="46" y="83"/>
                      </a:cubicBezTo>
                      <a:cubicBezTo>
                        <a:pt x="46" y="82"/>
                        <a:pt x="46" y="82"/>
                        <a:pt x="46" y="81"/>
                      </a:cubicBezTo>
                      <a:cubicBezTo>
                        <a:pt x="46" y="80"/>
                        <a:pt x="45" y="79"/>
                        <a:pt x="45" y="79"/>
                      </a:cubicBezTo>
                      <a:cubicBezTo>
                        <a:pt x="45" y="76"/>
                        <a:pt x="45" y="74"/>
                        <a:pt x="45" y="74"/>
                      </a:cubicBezTo>
                      <a:lnTo>
                        <a:pt x="43" y="62"/>
                      </a:lnTo>
                      <a:lnTo>
                        <a:pt x="42" y="62"/>
                      </a:lnTo>
                      <a:cubicBezTo>
                        <a:pt x="35" y="37"/>
                        <a:pt x="21" y="16"/>
                        <a:pt x="0" y="0"/>
                      </a:cubicBezTo>
                      <a:lnTo>
                        <a:pt x="119" y="0"/>
                      </a:lnTo>
                      <a:lnTo>
                        <a:pt x="108" y="95"/>
                      </a:lnTo>
                      <a:cubicBezTo>
                        <a:pt x="80" y="98"/>
                        <a:pt x="66" y="114"/>
                        <a:pt x="66" y="142"/>
                      </a:cubicBezTo>
                      <a:cubicBezTo>
                        <a:pt x="66" y="175"/>
                        <a:pt x="82" y="191"/>
                        <a:pt x="114" y="191"/>
                      </a:cubicBezTo>
                      <a:cubicBezTo>
                        <a:pt x="147" y="191"/>
                        <a:pt x="163" y="175"/>
                        <a:pt x="163" y="142"/>
                      </a:cubicBezTo>
                      <a:cubicBezTo>
                        <a:pt x="163" y="120"/>
                        <a:pt x="152" y="105"/>
                        <a:pt x="132" y="97"/>
                      </a:cubicBezTo>
                      <a:lnTo>
                        <a:pt x="143" y="0"/>
                      </a:lnTo>
                      <a:lnTo>
                        <a:pt x="222" y="0"/>
                      </a:lnTo>
                      <a:cubicBezTo>
                        <a:pt x="251" y="0"/>
                        <a:pt x="277" y="10"/>
                        <a:pt x="298" y="31"/>
                      </a:cubicBezTo>
                      <a:cubicBezTo>
                        <a:pt x="319" y="52"/>
                        <a:pt x="329" y="77"/>
                        <a:pt x="329" y="107"/>
                      </a:cubicBezTo>
                      <a:lnTo>
                        <a:pt x="329" y="313"/>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70" name="Freeform 53">
                  <a:extLst>
                    <a:ext uri="{FF2B5EF4-FFF2-40B4-BE49-F238E27FC236}">
                      <a16:creationId xmlns:a16="http://schemas.microsoft.com/office/drawing/2014/main" id="{1166763B-9C5E-473D-A101-31F4E9B5566A}"/>
                    </a:ext>
                  </a:extLst>
                </p:cNvPr>
                <p:cNvSpPr>
                  <a:spLocks noChangeArrowheads="1"/>
                </p:cNvSpPr>
                <p:nvPr/>
              </p:nvSpPr>
              <p:spPr bwMode="auto">
                <a:xfrm>
                  <a:off x="1419938" y="1181200"/>
                  <a:ext cx="82550" cy="84138"/>
                </a:xfrm>
                <a:custGeom>
                  <a:avLst/>
                  <a:gdLst>
                    <a:gd name="T0" fmla="*/ 23 w 47"/>
                    <a:gd name="T1" fmla="*/ 0 h 47"/>
                    <a:gd name="T2" fmla="*/ 47 w 47"/>
                    <a:gd name="T3" fmla="*/ 23 h 47"/>
                    <a:gd name="T4" fmla="*/ 23 w 47"/>
                    <a:gd name="T5" fmla="*/ 47 h 47"/>
                    <a:gd name="T6" fmla="*/ 0 w 47"/>
                    <a:gd name="T7" fmla="*/ 23 h 47"/>
                    <a:gd name="T8" fmla="*/ 23 w 47"/>
                    <a:gd name="T9" fmla="*/ 0 h 47"/>
                  </a:gdLst>
                  <a:ahLst/>
                  <a:cxnLst>
                    <a:cxn ang="0">
                      <a:pos x="T0" y="T1"/>
                    </a:cxn>
                    <a:cxn ang="0">
                      <a:pos x="T2" y="T3"/>
                    </a:cxn>
                    <a:cxn ang="0">
                      <a:pos x="T4" y="T5"/>
                    </a:cxn>
                    <a:cxn ang="0">
                      <a:pos x="T6" y="T7"/>
                    </a:cxn>
                    <a:cxn ang="0">
                      <a:pos x="T8" y="T9"/>
                    </a:cxn>
                  </a:cxnLst>
                  <a:rect l="0" t="0" r="r" b="b"/>
                  <a:pathLst>
                    <a:path w="47" h="47">
                      <a:moveTo>
                        <a:pt x="23" y="0"/>
                      </a:moveTo>
                      <a:cubicBezTo>
                        <a:pt x="39" y="0"/>
                        <a:pt x="47" y="7"/>
                        <a:pt x="47" y="23"/>
                      </a:cubicBezTo>
                      <a:cubicBezTo>
                        <a:pt x="47" y="39"/>
                        <a:pt x="39" y="47"/>
                        <a:pt x="23" y="47"/>
                      </a:cubicBezTo>
                      <a:cubicBezTo>
                        <a:pt x="7" y="47"/>
                        <a:pt x="0" y="39"/>
                        <a:pt x="0" y="23"/>
                      </a:cubicBezTo>
                      <a:cubicBezTo>
                        <a:pt x="0" y="7"/>
                        <a:pt x="7" y="0"/>
                        <a:pt x="23" y="0"/>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61" name="Rectangle 60">
                <a:extLst>
                  <a:ext uri="{FF2B5EF4-FFF2-40B4-BE49-F238E27FC236}">
                    <a16:creationId xmlns:a16="http://schemas.microsoft.com/office/drawing/2014/main" id="{656C6E96-24A8-44B7-8BF6-CDCB83BE6FD2}"/>
                  </a:ext>
                </a:extLst>
              </p:cNvPr>
              <p:cNvSpPr/>
              <p:nvPr/>
            </p:nvSpPr>
            <p:spPr>
              <a:xfrm>
                <a:off x="300277" y="1940413"/>
                <a:ext cx="1892981" cy="3650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solidFill>
                      <a:schemeClr val="tx1">
                        <a:lumMod val="65000"/>
                        <a:lumOff val="35000"/>
                      </a:schemeClr>
                    </a:solidFill>
                  </a:rPr>
                  <a:t>Letter invite</a:t>
                </a:r>
              </a:p>
            </p:txBody>
          </p:sp>
        </p:grpSp>
        <p:sp>
          <p:nvSpPr>
            <p:cNvPr id="15" name="Plus 124">
              <a:extLst>
                <a:ext uri="{FF2B5EF4-FFF2-40B4-BE49-F238E27FC236}">
                  <a16:creationId xmlns:a16="http://schemas.microsoft.com/office/drawing/2014/main" id="{3F857EFF-190D-4A34-89C2-0DB3B93B2D93}"/>
                </a:ext>
              </a:extLst>
            </p:cNvPr>
            <p:cNvSpPr>
              <a:spLocks noChangeAspect="1"/>
            </p:cNvSpPr>
            <p:nvPr/>
          </p:nvSpPr>
          <p:spPr>
            <a:xfrm>
              <a:off x="4372245" y="1175763"/>
              <a:ext cx="471187" cy="498822"/>
            </a:xfrm>
            <a:prstGeom prst="mathPl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grpSp>
          <p:nvGrpSpPr>
            <p:cNvPr id="16" name="Group 15">
              <a:extLst>
                <a:ext uri="{FF2B5EF4-FFF2-40B4-BE49-F238E27FC236}">
                  <a16:creationId xmlns:a16="http://schemas.microsoft.com/office/drawing/2014/main" id="{DFA07AA4-656C-4AAD-9A76-D66CF0062339}"/>
                </a:ext>
              </a:extLst>
            </p:cNvPr>
            <p:cNvGrpSpPr>
              <a:grpSpLocks noChangeAspect="1"/>
            </p:cNvGrpSpPr>
            <p:nvPr/>
          </p:nvGrpSpPr>
          <p:grpSpPr>
            <a:xfrm>
              <a:off x="4928897" y="726009"/>
              <a:ext cx="1672193" cy="1615491"/>
              <a:chOff x="4928897" y="726009"/>
              <a:chExt cx="1892981" cy="1828793"/>
            </a:xfrm>
          </p:grpSpPr>
          <p:grpSp>
            <p:nvGrpSpPr>
              <p:cNvPr id="49" name="Group 48">
                <a:extLst>
                  <a:ext uri="{FF2B5EF4-FFF2-40B4-BE49-F238E27FC236}">
                    <a16:creationId xmlns:a16="http://schemas.microsoft.com/office/drawing/2014/main" id="{5D0C5C34-6F83-498D-8599-292477CCB578}"/>
                  </a:ext>
                </a:extLst>
              </p:cNvPr>
              <p:cNvGrpSpPr>
                <a:grpSpLocks noChangeAspect="1"/>
              </p:cNvGrpSpPr>
              <p:nvPr/>
            </p:nvGrpSpPr>
            <p:grpSpPr>
              <a:xfrm>
                <a:off x="5359583" y="726009"/>
                <a:ext cx="1031609" cy="1138078"/>
                <a:chOff x="5359583" y="726009"/>
                <a:chExt cx="1138238" cy="1255712"/>
              </a:xfrm>
            </p:grpSpPr>
            <p:sp>
              <p:nvSpPr>
                <p:cNvPr id="51" name="Freeform 45">
                  <a:extLst>
                    <a:ext uri="{FF2B5EF4-FFF2-40B4-BE49-F238E27FC236}">
                      <a16:creationId xmlns:a16="http://schemas.microsoft.com/office/drawing/2014/main" id="{D8152CE8-6BEA-45D9-B856-FD17E526D9C5}"/>
                    </a:ext>
                  </a:extLst>
                </p:cNvPr>
                <p:cNvSpPr>
                  <a:spLocks noChangeArrowheads="1"/>
                </p:cNvSpPr>
                <p:nvPr/>
              </p:nvSpPr>
              <p:spPr bwMode="auto">
                <a:xfrm>
                  <a:off x="5359583" y="726009"/>
                  <a:ext cx="1138238" cy="1255712"/>
                </a:xfrm>
                <a:custGeom>
                  <a:avLst/>
                  <a:gdLst>
                    <a:gd name="T0" fmla="*/ 658 w 658"/>
                    <a:gd name="T1" fmla="*/ 247 h 719"/>
                    <a:gd name="T2" fmla="*/ 619 w 658"/>
                    <a:gd name="T3" fmla="*/ 154 h 719"/>
                    <a:gd name="T4" fmla="*/ 525 w 658"/>
                    <a:gd name="T5" fmla="*/ 115 h 719"/>
                    <a:gd name="T6" fmla="*/ 450 w 658"/>
                    <a:gd name="T7" fmla="*/ 115 h 719"/>
                    <a:gd name="T8" fmla="*/ 451 w 658"/>
                    <a:gd name="T9" fmla="*/ 104 h 719"/>
                    <a:gd name="T10" fmla="*/ 522 w 658"/>
                    <a:gd name="T11" fmla="*/ 93 h 719"/>
                    <a:gd name="T12" fmla="*/ 531 w 658"/>
                    <a:gd name="T13" fmla="*/ 18 h 719"/>
                    <a:gd name="T14" fmla="*/ 439 w 658"/>
                    <a:gd name="T15" fmla="*/ 0 h 719"/>
                    <a:gd name="T16" fmla="*/ 425 w 658"/>
                    <a:gd name="T17" fmla="*/ 115 h 719"/>
                    <a:gd name="T18" fmla="*/ 231 w 658"/>
                    <a:gd name="T19" fmla="*/ 115 h 719"/>
                    <a:gd name="T20" fmla="*/ 223 w 658"/>
                    <a:gd name="T21" fmla="*/ 115 h 719"/>
                    <a:gd name="T22" fmla="*/ 221 w 658"/>
                    <a:gd name="T23" fmla="*/ 115 h 719"/>
                    <a:gd name="T24" fmla="*/ 221 w 658"/>
                    <a:gd name="T25" fmla="*/ 115 h 719"/>
                    <a:gd name="T26" fmla="*/ 138 w 658"/>
                    <a:gd name="T27" fmla="*/ 151 h 719"/>
                    <a:gd name="T28" fmla="*/ 104 w 658"/>
                    <a:gd name="T29" fmla="*/ 234 h 719"/>
                    <a:gd name="T30" fmla="*/ 104 w 658"/>
                    <a:gd name="T31" fmla="*/ 452 h 719"/>
                    <a:gd name="T32" fmla="*/ 103 w 658"/>
                    <a:gd name="T33" fmla="*/ 453 h 719"/>
                    <a:gd name="T34" fmla="*/ 102 w 658"/>
                    <a:gd name="T35" fmla="*/ 455 h 719"/>
                    <a:gd name="T36" fmla="*/ 82 w 658"/>
                    <a:gd name="T37" fmla="*/ 484 h 719"/>
                    <a:gd name="T38" fmla="*/ 63 w 658"/>
                    <a:gd name="T39" fmla="*/ 513 h 719"/>
                    <a:gd name="T40" fmla="*/ 28 w 658"/>
                    <a:gd name="T41" fmla="*/ 573 h 719"/>
                    <a:gd name="T42" fmla="*/ 10 w 658"/>
                    <a:gd name="T43" fmla="*/ 677 h 719"/>
                    <a:gd name="T44" fmla="*/ 68 w 658"/>
                    <a:gd name="T45" fmla="*/ 716 h 719"/>
                    <a:gd name="T46" fmla="*/ 75 w 658"/>
                    <a:gd name="T47" fmla="*/ 717 h 719"/>
                    <a:gd name="T48" fmla="*/ 97 w 658"/>
                    <a:gd name="T49" fmla="*/ 719 h 719"/>
                    <a:gd name="T50" fmla="*/ 168 w 658"/>
                    <a:gd name="T51" fmla="*/ 698 h 719"/>
                    <a:gd name="T52" fmla="*/ 230 w 658"/>
                    <a:gd name="T53" fmla="*/ 646 h 719"/>
                    <a:gd name="T54" fmla="*/ 283 w 658"/>
                    <a:gd name="T55" fmla="*/ 576 h 719"/>
                    <a:gd name="T56" fmla="*/ 306 w 658"/>
                    <a:gd name="T57" fmla="*/ 540 h 719"/>
                    <a:gd name="T58" fmla="*/ 328 w 658"/>
                    <a:gd name="T59" fmla="*/ 504 h 719"/>
                    <a:gd name="T60" fmla="*/ 343 w 658"/>
                    <a:gd name="T61" fmla="*/ 478 h 719"/>
                    <a:gd name="T62" fmla="*/ 350 w 658"/>
                    <a:gd name="T63" fmla="*/ 478 h 719"/>
                    <a:gd name="T64" fmla="*/ 371 w 658"/>
                    <a:gd name="T65" fmla="*/ 478 h 719"/>
                    <a:gd name="T66" fmla="*/ 371 w 658"/>
                    <a:gd name="T67" fmla="*/ 716 h 719"/>
                    <a:gd name="T68" fmla="*/ 396 w 658"/>
                    <a:gd name="T69" fmla="*/ 716 h 719"/>
                    <a:gd name="T70" fmla="*/ 396 w 658"/>
                    <a:gd name="T71" fmla="*/ 478 h 719"/>
                    <a:gd name="T72" fmla="*/ 450 w 658"/>
                    <a:gd name="T73" fmla="*/ 478 h 719"/>
                    <a:gd name="T74" fmla="*/ 450 w 658"/>
                    <a:gd name="T75" fmla="*/ 716 h 719"/>
                    <a:gd name="T76" fmla="*/ 474 w 658"/>
                    <a:gd name="T77" fmla="*/ 716 h 719"/>
                    <a:gd name="T78" fmla="*/ 474 w 658"/>
                    <a:gd name="T79" fmla="*/ 478 h 719"/>
                    <a:gd name="T80" fmla="*/ 658 w 658"/>
                    <a:gd name="T81" fmla="*/ 478 h 719"/>
                    <a:gd name="T82" fmla="*/ 658 w 658"/>
                    <a:gd name="T83" fmla="*/ 247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8" h="719">
                      <a:moveTo>
                        <a:pt x="658" y="247"/>
                      </a:moveTo>
                      <a:cubicBezTo>
                        <a:pt x="658" y="211"/>
                        <a:pt x="645" y="180"/>
                        <a:pt x="619" y="154"/>
                      </a:cubicBezTo>
                      <a:cubicBezTo>
                        <a:pt x="593" y="128"/>
                        <a:pt x="562" y="115"/>
                        <a:pt x="525" y="115"/>
                      </a:cubicBezTo>
                      <a:lnTo>
                        <a:pt x="450" y="115"/>
                      </a:lnTo>
                      <a:lnTo>
                        <a:pt x="451" y="104"/>
                      </a:lnTo>
                      <a:lnTo>
                        <a:pt x="522" y="93"/>
                      </a:lnTo>
                      <a:lnTo>
                        <a:pt x="531" y="18"/>
                      </a:lnTo>
                      <a:lnTo>
                        <a:pt x="439" y="0"/>
                      </a:lnTo>
                      <a:lnTo>
                        <a:pt x="425" y="115"/>
                      </a:lnTo>
                      <a:lnTo>
                        <a:pt x="231" y="115"/>
                      </a:lnTo>
                      <a:lnTo>
                        <a:pt x="223" y="115"/>
                      </a:lnTo>
                      <a:lnTo>
                        <a:pt x="221" y="115"/>
                      </a:lnTo>
                      <a:lnTo>
                        <a:pt x="221" y="115"/>
                      </a:lnTo>
                      <a:cubicBezTo>
                        <a:pt x="188" y="116"/>
                        <a:pt x="161" y="128"/>
                        <a:pt x="138" y="151"/>
                      </a:cubicBezTo>
                      <a:cubicBezTo>
                        <a:pt x="116" y="174"/>
                        <a:pt x="104" y="202"/>
                        <a:pt x="104" y="234"/>
                      </a:cubicBezTo>
                      <a:lnTo>
                        <a:pt x="104" y="452"/>
                      </a:lnTo>
                      <a:cubicBezTo>
                        <a:pt x="104" y="452"/>
                        <a:pt x="104" y="453"/>
                        <a:pt x="103" y="453"/>
                      </a:cubicBezTo>
                      <a:cubicBezTo>
                        <a:pt x="103" y="454"/>
                        <a:pt x="102" y="455"/>
                        <a:pt x="102" y="455"/>
                      </a:cubicBezTo>
                      <a:cubicBezTo>
                        <a:pt x="93" y="468"/>
                        <a:pt x="87" y="477"/>
                        <a:pt x="82" y="484"/>
                      </a:cubicBezTo>
                      <a:cubicBezTo>
                        <a:pt x="75" y="495"/>
                        <a:pt x="68" y="505"/>
                        <a:pt x="63" y="513"/>
                      </a:cubicBezTo>
                      <a:cubicBezTo>
                        <a:pt x="48" y="536"/>
                        <a:pt x="37" y="556"/>
                        <a:pt x="28" y="573"/>
                      </a:cubicBezTo>
                      <a:cubicBezTo>
                        <a:pt x="6" y="618"/>
                        <a:pt x="0" y="653"/>
                        <a:pt x="10" y="677"/>
                      </a:cubicBezTo>
                      <a:cubicBezTo>
                        <a:pt x="18" y="698"/>
                        <a:pt x="38" y="711"/>
                        <a:pt x="68" y="716"/>
                      </a:cubicBezTo>
                      <a:lnTo>
                        <a:pt x="75" y="717"/>
                      </a:lnTo>
                      <a:cubicBezTo>
                        <a:pt x="82" y="718"/>
                        <a:pt x="90" y="719"/>
                        <a:pt x="97" y="719"/>
                      </a:cubicBezTo>
                      <a:cubicBezTo>
                        <a:pt x="120" y="719"/>
                        <a:pt x="144" y="712"/>
                        <a:pt x="168" y="698"/>
                      </a:cubicBezTo>
                      <a:cubicBezTo>
                        <a:pt x="188" y="686"/>
                        <a:pt x="209" y="669"/>
                        <a:pt x="230" y="646"/>
                      </a:cubicBezTo>
                      <a:cubicBezTo>
                        <a:pt x="246" y="627"/>
                        <a:pt x="264" y="604"/>
                        <a:pt x="283" y="576"/>
                      </a:cubicBezTo>
                      <a:cubicBezTo>
                        <a:pt x="290" y="565"/>
                        <a:pt x="298" y="553"/>
                        <a:pt x="306" y="540"/>
                      </a:cubicBezTo>
                      <a:cubicBezTo>
                        <a:pt x="311" y="532"/>
                        <a:pt x="318" y="520"/>
                        <a:pt x="328" y="504"/>
                      </a:cubicBezTo>
                      <a:cubicBezTo>
                        <a:pt x="334" y="493"/>
                        <a:pt x="339" y="485"/>
                        <a:pt x="343" y="478"/>
                      </a:cubicBezTo>
                      <a:lnTo>
                        <a:pt x="350" y="478"/>
                      </a:lnTo>
                      <a:lnTo>
                        <a:pt x="371" y="478"/>
                      </a:lnTo>
                      <a:lnTo>
                        <a:pt x="371" y="716"/>
                      </a:lnTo>
                      <a:lnTo>
                        <a:pt x="396" y="716"/>
                      </a:lnTo>
                      <a:cubicBezTo>
                        <a:pt x="396" y="636"/>
                        <a:pt x="396" y="557"/>
                        <a:pt x="396" y="478"/>
                      </a:cubicBezTo>
                      <a:lnTo>
                        <a:pt x="450" y="478"/>
                      </a:lnTo>
                      <a:cubicBezTo>
                        <a:pt x="450" y="557"/>
                        <a:pt x="450" y="636"/>
                        <a:pt x="450" y="716"/>
                      </a:cubicBezTo>
                      <a:lnTo>
                        <a:pt x="474" y="716"/>
                      </a:lnTo>
                      <a:lnTo>
                        <a:pt x="474" y="478"/>
                      </a:lnTo>
                      <a:lnTo>
                        <a:pt x="658" y="478"/>
                      </a:lnTo>
                      <a:lnTo>
                        <a:pt x="658" y="247"/>
                      </a:lnTo>
                    </a:path>
                  </a:pathLst>
                </a:custGeom>
                <a:solidFill>
                  <a:schemeClr val="tx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2" name="Freeform 46">
                  <a:extLst>
                    <a:ext uri="{FF2B5EF4-FFF2-40B4-BE49-F238E27FC236}">
                      <a16:creationId xmlns:a16="http://schemas.microsoft.com/office/drawing/2014/main" id="{EFE1458F-7BBE-44DE-9491-DA5B571BC790}"/>
                    </a:ext>
                  </a:extLst>
                </p:cNvPr>
                <p:cNvSpPr>
                  <a:spLocks noChangeArrowheads="1"/>
                </p:cNvSpPr>
                <p:nvPr/>
              </p:nvSpPr>
              <p:spPr bwMode="auto">
                <a:xfrm>
                  <a:off x="6153333" y="778396"/>
                  <a:ext cx="85725" cy="85725"/>
                </a:xfrm>
                <a:custGeom>
                  <a:avLst/>
                  <a:gdLst>
                    <a:gd name="T0" fmla="*/ 5 w 49"/>
                    <a:gd name="T1" fmla="*/ 0 h 49"/>
                    <a:gd name="T2" fmla="*/ 49 w 49"/>
                    <a:gd name="T3" fmla="*/ 9 h 49"/>
                    <a:gd name="T4" fmla="*/ 45 w 49"/>
                    <a:gd name="T5" fmla="*/ 42 h 49"/>
                    <a:gd name="T6" fmla="*/ 0 w 49"/>
                    <a:gd name="T7" fmla="*/ 49 h 49"/>
                    <a:gd name="T8" fmla="*/ 5 w 49"/>
                    <a:gd name="T9" fmla="*/ 0 h 49"/>
                  </a:gdLst>
                  <a:ahLst/>
                  <a:cxnLst>
                    <a:cxn ang="0">
                      <a:pos x="T0" y="T1"/>
                    </a:cxn>
                    <a:cxn ang="0">
                      <a:pos x="T2" y="T3"/>
                    </a:cxn>
                    <a:cxn ang="0">
                      <a:pos x="T4" y="T5"/>
                    </a:cxn>
                    <a:cxn ang="0">
                      <a:pos x="T6" y="T7"/>
                    </a:cxn>
                    <a:cxn ang="0">
                      <a:pos x="T8" y="T9"/>
                    </a:cxn>
                  </a:cxnLst>
                  <a:rect l="0" t="0" r="r" b="b"/>
                  <a:pathLst>
                    <a:path w="49" h="49">
                      <a:moveTo>
                        <a:pt x="5" y="0"/>
                      </a:moveTo>
                      <a:lnTo>
                        <a:pt x="49" y="9"/>
                      </a:lnTo>
                      <a:lnTo>
                        <a:pt x="45" y="42"/>
                      </a:lnTo>
                      <a:lnTo>
                        <a:pt x="0" y="49"/>
                      </a:lnTo>
                      <a:lnTo>
                        <a:pt x="5" y="0"/>
                      </a:lnTo>
                    </a:path>
                  </a:pathLst>
                </a:custGeom>
                <a:solidFill>
                  <a:schemeClr val="accent6">
                    <a:lumMod val="50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3" name="Freeform 47">
                  <a:extLst>
                    <a:ext uri="{FF2B5EF4-FFF2-40B4-BE49-F238E27FC236}">
                      <a16:creationId xmlns:a16="http://schemas.microsoft.com/office/drawing/2014/main" id="{FC6C22D1-AEB1-492C-B9DC-05922C6135D3}"/>
                    </a:ext>
                  </a:extLst>
                </p:cNvPr>
                <p:cNvSpPr>
                  <a:spLocks noChangeArrowheads="1"/>
                </p:cNvSpPr>
                <p:nvPr/>
              </p:nvSpPr>
              <p:spPr bwMode="auto">
                <a:xfrm>
                  <a:off x="5585008" y="972071"/>
                  <a:ext cx="344488" cy="546100"/>
                </a:xfrm>
                <a:custGeom>
                  <a:avLst/>
                  <a:gdLst>
                    <a:gd name="T0" fmla="*/ 0 w 196"/>
                    <a:gd name="T1" fmla="*/ 94 h 313"/>
                    <a:gd name="T2" fmla="*/ 27 w 196"/>
                    <a:gd name="T3" fmla="*/ 27 h 313"/>
                    <a:gd name="T4" fmla="*/ 94 w 196"/>
                    <a:gd name="T5" fmla="*/ 0 h 313"/>
                    <a:gd name="T6" fmla="*/ 102 w 196"/>
                    <a:gd name="T7" fmla="*/ 0 h 313"/>
                    <a:gd name="T8" fmla="*/ 192 w 196"/>
                    <a:gd name="T9" fmla="*/ 66 h 313"/>
                    <a:gd name="T10" fmla="*/ 23 w 196"/>
                    <a:gd name="T11" fmla="*/ 92 h 313"/>
                    <a:gd name="T12" fmla="*/ 56 w 196"/>
                    <a:gd name="T13" fmla="*/ 302 h 313"/>
                    <a:gd name="T14" fmla="*/ 196 w 196"/>
                    <a:gd name="T15" fmla="*/ 280 h 313"/>
                    <a:gd name="T16" fmla="*/ 196 w 196"/>
                    <a:gd name="T17" fmla="*/ 313 h 313"/>
                    <a:gd name="T18" fmla="*/ 0 w 196"/>
                    <a:gd name="T19" fmla="*/ 313 h 313"/>
                    <a:gd name="T20" fmla="*/ 0 w 196"/>
                    <a:gd name="T21" fmla="*/ 9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313">
                      <a:moveTo>
                        <a:pt x="0" y="94"/>
                      </a:moveTo>
                      <a:cubicBezTo>
                        <a:pt x="0" y="68"/>
                        <a:pt x="9" y="46"/>
                        <a:pt x="27" y="27"/>
                      </a:cubicBezTo>
                      <a:cubicBezTo>
                        <a:pt x="46" y="9"/>
                        <a:pt x="68" y="0"/>
                        <a:pt x="94" y="0"/>
                      </a:cubicBezTo>
                      <a:lnTo>
                        <a:pt x="102" y="0"/>
                      </a:lnTo>
                      <a:cubicBezTo>
                        <a:pt x="148" y="0"/>
                        <a:pt x="178" y="22"/>
                        <a:pt x="192" y="66"/>
                      </a:cubicBezTo>
                      <a:lnTo>
                        <a:pt x="23" y="92"/>
                      </a:lnTo>
                      <a:lnTo>
                        <a:pt x="56" y="302"/>
                      </a:lnTo>
                      <a:lnTo>
                        <a:pt x="196" y="280"/>
                      </a:lnTo>
                      <a:lnTo>
                        <a:pt x="196" y="313"/>
                      </a:lnTo>
                      <a:lnTo>
                        <a:pt x="0" y="313"/>
                      </a:lnTo>
                      <a:lnTo>
                        <a:pt x="0" y="94"/>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4" name="Freeform 48">
                  <a:extLst>
                    <a:ext uri="{FF2B5EF4-FFF2-40B4-BE49-F238E27FC236}">
                      <a16:creationId xmlns:a16="http://schemas.microsoft.com/office/drawing/2014/main" id="{B37B6445-B721-4402-A178-82E016AAABAB}"/>
                    </a:ext>
                  </a:extLst>
                </p:cNvPr>
                <p:cNvSpPr>
                  <a:spLocks noChangeArrowheads="1"/>
                </p:cNvSpPr>
                <p:nvPr/>
              </p:nvSpPr>
              <p:spPr bwMode="auto">
                <a:xfrm>
                  <a:off x="5708833" y="1129234"/>
                  <a:ext cx="220663" cy="166687"/>
                </a:xfrm>
                <a:custGeom>
                  <a:avLst/>
                  <a:gdLst>
                    <a:gd name="T0" fmla="*/ 125 w 125"/>
                    <a:gd name="T1" fmla="*/ 4 h 95"/>
                    <a:gd name="T2" fmla="*/ 125 w 125"/>
                    <a:gd name="T3" fmla="*/ 81 h 95"/>
                    <a:gd name="T4" fmla="*/ 114 w 125"/>
                    <a:gd name="T5" fmla="*/ 95 h 95"/>
                    <a:gd name="T6" fmla="*/ 0 w 125"/>
                    <a:gd name="T7" fmla="*/ 19 h 95"/>
                    <a:gd name="T8" fmla="*/ 125 w 125"/>
                    <a:gd name="T9" fmla="*/ 0 h 95"/>
                    <a:gd name="T10" fmla="*/ 125 w 125"/>
                    <a:gd name="T11" fmla="*/ 1 h 95"/>
                    <a:gd name="T12" fmla="*/ 125 w 125"/>
                    <a:gd name="T13" fmla="*/ 4 h 95"/>
                  </a:gdLst>
                  <a:ahLst/>
                  <a:cxnLst>
                    <a:cxn ang="0">
                      <a:pos x="T0" y="T1"/>
                    </a:cxn>
                    <a:cxn ang="0">
                      <a:pos x="T2" y="T3"/>
                    </a:cxn>
                    <a:cxn ang="0">
                      <a:pos x="T4" y="T5"/>
                    </a:cxn>
                    <a:cxn ang="0">
                      <a:pos x="T6" y="T7"/>
                    </a:cxn>
                    <a:cxn ang="0">
                      <a:pos x="T8" y="T9"/>
                    </a:cxn>
                    <a:cxn ang="0">
                      <a:pos x="T10" y="T11"/>
                    </a:cxn>
                    <a:cxn ang="0">
                      <a:pos x="T12" y="T13"/>
                    </a:cxn>
                  </a:cxnLst>
                  <a:rect l="0" t="0" r="r" b="b"/>
                  <a:pathLst>
                    <a:path w="125" h="95">
                      <a:moveTo>
                        <a:pt x="125" y="4"/>
                      </a:moveTo>
                      <a:lnTo>
                        <a:pt x="125" y="81"/>
                      </a:lnTo>
                      <a:lnTo>
                        <a:pt x="114" y="95"/>
                      </a:lnTo>
                      <a:lnTo>
                        <a:pt x="0" y="19"/>
                      </a:lnTo>
                      <a:lnTo>
                        <a:pt x="125" y="0"/>
                      </a:lnTo>
                      <a:cubicBezTo>
                        <a:pt x="125" y="0"/>
                        <a:pt x="125" y="0"/>
                        <a:pt x="125" y="1"/>
                      </a:cubicBezTo>
                      <a:cubicBezTo>
                        <a:pt x="125" y="2"/>
                        <a:pt x="125" y="3"/>
                        <a:pt x="125" y="4"/>
                      </a:cubicBezTo>
                    </a:path>
                  </a:pathLst>
                </a:custGeom>
                <a:solidFill>
                  <a:schemeClr val="bg1"/>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5" name="Freeform 49">
                  <a:extLst>
                    <a:ext uri="{FF2B5EF4-FFF2-40B4-BE49-F238E27FC236}">
                      <a16:creationId xmlns:a16="http://schemas.microsoft.com/office/drawing/2014/main" id="{CEDD8381-0B3E-4406-BC67-89A1B634D044}"/>
                    </a:ext>
                  </a:extLst>
                </p:cNvPr>
                <p:cNvSpPr>
                  <a:spLocks noChangeArrowheads="1"/>
                </p:cNvSpPr>
                <p:nvPr/>
              </p:nvSpPr>
              <p:spPr bwMode="auto">
                <a:xfrm>
                  <a:off x="5680258" y="1195909"/>
                  <a:ext cx="139700" cy="223837"/>
                </a:xfrm>
                <a:custGeom>
                  <a:avLst/>
                  <a:gdLst>
                    <a:gd name="T0" fmla="*/ 80 w 80"/>
                    <a:gd name="T1" fmla="*/ 53 h 128"/>
                    <a:gd name="T2" fmla="*/ 20 w 80"/>
                    <a:gd name="T3" fmla="*/ 128 h 128"/>
                    <a:gd name="T4" fmla="*/ 0 w 80"/>
                    <a:gd name="T5" fmla="*/ 0 h 128"/>
                    <a:gd name="T6" fmla="*/ 80 w 80"/>
                    <a:gd name="T7" fmla="*/ 53 h 128"/>
                  </a:gdLst>
                  <a:ahLst/>
                  <a:cxnLst>
                    <a:cxn ang="0">
                      <a:pos x="T0" y="T1"/>
                    </a:cxn>
                    <a:cxn ang="0">
                      <a:pos x="T2" y="T3"/>
                    </a:cxn>
                    <a:cxn ang="0">
                      <a:pos x="T4" y="T5"/>
                    </a:cxn>
                    <a:cxn ang="0">
                      <a:pos x="T6" y="T7"/>
                    </a:cxn>
                  </a:cxnLst>
                  <a:rect l="0" t="0" r="r" b="b"/>
                  <a:pathLst>
                    <a:path w="80" h="128">
                      <a:moveTo>
                        <a:pt x="80" y="53"/>
                      </a:moveTo>
                      <a:lnTo>
                        <a:pt x="20" y="128"/>
                      </a:lnTo>
                      <a:lnTo>
                        <a:pt x="0" y="0"/>
                      </a:lnTo>
                      <a:lnTo>
                        <a:pt x="80" y="53"/>
                      </a:lnTo>
                    </a:path>
                  </a:pathLst>
                </a:custGeom>
                <a:solidFill>
                  <a:schemeClr val="bg1"/>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6" name="Freeform 50">
                  <a:extLst>
                    <a:ext uri="{FF2B5EF4-FFF2-40B4-BE49-F238E27FC236}">
                      <a16:creationId xmlns:a16="http://schemas.microsoft.com/office/drawing/2014/main" id="{9D3EB612-8D32-47E9-9B88-58F8E593B187}"/>
                    </a:ext>
                  </a:extLst>
                </p:cNvPr>
                <p:cNvSpPr>
                  <a:spLocks noChangeArrowheads="1"/>
                </p:cNvSpPr>
                <p:nvPr/>
              </p:nvSpPr>
              <p:spPr bwMode="auto">
                <a:xfrm>
                  <a:off x="5750108" y="1313384"/>
                  <a:ext cx="179388" cy="131762"/>
                </a:xfrm>
                <a:custGeom>
                  <a:avLst/>
                  <a:gdLst>
                    <a:gd name="T0" fmla="*/ 61 w 102"/>
                    <a:gd name="T1" fmla="*/ 0 h 76"/>
                    <a:gd name="T2" fmla="*/ 87 w 102"/>
                    <a:gd name="T3" fmla="*/ 17 h 76"/>
                    <a:gd name="T4" fmla="*/ 96 w 102"/>
                    <a:gd name="T5" fmla="*/ 23 h 76"/>
                    <a:gd name="T6" fmla="*/ 102 w 102"/>
                    <a:gd name="T7" fmla="*/ 15 h 76"/>
                    <a:gd name="T8" fmla="*/ 102 w 102"/>
                    <a:gd name="T9" fmla="*/ 60 h 76"/>
                    <a:gd name="T10" fmla="*/ 0 w 102"/>
                    <a:gd name="T11" fmla="*/ 76 h 76"/>
                    <a:gd name="T12" fmla="*/ 61 w 102"/>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02" h="76">
                      <a:moveTo>
                        <a:pt x="61" y="0"/>
                      </a:moveTo>
                      <a:lnTo>
                        <a:pt x="87" y="17"/>
                      </a:lnTo>
                      <a:lnTo>
                        <a:pt x="96" y="23"/>
                      </a:lnTo>
                      <a:lnTo>
                        <a:pt x="102" y="15"/>
                      </a:lnTo>
                      <a:lnTo>
                        <a:pt x="102" y="60"/>
                      </a:lnTo>
                      <a:lnTo>
                        <a:pt x="0" y="76"/>
                      </a:lnTo>
                      <a:lnTo>
                        <a:pt x="61" y="0"/>
                      </a:lnTo>
                    </a:path>
                  </a:pathLst>
                </a:custGeom>
                <a:solidFill>
                  <a:schemeClr val="bg1"/>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7" name="Freeform 51">
                  <a:extLst>
                    <a:ext uri="{FF2B5EF4-FFF2-40B4-BE49-F238E27FC236}">
                      <a16:creationId xmlns:a16="http://schemas.microsoft.com/office/drawing/2014/main" id="{6A7FAF87-BEAC-46C5-859A-C6859892DB35}"/>
                    </a:ext>
                  </a:extLst>
                </p:cNvPr>
                <p:cNvSpPr>
                  <a:spLocks noChangeArrowheads="1"/>
                </p:cNvSpPr>
                <p:nvPr/>
              </p:nvSpPr>
              <p:spPr bwMode="auto">
                <a:xfrm>
                  <a:off x="5404033" y="1561034"/>
                  <a:ext cx="498475" cy="377825"/>
                </a:xfrm>
                <a:custGeom>
                  <a:avLst/>
                  <a:gdLst>
                    <a:gd name="T0" fmla="*/ 281 w 289"/>
                    <a:gd name="T1" fmla="*/ 13 h 216"/>
                    <a:gd name="T2" fmla="*/ 261 w 289"/>
                    <a:gd name="T3" fmla="*/ 46 h 216"/>
                    <a:gd name="T4" fmla="*/ 239 w 289"/>
                    <a:gd name="T5" fmla="*/ 81 h 216"/>
                    <a:gd name="T6" fmla="*/ 190 w 289"/>
                    <a:gd name="T7" fmla="*/ 147 h 216"/>
                    <a:gd name="T8" fmla="*/ 134 w 289"/>
                    <a:gd name="T9" fmla="*/ 196 h 216"/>
                    <a:gd name="T10" fmla="*/ 71 w 289"/>
                    <a:gd name="T11" fmla="*/ 216 h 216"/>
                    <a:gd name="T12" fmla="*/ 54 w 289"/>
                    <a:gd name="T13" fmla="*/ 214 h 216"/>
                    <a:gd name="T14" fmla="*/ 47 w 289"/>
                    <a:gd name="T15" fmla="*/ 213 h 216"/>
                    <a:gd name="T16" fmla="*/ 7 w 289"/>
                    <a:gd name="T17" fmla="*/ 189 h 216"/>
                    <a:gd name="T18" fmla="*/ 26 w 289"/>
                    <a:gd name="T19" fmla="*/ 103 h 216"/>
                    <a:gd name="T20" fmla="*/ 56 w 289"/>
                    <a:gd name="T21" fmla="*/ 51 h 216"/>
                    <a:gd name="T22" fmla="*/ 91 w 289"/>
                    <a:gd name="T23" fmla="*/ 0 h 216"/>
                    <a:gd name="T24" fmla="*/ 195 w 289"/>
                    <a:gd name="T25" fmla="*/ 0 h 216"/>
                    <a:gd name="T26" fmla="*/ 289 w 289"/>
                    <a:gd name="T27" fmla="*/ 0 h 216"/>
                    <a:gd name="T28" fmla="*/ 281 w 289"/>
                    <a:gd name="T29" fmla="*/ 1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16">
                      <a:moveTo>
                        <a:pt x="281" y="13"/>
                      </a:moveTo>
                      <a:cubicBezTo>
                        <a:pt x="272" y="28"/>
                        <a:pt x="266" y="39"/>
                        <a:pt x="261" y="46"/>
                      </a:cubicBezTo>
                      <a:cubicBezTo>
                        <a:pt x="253" y="59"/>
                        <a:pt x="246" y="71"/>
                        <a:pt x="239" y="81"/>
                      </a:cubicBezTo>
                      <a:cubicBezTo>
                        <a:pt x="222" y="107"/>
                        <a:pt x="205" y="129"/>
                        <a:pt x="190" y="147"/>
                      </a:cubicBezTo>
                      <a:cubicBezTo>
                        <a:pt x="171" y="168"/>
                        <a:pt x="152" y="185"/>
                        <a:pt x="134" y="196"/>
                      </a:cubicBezTo>
                      <a:cubicBezTo>
                        <a:pt x="113" y="209"/>
                        <a:pt x="92" y="216"/>
                        <a:pt x="71" y="216"/>
                      </a:cubicBezTo>
                      <a:cubicBezTo>
                        <a:pt x="66" y="216"/>
                        <a:pt x="60" y="215"/>
                        <a:pt x="54" y="214"/>
                      </a:cubicBezTo>
                      <a:lnTo>
                        <a:pt x="47" y="213"/>
                      </a:lnTo>
                      <a:cubicBezTo>
                        <a:pt x="26" y="209"/>
                        <a:pt x="12" y="201"/>
                        <a:pt x="7" y="189"/>
                      </a:cubicBezTo>
                      <a:cubicBezTo>
                        <a:pt x="0" y="171"/>
                        <a:pt x="6" y="143"/>
                        <a:pt x="26" y="103"/>
                      </a:cubicBezTo>
                      <a:cubicBezTo>
                        <a:pt x="33" y="88"/>
                        <a:pt x="44" y="71"/>
                        <a:pt x="56" y="51"/>
                      </a:cubicBezTo>
                      <a:cubicBezTo>
                        <a:pt x="65" y="37"/>
                        <a:pt x="76" y="20"/>
                        <a:pt x="91" y="0"/>
                      </a:cubicBezTo>
                      <a:lnTo>
                        <a:pt x="195" y="0"/>
                      </a:lnTo>
                      <a:lnTo>
                        <a:pt x="289" y="0"/>
                      </a:lnTo>
                      <a:cubicBezTo>
                        <a:pt x="287" y="4"/>
                        <a:pt x="284" y="8"/>
                        <a:pt x="281" y="13"/>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8" name="Freeform 52">
                  <a:extLst>
                    <a:ext uri="{FF2B5EF4-FFF2-40B4-BE49-F238E27FC236}">
                      <a16:creationId xmlns:a16="http://schemas.microsoft.com/office/drawing/2014/main" id="{9763E7AD-AF98-40B9-88EF-88D7B07E6855}"/>
                    </a:ext>
                  </a:extLst>
                </p:cNvPr>
                <p:cNvSpPr>
                  <a:spLocks noChangeArrowheads="1"/>
                </p:cNvSpPr>
                <p:nvPr/>
              </p:nvSpPr>
              <p:spPr bwMode="auto">
                <a:xfrm>
                  <a:off x="5889808" y="972071"/>
                  <a:ext cx="574675" cy="546100"/>
                </a:xfrm>
                <a:custGeom>
                  <a:avLst/>
                  <a:gdLst>
                    <a:gd name="T0" fmla="*/ 329 w 329"/>
                    <a:gd name="T1" fmla="*/ 313 h 313"/>
                    <a:gd name="T2" fmla="*/ 170 w 329"/>
                    <a:gd name="T3" fmla="*/ 313 h 313"/>
                    <a:gd name="T4" fmla="*/ 158 w 329"/>
                    <a:gd name="T5" fmla="*/ 313 h 313"/>
                    <a:gd name="T6" fmla="*/ 80 w 329"/>
                    <a:gd name="T7" fmla="*/ 313 h 313"/>
                    <a:gd name="T8" fmla="*/ 68 w 329"/>
                    <a:gd name="T9" fmla="*/ 313 h 313"/>
                    <a:gd name="T10" fmla="*/ 46 w 329"/>
                    <a:gd name="T11" fmla="*/ 313 h 313"/>
                    <a:gd name="T12" fmla="*/ 46 w 329"/>
                    <a:gd name="T13" fmla="*/ 276 h 313"/>
                    <a:gd name="T14" fmla="*/ 46 w 329"/>
                    <a:gd name="T15" fmla="*/ 94 h 313"/>
                    <a:gd name="T16" fmla="*/ 46 w 329"/>
                    <a:gd name="T17" fmla="*/ 83 h 313"/>
                    <a:gd name="T18" fmla="*/ 46 w 329"/>
                    <a:gd name="T19" fmla="*/ 81 h 313"/>
                    <a:gd name="T20" fmla="*/ 45 w 329"/>
                    <a:gd name="T21" fmla="*/ 79 h 313"/>
                    <a:gd name="T22" fmla="*/ 45 w 329"/>
                    <a:gd name="T23" fmla="*/ 74 h 313"/>
                    <a:gd name="T24" fmla="*/ 43 w 329"/>
                    <a:gd name="T25" fmla="*/ 62 h 313"/>
                    <a:gd name="T26" fmla="*/ 42 w 329"/>
                    <a:gd name="T27" fmla="*/ 62 h 313"/>
                    <a:gd name="T28" fmla="*/ 0 w 329"/>
                    <a:gd name="T29" fmla="*/ 0 h 313"/>
                    <a:gd name="T30" fmla="*/ 119 w 329"/>
                    <a:gd name="T31" fmla="*/ 0 h 313"/>
                    <a:gd name="T32" fmla="*/ 108 w 329"/>
                    <a:gd name="T33" fmla="*/ 95 h 313"/>
                    <a:gd name="T34" fmla="*/ 66 w 329"/>
                    <a:gd name="T35" fmla="*/ 142 h 313"/>
                    <a:gd name="T36" fmla="*/ 114 w 329"/>
                    <a:gd name="T37" fmla="*/ 191 h 313"/>
                    <a:gd name="T38" fmla="*/ 163 w 329"/>
                    <a:gd name="T39" fmla="*/ 142 h 313"/>
                    <a:gd name="T40" fmla="*/ 132 w 329"/>
                    <a:gd name="T41" fmla="*/ 97 h 313"/>
                    <a:gd name="T42" fmla="*/ 143 w 329"/>
                    <a:gd name="T43" fmla="*/ 0 h 313"/>
                    <a:gd name="T44" fmla="*/ 222 w 329"/>
                    <a:gd name="T45" fmla="*/ 0 h 313"/>
                    <a:gd name="T46" fmla="*/ 298 w 329"/>
                    <a:gd name="T47" fmla="*/ 31 h 313"/>
                    <a:gd name="T48" fmla="*/ 329 w 329"/>
                    <a:gd name="T49" fmla="*/ 107 h 313"/>
                    <a:gd name="T50" fmla="*/ 329 w 329"/>
                    <a:gd name="T51"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9" h="313">
                      <a:moveTo>
                        <a:pt x="329" y="313"/>
                      </a:moveTo>
                      <a:lnTo>
                        <a:pt x="170" y="313"/>
                      </a:lnTo>
                      <a:lnTo>
                        <a:pt x="158" y="313"/>
                      </a:lnTo>
                      <a:lnTo>
                        <a:pt x="80" y="313"/>
                      </a:lnTo>
                      <a:lnTo>
                        <a:pt x="68" y="313"/>
                      </a:lnTo>
                      <a:lnTo>
                        <a:pt x="46" y="313"/>
                      </a:lnTo>
                      <a:lnTo>
                        <a:pt x="46" y="276"/>
                      </a:lnTo>
                      <a:lnTo>
                        <a:pt x="46" y="94"/>
                      </a:lnTo>
                      <a:cubicBezTo>
                        <a:pt x="46" y="91"/>
                        <a:pt x="46" y="87"/>
                        <a:pt x="46" y="83"/>
                      </a:cubicBezTo>
                      <a:cubicBezTo>
                        <a:pt x="46" y="82"/>
                        <a:pt x="46" y="82"/>
                        <a:pt x="46" y="81"/>
                      </a:cubicBezTo>
                      <a:cubicBezTo>
                        <a:pt x="46" y="80"/>
                        <a:pt x="45" y="79"/>
                        <a:pt x="45" y="79"/>
                      </a:cubicBezTo>
                      <a:cubicBezTo>
                        <a:pt x="45" y="76"/>
                        <a:pt x="45" y="74"/>
                        <a:pt x="45" y="74"/>
                      </a:cubicBezTo>
                      <a:lnTo>
                        <a:pt x="43" y="62"/>
                      </a:lnTo>
                      <a:lnTo>
                        <a:pt x="42" y="62"/>
                      </a:lnTo>
                      <a:cubicBezTo>
                        <a:pt x="35" y="37"/>
                        <a:pt x="21" y="16"/>
                        <a:pt x="0" y="0"/>
                      </a:cubicBezTo>
                      <a:lnTo>
                        <a:pt x="119" y="0"/>
                      </a:lnTo>
                      <a:lnTo>
                        <a:pt x="108" y="95"/>
                      </a:lnTo>
                      <a:cubicBezTo>
                        <a:pt x="80" y="98"/>
                        <a:pt x="66" y="114"/>
                        <a:pt x="66" y="142"/>
                      </a:cubicBezTo>
                      <a:cubicBezTo>
                        <a:pt x="66" y="175"/>
                        <a:pt x="82" y="191"/>
                        <a:pt x="114" y="191"/>
                      </a:cubicBezTo>
                      <a:cubicBezTo>
                        <a:pt x="147" y="191"/>
                        <a:pt x="163" y="175"/>
                        <a:pt x="163" y="142"/>
                      </a:cubicBezTo>
                      <a:cubicBezTo>
                        <a:pt x="163" y="120"/>
                        <a:pt x="152" y="105"/>
                        <a:pt x="132" y="97"/>
                      </a:cubicBezTo>
                      <a:lnTo>
                        <a:pt x="143" y="0"/>
                      </a:lnTo>
                      <a:lnTo>
                        <a:pt x="222" y="0"/>
                      </a:lnTo>
                      <a:cubicBezTo>
                        <a:pt x="251" y="0"/>
                        <a:pt x="277" y="10"/>
                        <a:pt x="298" y="31"/>
                      </a:cubicBezTo>
                      <a:cubicBezTo>
                        <a:pt x="319" y="52"/>
                        <a:pt x="329" y="77"/>
                        <a:pt x="329" y="107"/>
                      </a:cubicBezTo>
                      <a:lnTo>
                        <a:pt x="329" y="313"/>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59" name="Freeform 53">
                  <a:extLst>
                    <a:ext uri="{FF2B5EF4-FFF2-40B4-BE49-F238E27FC236}">
                      <a16:creationId xmlns:a16="http://schemas.microsoft.com/office/drawing/2014/main" id="{57A3BE85-18DD-4630-A23C-8E5C6F41BA2E}"/>
                    </a:ext>
                  </a:extLst>
                </p:cNvPr>
                <p:cNvSpPr>
                  <a:spLocks noChangeArrowheads="1"/>
                </p:cNvSpPr>
                <p:nvPr/>
              </p:nvSpPr>
              <p:spPr bwMode="auto">
                <a:xfrm>
                  <a:off x="6048558" y="1178446"/>
                  <a:ext cx="82550" cy="84138"/>
                </a:xfrm>
                <a:custGeom>
                  <a:avLst/>
                  <a:gdLst>
                    <a:gd name="T0" fmla="*/ 23 w 47"/>
                    <a:gd name="T1" fmla="*/ 0 h 47"/>
                    <a:gd name="T2" fmla="*/ 47 w 47"/>
                    <a:gd name="T3" fmla="*/ 23 h 47"/>
                    <a:gd name="T4" fmla="*/ 23 w 47"/>
                    <a:gd name="T5" fmla="*/ 47 h 47"/>
                    <a:gd name="T6" fmla="*/ 0 w 47"/>
                    <a:gd name="T7" fmla="*/ 23 h 47"/>
                    <a:gd name="T8" fmla="*/ 23 w 47"/>
                    <a:gd name="T9" fmla="*/ 0 h 47"/>
                  </a:gdLst>
                  <a:ahLst/>
                  <a:cxnLst>
                    <a:cxn ang="0">
                      <a:pos x="T0" y="T1"/>
                    </a:cxn>
                    <a:cxn ang="0">
                      <a:pos x="T2" y="T3"/>
                    </a:cxn>
                    <a:cxn ang="0">
                      <a:pos x="T4" y="T5"/>
                    </a:cxn>
                    <a:cxn ang="0">
                      <a:pos x="T6" y="T7"/>
                    </a:cxn>
                    <a:cxn ang="0">
                      <a:pos x="T8" y="T9"/>
                    </a:cxn>
                  </a:cxnLst>
                  <a:rect l="0" t="0" r="r" b="b"/>
                  <a:pathLst>
                    <a:path w="47" h="47">
                      <a:moveTo>
                        <a:pt x="23" y="0"/>
                      </a:moveTo>
                      <a:cubicBezTo>
                        <a:pt x="39" y="0"/>
                        <a:pt x="47" y="7"/>
                        <a:pt x="47" y="23"/>
                      </a:cubicBezTo>
                      <a:cubicBezTo>
                        <a:pt x="47" y="39"/>
                        <a:pt x="39" y="47"/>
                        <a:pt x="23" y="47"/>
                      </a:cubicBezTo>
                      <a:cubicBezTo>
                        <a:pt x="7" y="47"/>
                        <a:pt x="0" y="39"/>
                        <a:pt x="0" y="23"/>
                      </a:cubicBezTo>
                      <a:cubicBezTo>
                        <a:pt x="0" y="7"/>
                        <a:pt x="7" y="0"/>
                        <a:pt x="23" y="0"/>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50" name="Rectangle 49">
                <a:extLst>
                  <a:ext uri="{FF2B5EF4-FFF2-40B4-BE49-F238E27FC236}">
                    <a16:creationId xmlns:a16="http://schemas.microsoft.com/office/drawing/2014/main" id="{69D263E5-6AB3-4504-B275-6592A700CD41}"/>
                  </a:ext>
                </a:extLst>
              </p:cNvPr>
              <p:cNvSpPr/>
              <p:nvPr/>
            </p:nvSpPr>
            <p:spPr>
              <a:xfrm>
                <a:off x="4928897" y="1943895"/>
                <a:ext cx="1892981" cy="610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solidFill>
                      <a:schemeClr val="tx1">
                        <a:lumMod val="65000"/>
                        <a:lumOff val="35000"/>
                      </a:schemeClr>
                    </a:solidFill>
                  </a:rPr>
                  <a:t>Booklet</a:t>
                </a:r>
              </a:p>
            </p:txBody>
          </p:sp>
        </p:grpSp>
        <p:grpSp>
          <p:nvGrpSpPr>
            <p:cNvPr id="17" name="Group 16">
              <a:extLst>
                <a:ext uri="{FF2B5EF4-FFF2-40B4-BE49-F238E27FC236}">
                  <a16:creationId xmlns:a16="http://schemas.microsoft.com/office/drawing/2014/main" id="{90086337-8FD3-42A5-B220-3A3C6ECC66D5}"/>
                </a:ext>
              </a:extLst>
            </p:cNvPr>
            <p:cNvGrpSpPr>
              <a:grpSpLocks noChangeAspect="1"/>
            </p:cNvGrpSpPr>
            <p:nvPr/>
          </p:nvGrpSpPr>
          <p:grpSpPr>
            <a:xfrm>
              <a:off x="2614587" y="716748"/>
              <a:ext cx="1672193" cy="1416852"/>
              <a:chOff x="2614587" y="716748"/>
              <a:chExt cx="1892981" cy="1603926"/>
            </a:xfrm>
          </p:grpSpPr>
          <p:grpSp>
            <p:nvGrpSpPr>
              <p:cNvPr id="25" name="Group 24">
                <a:extLst>
                  <a:ext uri="{FF2B5EF4-FFF2-40B4-BE49-F238E27FC236}">
                    <a16:creationId xmlns:a16="http://schemas.microsoft.com/office/drawing/2014/main" id="{EB7959F1-ED14-4E86-B5A8-5E480D6EB207}"/>
                  </a:ext>
                </a:extLst>
              </p:cNvPr>
              <p:cNvGrpSpPr>
                <a:grpSpLocks noChangeAspect="1"/>
              </p:cNvGrpSpPr>
              <p:nvPr/>
            </p:nvGrpSpPr>
            <p:grpSpPr>
              <a:xfrm>
                <a:off x="3043392" y="716748"/>
                <a:ext cx="1150895" cy="1205768"/>
                <a:chOff x="3043392" y="716748"/>
                <a:chExt cx="1265237" cy="1325562"/>
              </a:xfrm>
            </p:grpSpPr>
            <p:sp>
              <p:nvSpPr>
                <p:cNvPr id="27" name="Freeform 38">
                  <a:extLst>
                    <a:ext uri="{FF2B5EF4-FFF2-40B4-BE49-F238E27FC236}">
                      <a16:creationId xmlns:a16="http://schemas.microsoft.com/office/drawing/2014/main" id="{D1DC32C4-6C3B-4FC5-B34D-F9591B170DB8}"/>
                    </a:ext>
                  </a:extLst>
                </p:cNvPr>
                <p:cNvSpPr>
                  <a:spLocks noChangeArrowheads="1"/>
                </p:cNvSpPr>
                <p:nvPr/>
              </p:nvSpPr>
              <p:spPr bwMode="auto">
                <a:xfrm>
                  <a:off x="3043392" y="716748"/>
                  <a:ext cx="1265237" cy="1325562"/>
                </a:xfrm>
                <a:custGeom>
                  <a:avLst/>
                  <a:gdLst>
                    <a:gd name="T0" fmla="*/ 696 w 726"/>
                    <a:gd name="T1" fmla="*/ 219 h 760"/>
                    <a:gd name="T2" fmla="*/ 652 w 726"/>
                    <a:gd name="T3" fmla="*/ 219 h 760"/>
                    <a:gd name="T4" fmla="*/ 652 w 726"/>
                    <a:gd name="T5" fmla="*/ 38 h 760"/>
                    <a:gd name="T6" fmla="*/ 614 w 726"/>
                    <a:gd name="T7" fmla="*/ 0 h 760"/>
                    <a:gd name="T8" fmla="*/ 38 w 726"/>
                    <a:gd name="T9" fmla="*/ 0 h 760"/>
                    <a:gd name="T10" fmla="*/ 0 w 726"/>
                    <a:gd name="T11" fmla="*/ 38 h 760"/>
                    <a:gd name="T12" fmla="*/ 0 w 726"/>
                    <a:gd name="T13" fmla="*/ 560 h 760"/>
                    <a:gd name="T14" fmla="*/ 38 w 726"/>
                    <a:gd name="T15" fmla="*/ 599 h 760"/>
                    <a:gd name="T16" fmla="*/ 461 w 726"/>
                    <a:gd name="T17" fmla="*/ 599 h 760"/>
                    <a:gd name="T18" fmla="*/ 461 w 726"/>
                    <a:gd name="T19" fmla="*/ 731 h 760"/>
                    <a:gd name="T20" fmla="*/ 490 w 726"/>
                    <a:gd name="T21" fmla="*/ 760 h 760"/>
                    <a:gd name="T22" fmla="*/ 696 w 726"/>
                    <a:gd name="T23" fmla="*/ 760 h 760"/>
                    <a:gd name="T24" fmla="*/ 725 w 726"/>
                    <a:gd name="T25" fmla="*/ 731 h 760"/>
                    <a:gd name="T26" fmla="*/ 725 w 726"/>
                    <a:gd name="T27" fmla="*/ 248 h 760"/>
                    <a:gd name="T28" fmla="*/ 696 w 726"/>
                    <a:gd name="T29" fmla="*/ 219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6" h="760">
                      <a:moveTo>
                        <a:pt x="696" y="219"/>
                      </a:moveTo>
                      <a:lnTo>
                        <a:pt x="652" y="219"/>
                      </a:lnTo>
                      <a:lnTo>
                        <a:pt x="652" y="38"/>
                      </a:lnTo>
                      <a:cubicBezTo>
                        <a:pt x="652" y="12"/>
                        <a:pt x="640" y="0"/>
                        <a:pt x="614" y="0"/>
                      </a:cubicBezTo>
                      <a:lnTo>
                        <a:pt x="38" y="0"/>
                      </a:lnTo>
                      <a:cubicBezTo>
                        <a:pt x="12" y="0"/>
                        <a:pt x="0" y="12"/>
                        <a:pt x="0" y="38"/>
                      </a:cubicBezTo>
                      <a:lnTo>
                        <a:pt x="0" y="560"/>
                      </a:lnTo>
                      <a:cubicBezTo>
                        <a:pt x="0" y="586"/>
                        <a:pt x="12" y="599"/>
                        <a:pt x="38" y="599"/>
                      </a:cubicBezTo>
                      <a:lnTo>
                        <a:pt x="461" y="599"/>
                      </a:lnTo>
                      <a:lnTo>
                        <a:pt x="461" y="731"/>
                      </a:lnTo>
                      <a:cubicBezTo>
                        <a:pt x="461" y="750"/>
                        <a:pt x="471" y="760"/>
                        <a:pt x="490" y="760"/>
                      </a:cubicBezTo>
                      <a:lnTo>
                        <a:pt x="696" y="760"/>
                      </a:lnTo>
                      <a:cubicBezTo>
                        <a:pt x="716" y="760"/>
                        <a:pt x="725" y="750"/>
                        <a:pt x="725" y="731"/>
                      </a:cubicBezTo>
                      <a:lnTo>
                        <a:pt x="725" y="248"/>
                      </a:lnTo>
                      <a:cubicBezTo>
                        <a:pt x="726" y="228"/>
                        <a:pt x="716" y="219"/>
                        <a:pt x="696" y="219"/>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28" name="Freeform 41">
                  <a:extLst>
                    <a:ext uri="{FF2B5EF4-FFF2-40B4-BE49-F238E27FC236}">
                      <a16:creationId xmlns:a16="http://schemas.microsoft.com/office/drawing/2014/main" id="{08483148-44EE-49E2-BD0D-A572EF83A4C0}"/>
                    </a:ext>
                  </a:extLst>
                </p:cNvPr>
                <p:cNvSpPr>
                  <a:spLocks noChangeArrowheads="1"/>
                </p:cNvSpPr>
                <p:nvPr/>
              </p:nvSpPr>
              <p:spPr bwMode="auto">
                <a:xfrm>
                  <a:off x="3102129" y="904073"/>
                  <a:ext cx="1020763" cy="800100"/>
                </a:xfrm>
                <a:custGeom>
                  <a:avLst/>
                  <a:gdLst>
                    <a:gd name="T0" fmla="*/ 281 w 585"/>
                    <a:gd name="T1" fmla="*/ 458 h 459"/>
                    <a:gd name="T2" fmla="*/ 281 w 585"/>
                    <a:gd name="T3" fmla="*/ 361 h 459"/>
                    <a:gd name="T4" fmla="*/ 43 w 585"/>
                    <a:gd name="T5" fmla="*/ 361 h 459"/>
                    <a:gd name="T6" fmla="*/ 43 w 585"/>
                    <a:gd name="T7" fmla="*/ 459 h 459"/>
                    <a:gd name="T8" fmla="*/ 4 w 585"/>
                    <a:gd name="T9" fmla="*/ 459 h 459"/>
                    <a:gd name="T10" fmla="*/ 0 w 585"/>
                    <a:gd name="T11" fmla="*/ 454 h 459"/>
                    <a:gd name="T12" fmla="*/ 0 w 585"/>
                    <a:gd name="T13" fmla="*/ 0 h 459"/>
                    <a:gd name="T14" fmla="*/ 585 w 585"/>
                    <a:gd name="T15" fmla="*/ 0 h 459"/>
                    <a:gd name="T16" fmla="*/ 585 w 585"/>
                    <a:gd name="T17" fmla="*/ 112 h 459"/>
                    <a:gd name="T18" fmla="*/ 529 w 585"/>
                    <a:gd name="T19" fmla="*/ 112 h 459"/>
                    <a:gd name="T20" fmla="*/ 531 w 585"/>
                    <a:gd name="T21" fmla="*/ 107 h 459"/>
                    <a:gd name="T22" fmla="*/ 523 w 585"/>
                    <a:gd name="T23" fmla="*/ 100 h 459"/>
                    <a:gd name="T24" fmla="*/ 314 w 585"/>
                    <a:gd name="T25" fmla="*/ 100 h 459"/>
                    <a:gd name="T26" fmla="*/ 307 w 585"/>
                    <a:gd name="T27" fmla="*/ 107 h 459"/>
                    <a:gd name="T28" fmla="*/ 314 w 585"/>
                    <a:gd name="T29" fmla="*/ 114 h 459"/>
                    <a:gd name="T30" fmla="*/ 445 w 585"/>
                    <a:gd name="T31" fmla="*/ 114 h 459"/>
                    <a:gd name="T32" fmla="*/ 428 w 585"/>
                    <a:gd name="T33" fmla="*/ 140 h 459"/>
                    <a:gd name="T34" fmla="*/ 428 w 585"/>
                    <a:gd name="T35" fmla="*/ 220 h 459"/>
                    <a:gd name="T36" fmla="*/ 314 w 585"/>
                    <a:gd name="T37" fmla="*/ 220 h 459"/>
                    <a:gd name="T38" fmla="*/ 307 w 585"/>
                    <a:gd name="T39" fmla="*/ 228 h 459"/>
                    <a:gd name="T40" fmla="*/ 314 w 585"/>
                    <a:gd name="T41" fmla="*/ 235 h 459"/>
                    <a:gd name="T42" fmla="*/ 428 w 585"/>
                    <a:gd name="T43" fmla="*/ 235 h 459"/>
                    <a:gd name="T44" fmla="*/ 428 w 585"/>
                    <a:gd name="T45" fmla="*/ 264 h 459"/>
                    <a:gd name="T46" fmla="*/ 314 w 585"/>
                    <a:gd name="T47" fmla="*/ 264 h 459"/>
                    <a:gd name="T48" fmla="*/ 307 w 585"/>
                    <a:gd name="T49" fmla="*/ 272 h 459"/>
                    <a:gd name="T50" fmla="*/ 314 w 585"/>
                    <a:gd name="T51" fmla="*/ 279 h 459"/>
                    <a:gd name="T52" fmla="*/ 428 w 585"/>
                    <a:gd name="T53" fmla="*/ 279 h 459"/>
                    <a:gd name="T54" fmla="*/ 428 w 585"/>
                    <a:gd name="T55" fmla="*/ 385 h 459"/>
                    <a:gd name="T56" fmla="*/ 314 w 585"/>
                    <a:gd name="T57" fmla="*/ 385 h 459"/>
                    <a:gd name="T58" fmla="*/ 307 w 585"/>
                    <a:gd name="T59" fmla="*/ 392 h 459"/>
                    <a:gd name="T60" fmla="*/ 314 w 585"/>
                    <a:gd name="T61" fmla="*/ 400 h 459"/>
                    <a:gd name="T62" fmla="*/ 428 w 585"/>
                    <a:gd name="T63" fmla="*/ 400 h 459"/>
                    <a:gd name="T64" fmla="*/ 428 w 585"/>
                    <a:gd name="T65" fmla="*/ 429 h 459"/>
                    <a:gd name="T66" fmla="*/ 314 w 585"/>
                    <a:gd name="T67" fmla="*/ 429 h 459"/>
                    <a:gd name="T68" fmla="*/ 307 w 585"/>
                    <a:gd name="T69" fmla="*/ 436 h 459"/>
                    <a:gd name="T70" fmla="*/ 314 w 585"/>
                    <a:gd name="T71" fmla="*/ 444 h 459"/>
                    <a:gd name="T72" fmla="*/ 428 w 585"/>
                    <a:gd name="T73" fmla="*/ 444 h 459"/>
                    <a:gd name="T74" fmla="*/ 428 w 585"/>
                    <a:gd name="T75" fmla="*/ 457 h 459"/>
                    <a:gd name="T76" fmla="*/ 281 w 585"/>
                    <a:gd name="T77" fmla="*/ 45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5" h="459">
                      <a:moveTo>
                        <a:pt x="281" y="458"/>
                      </a:moveTo>
                      <a:lnTo>
                        <a:pt x="281" y="361"/>
                      </a:lnTo>
                      <a:lnTo>
                        <a:pt x="43" y="361"/>
                      </a:lnTo>
                      <a:lnTo>
                        <a:pt x="43" y="459"/>
                      </a:lnTo>
                      <a:lnTo>
                        <a:pt x="4" y="459"/>
                      </a:lnTo>
                      <a:cubicBezTo>
                        <a:pt x="1" y="459"/>
                        <a:pt x="0" y="457"/>
                        <a:pt x="0" y="454"/>
                      </a:cubicBezTo>
                      <a:lnTo>
                        <a:pt x="0" y="0"/>
                      </a:lnTo>
                      <a:lnTo>
                        <a:pt x="585" y="0"/>
                      </a:lnTo>
                      <a:lnTo>
                        <a:pt x="585" y="112"/>
                      </a:lnTo>
                      <a:lnTo>
                        <a:pt x="529" y="112"/>
                      </a:lnTo>
                      <a:cubicBezTo>
                        <a:pt x="530" y="109"/>
                        <a:pt x="531" y="108"/>
                        <a:pt x="531" y="107"/>
                      </a:cubicBezTo>
                      <a:cubicBezTo>
                        <a:pt x="531" y="102"/>
                        <a:pt x="528" y="100"/>
                        <a:pt x="523" y="100"/>
                      </a:cubicBezTo>
                      <a:lnTo>
                        <a:pt x="314" y="100"/>
                      </a:lnTo>
                      <a:cubicBezTo>
                        <a:pt x="309" y="100"/>
                        <a:pt x="307" y="102"/>
                        <a:pt x="307" y="107"/>
                      </a:cubicBezTo>
                      <a:cubicBezTo>
                        <a:pt x="307" y="112"/>
                        <a:pt x="309" y="114"/>
                        <a:pt x="314" y="114"/>
                      </a:cubicBezTo>
                      <a:lnTo>
                        <a:pt x="445" y="114"/>
                      </a:lnTo>
                      <a:cubicBezTo>
                        <a:pt x="434" y="119"/>
                        <a:pt x="428" y="128"/>
                        <a:pt x="428" y="140"/>
                      </a:cubicBezTo>
                      <a:lnTo>
                        <a:pt x="428" y="220"/>
                      </a:lnTo>
                      <a:lnTo>
                        <a:pt x="314" y="220"/>
                      </a:lnTo>
                      <a:cubicBezTo>
                        <a:pt x="309" y="220"/>
                        <a:pt x="307" y="223"/>
                        <a:pt x="307" y="228"/>
                      </a:cubicBezTo>
                      <a:cubicBezTo>
                        <a:pt x="307" y="232"/>
                        <a:pt x="309" y="235"/>
                        <a:pt x="314" y="235"/>
                      </a:cubicBezTo>
                      <a:lnTo>
                        <a:pt x="428" y="235"/>
                      </a:lnTo>
                      <a:lnTo>
                        <a:pt x="428" y="264"/>
                      </a:lnTo>
                      <a:lnTo>
                        <a:pt x="314" y="264"/>
                      </a:lnTo>
                      <a:cubicBezTo>
                        <a:pt x="309" y="264"/>
                        <a:pt x="307" y="267"/>
                        <a:pt x="307" y="272"/>
                      </a:cubicBezTo>
                      <a:cubicBezTo>
                        <a:pt x="307" y="276"/>
                        <a:pt x="309" y="279"/>
                        <a:pt x="314" y="279"/>
                      </a:cubicBezTo>
                      <a:lnTo>
                        <a:pt x="428" y="279"/>
                      </a:lnTo>
                      <a:lnTo>
                        <a:pt x="428" y="385"/>
                      </a:lnTo>
                      <a:lnTo>
                        <a:pt x="314" y="385"/>
                      </a:lnTo>
                      <a:cubicBezTo>
                        <a:pt x="309" y="385"/>
                        <a:pt x="307" y="388"/>
                        <a:pt x="307" y="392"/>
                      </a:cubicBezTo>
                      <a:cubicBezTo>
                        <a:pt x="307" y="397"/>
                        <a:pt x="309" y="400"/>
                        <a:pt x="314" y="400"/>
                      </a:cubicBezTo>
                      <a:lnTo>
                        <a:pt x="428" y="400"/>
                      </a:lnTo>
                      <a:lnTo>
                        <a:pt x="428" y="429"/>
                      </a:lnTo>
                      <a:lnTo>
                        <a:pt x="314" y="429"/>
                      </a:lnTo>
                      <a:cubicBezTo>
                        <a:pt x="309" y="429"/>
                        <a:pt x="307" y="432"/>
                        <a:pt x="307" y="436"/>
                      </a:cubicBezTo>
                      <a:cubicBezTo>
                        <a:pt x="307" y="441"/>
                        <a:pt x="309" y="444"/>
                        <a:pt x="314" y="444"/>
                      </a:cubicBezTo>
                      <a:lnTo>
                        <a:pt x="428" y="444"/>
                      </a:lnTo>
                      <a:lnTo>
                        <a:pt x="428" y="457"/>
                      </a:lnTo>
                      <a:lnTo>
                        <a:pt x="281" y="457"/>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29" name="Freeform 43">
                  <a:extLst>
                    <a:ext uri="{FF2B5EF4-FFF2-40B4-BE49-F238E27FC236}">
                      <a16:creationId xmlns:a16="http://schemas.microsoft.com/office/drawing/2014/main" id="{50B5B84B-8F77-44EC-8A54-7F8757295C4D}"/>
                    </a:ext>
                  </a:extLst>
                </p:cNvPr>
                <p:cNvSpPr>
                  <a:spLocks noChangeArrowheads="1"/>
                </p:cNvSpPr>
                <p:nvPr/>
              </p:nvSpPr>
              <p:spPr bwMode="auto">
                <a:xfrm>
                  <a:off x="3880004" y="1212048"/>
                  <a:ext cx="398463" cy="717550"/>
                </a:xfrm>
                <a:custGeom>
                  <a:avLst/>
                  <a:gdLst>
                    <a:gd name="T0" fmla="*/ 228 w 228"/>
                    <a:gd name="T1" fmla="*/ 407 h 411"/>
                    <a:gd name="T2" fmla="*/ 224 w 228"/>
                    <a:gd name="T3" fmla="*/ 411 h 411"/>
                    <a:gd name="T4" fmla="*/ 4 w 228"/>
                    <a:gd name="T5" fmla="*/ 411 h 411"/>
                    <a:gd name="T6" fmla="*/ 0 w 228"/>
                    <a:gd name="T7" fmla="*/ 407 h 411"/>
                    <a:gd name="T8" fmla="*/ 0 w 228"/>
                    <a:gd name="T9" fmla="*/ 4 h 411"/>
                    <a:gd name="T10" fmla="*/ 4 w 228"/>
                    <a:gd name="T11" fmla="*/ 0 h 411"/>
                    <a:gd name="T12" fmla="*/ 224 w 228"/>
                    <a:gd name="T13" fmla="*/ 0 h 411"/>
                    <a:gd name="T14" fmla="*/ 228 w 228"/>
                    <a:gd name="T15" fmla="*/ 4 h 411"/>
                    <a:gd name="T16" fmla="*/ 228 w 228"/>
                    <a:gd name="T17" fmla="*/ 40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411">
                      <a:moveTo>
                        <a:pt x="228" y="407"/>
                      </a:moveTo>
                      <a:cubicBezTo>
                        <a:pt x="228" y="409"/>
                        <a:pt x="226" y="411"/>
                        <a:pt x="224" y="411"/>
                      </a:cubicBezTo>
                      <a:lnTo>
                        <a:pt x="4" y="411"/>
                      </a:lnTo>
                      <a:cubicBezTo>
                        <a:pt x="1" y="411"/>
                        <a:pt x="0" y="409"/>
                        <a:pt x="0" y="407"/>
                      </a:cubicBezTo>
                      <a:lnTo>
                        <a:pt x="0" y="4"/>
                      </a:lnTo>
                      <a:cubicBezTo>
                        <a:pt x="0" y="1"/>
                        <a:pt x="1" y="0"/>
                        <a:pt x="4" y="0"/>
                      </a:cubicBezTo>
                      <a:lnTo>
                        <a:pt x="224" y="0"/>
                      </a:lnTo>
                      <a:cubicBezTo>
                        <a:pt x="226" y="0"/>
                        <a:pt x="228" y="1"/>
                        <a:pt x="228" y="4"/>
                      </a:cubicBezTo>
                      <a:lnTo>
                        <a:pt x="228" y="407"/>
                      </a:ln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0" name="Freeform 23">
                  <a:extLst>
                    <a:ext uri="{FF2B5EF4-FFF2-40B4-BE49-F238E27FC236}">
                      <a16:creationId xmlns:a16="http://schemas.microsoft.com/office/drawing/2014/main" id="{E50F3F95-D135-4B31-8F11-E51E6BEA73E2}"/>
                    </a:ext>
                  </a:extLst>
                </p:cNvPr>
                <p:cNvSpPr>
                  <a:spLocks noChangeArrowheads="1"/>
                </p:cNvSpPr>
                <p:nvPr/>
              </p:nvSpPr>
              <p:spPr bwMode="auto">
                <a:xfrm>
                  <a:off x="4026054" y="1293010"/>
                  <a:ext cx="219075" cy="19050"/>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1" name="Freeform 24">
                  <a:extLst>
                    <a:ext uri="{FF2B5EF4-FFF2-40B4-BE49-F238E27FC236}">
                      <a16:creationId xmlns:a16="http://schemas.microsoft.com/office/drawing/2014/main" id="{51D0E0AE-1C92-4CF9-9DAA-F8D30C5A61BE}"/>
                    </a:ext>
                  </a:extLst>
                </p:cNvPr>
                <p:cNvSpPr>
                  <a:spLocks noChangeArrowheads="1"/>
                </p:cNvSpPr>
                <p:nvPr/>
              </p:nvSpPr>
              <p:spPr bwMode="auto">
                <a:xfrm>
                  <a:off x="4026054" y="1342223"/>
                  <a:ext cx="219075" cy="20637"/>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2" name="Freeform 25">
                  <a:extLst>
                    <a:ext uri="{FF2B5EF4-FFF2-40B4-BE49-F238E27FC236}">
                      <a16:creationId xmlns:a16="http://schemas.microsoft.com/office/drawing/2014/main" id="{50E77643-0444-4DA9-90D3-C9669707BCAE}"/>
                    </a:ext>
                  </a:extLst>
                </p:cNvPr>
                <p:cNvSpPr>
                  <a:spLocks noChangeArrowheads="1"/>
                </p:cNvSpPr>
                <p:nvPr/>
              </p:nvSpPr>
              <p:spPr bwMode="auto">
                <a:xfrm>
                  <a:off x="3914929" y="1286660"/>
                  <a:ext cx="85725" cy="87313"/>
                </a:xfrm>
                <a:custGeom>
                  <a:avLst/>
                  <a:gdLst>
                    <a:gd name="T0" fmla="*/ 0 w 49"/>
                    <a:gd name="T1" fmla="*/ 0 h 49"/>
                    <a:gd name="T2" fmla="*/ 49 w 49"/>
                    <a:gd name="T3" fmla="*/ 0 h 49"/>
                    <a:gd name="T4" fmla="*/ 49 w 49"/>
                    <a:gd name="T5" fmla="*/ 49 h 49"/>
                    <a:gd name="T6" fmla="*/ 0 w 49"/>
                    <a:gd name="T7" fmla="*/ 49 h 49"/>
                    <a:gd name="T8" fmla="*/ 0 w 49"/>
                    <a:gd name="T9" fmla="*/ 0 h 49"/>
                    <a:gd name="T10" fmla="*/ 0 w 49"/>
                    <a:gd name="T11" fmla="*/ 0 h 49"/>
                  </a:gdLst>
                  <a:ahLst/>
                  <a:cxnLst>
                    <a:cxn ang="0">
                      <a:pos x="T0" y="T1"/>
                    </a:cxn>
                    <a:cxn ang="0">
                      <a:pos x="T2" y="T3"/>
                    </a:cxn>
                    <a:cxn ang="0">
                      <a:pos x="T4" y="T5"/>
                    </a:cxn>
                    <a:cxn ang="0">
                      <a:pos x="T6" y="T7"/>
                    </a:cxn>
                    <a:cxn ang="0">
                      <a:pos x="T8" y="T9"/>
                    </a:cxn>
                    <a:cxn ang="0">
                      <a:pos x="T10" y="T11"/>
                    </a:cxn>
                  </a:cxnLst>
                  <a:rect l="0" t="0" r="r" b="b"/>
                  <a:pathLst>
                    <a:path w="49" h="49">
                      <a:moveTo>
                        <a:pt x="0" y="0"/>
                      </a:moveTo>
                      <a:lnTo>
                        <a:pt x="49" y="0"/>
                      </a:lnTo>
                      <a:lnTo>
                        <a:pt x="49" y="49"/>
                      </a:lnTo>
                      <a:lnTo>
                        <a:pt x="0" y="49"/>
                      </a:lnTo>
                      <a:lnTo>
                        <a:pt x="0" y="0"/>
                      </a:lnTo>
                      <a:lnTo>
                        <a:pt x="0" y="0"/>
                      </a:lnTo>
                      <a:close/>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3" name="Freeform 26">
                  <a:extLst>
                    <a:ext uri="{FF2B5EF4-FFF2-40B4-BE49-F238E27FC236}">
                      <a16:creationId xmlns:a16="http://schemas.microsoft.com/office/drawing/2014/main" id="{05944A9C-FF05-4282-9437-96A6ACFA6094}"/>
                    </a:ext>
                  </a:extLst>
                </p:cNvPr>
                <p:cNvSpPr>
                  <a:spLocks noChangeArrowheads="1"/>
                </p:cNvSpPr>
                <p:nvPr/>
              </p:nvSpPr>
              <p:spPr bwMode="auto">
                <a:xfrm>
                  <a:off x="4026054" y="1458110"/>
                  <a:ext cx="219075" cy="20638"/>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4" name="Freeform 27">
                  <a:extLst>
                    <a:ext uri="{FF2B5EF4-FFF2-40B4-BE49-F238E27FC236}">
                      <a16:creationId xmlns:a16="http://schemas.microsoft.com/office/drawing/2014/main" id="{3C0971E2-E5E6-4DDB-A4B7-9C0FD1F249F8}"/>
                    </a:ext>
                  </a:extLst>
                </p:cNvPr>
                <p:cNvSpPr>
                  <a:spLocks noChangeArrowheads="1"/>
                </p:cNvSpPr>
                <p:nvPr/>
              </p:nvSpPr>
              <p:spPr bwMode="auto">
                <a:xfrm>
                  <a:off x="4026054" y="1508910"/>
                  <a:ext cx="219075" cy="19050"/>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5" name="Freeform 28">
                  <a:extLst>
                    <a:ext uri="{FF2B5EF4-FFF2-40B4-BE49-F238E27FC236}">
                      <a16:creationId xmlns:a16="http://schemas.microsoft.com/office/drawing/2014/main" id="{4FC26DED-5AE0-4693-8638-492DB4CEEB87}"/>
                    </a:ext>
                  </a:extLst>
                </p:cNvPr>
                <p:cNvSpPr>
                  <a:spLocks noChangeArrowheads="1"/>
                </p:cNvSpPr>
                <p:nvPr/>
              </p:nvSpPr>
              <p:spPr bwMode="auto">
                <a:xfrm>
                  <a:off x="3914929" y="1451760"/>
                  <a:ext cx="85725" cy="87313"/>
                </a:xfrm>
                <a:custGeom>
                  <a:avLst/>
                  <a:gdLst>
                    <a:gd name="T0" fmla="*/ 0 w 49"/>
                    <a:gd name="T1" fmla="*/ 0 h 49"/>
                    <a:gd name="T2" fmla="*/ 49 w 49"/>
                    <a:gd name="T3" fmla="*/ 0 h 49"/>
                    <a:gd name="T4" fmla="*/ 49 w 49"/>
                    <a:gd name="T5" fmla="*/ 49 h 49"/>
                    <a:gd name="T6" fmla="*/ 0 w 49"/>
                    <a:gd name="T7" fmla="*/ 49 h 49"/>
                    <a:gd name="T8" fmla="*/ 0 w 49"/>
                    <a:gd name="T9" fmla="*/ 0 h 49"/>
                    <a:gd name="T10" fmla="*/ 0 w 49"/>
                    <a:gd name="T11" fmla="*/ 0 h 49"/>
                  </a:gdLst>
                  <a:ahLst/>
                  <a:cxnLst>
                    <a:cxn ang="0">
                      <a:pos x="T0" y="T1"/>
                    </a:cxn>
                    <a:cxn ang="0">
                      <a:pos x="T2" y="T3"/>
                    </a:cxn>
                    <a:cxn ang="0">
                      <a:pos x="T4" y="T5"/>
                    </a:cxn>
                    <a:cxn ang="0">
                      <a:pos x="T6" y="T7"/>
                    </a:cxn>
                    <a:cxn ang="0">
                      <a:pos x="T8" y="T9"/>
                    </a:cxn>
                    <a:cxn ang="0">
                      <a:pos x="T10" y="T11"/>
                    </a:cxn>
                  </a:cxnLst>
                  <a:rect l="0" t="0" r="r" b="b"/>
                  <a:pathLst>
                    <a:path w="49" h="49">
                      <a:moveTo>
                        <a:pt x="0" y="0"/>
                      </a:moveTo>
                      <a:lnTo>
                        <a:pt x="49" y="0"/>
                      </a:lnTo>
                      <a:lnTo>
                        <a:pt x="49" y="49"/>
                      </a:lnTo>
                      <a:lnTo>
                        <a:pt x="0" y="49"/>
                      </a:lnTo>
                      <a:lnTo>
                        <a:pt x="0" y="0"/>
                      </a:lnTo>
                      <a:lnTo>
                        <a:pt x="0" y="0"/>
                      </a:lnTo>
                      <a:close/>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6" name="Freeform 29">
                  <a:extLst>
                    <a:ext uri="{FF2B5EF4-FFF2-40B4-BE49-F238E27FC236}">
                      <a16:creationId xmlns:a16="http://schemas.microsoft.com/office/drawing/2014/main" id="{D733008F-C628-4563-B1DC-980D509EA33A}"/>
                    </a:ext>
                  </a:extLst>
                </p:cNvPr>
                <p:cNvSpPr>
                  <a:spLocks noChangeArrowheads="1"/>
                </p:cNvSpPr>
                <p:nvPr/>
              </p:nvSpPr>
              <p:spPr bwMode="auto">
                <a:xfrm>
                  <a:off x="4026054" y="1623210"/>
                  <a:ext cx="219075" cy="19050"/>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7" name="Freeform 30">
                  <a:extLst>
                    <a:ext uri="{FF2B5EF4-FFF2-40B4-BE49-F238E27FC236}">
                      <a16:creationId xmlns:a16="http://schemas.microsoft.com/office/drawing/2014/main" id="{70A9D057-B74E-49C0-AFCC-E7024F3C1EF8}"/>
                    </a:ext>
                  </a:extLst>
                </p:cNvPr>
                <p:cNvSpPr>
                  <a:spLocks noChangeArrowheads="1"/>
                </p:cNvSpPr>
                <p:nvPr/>
              </p:nvSpPr>
              <p:spPr bwMode="auto">
                <a:xfrm>
                  <a:off x="4026054" y="1675598"/>
                  <a:ext cx="219075" cy="19050"/>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8" name="Freeform 31">
                  <a:extLst>
                    <a:ext uri="{FF2B5EF4-FFF2-40B4-BE49-F238E27FC236}">
                      <a16:creationId xmlns:a16="http://schemas.microsoft.com/office/drawing/2014/main" id="{F921410A-1D49-4E9A-AAF7-45A385171544}"/>
                    </a:ext>
                  </a:extLst>
                </p:cNvPr>
                <p:cNvSpPr>
                  <a:spLocks noChangeArrowheads="1"/>
                </p:cNvSpPr>
                <p:nvPr/>
              </p:nvSpPr>
              <p:spPr bwMode="auto">
                <a:xfrm>
                  <a:off x="3914929" y="1618448"/>
                  <a:ext cx="85725" cy="85725"/>
                </a:xfrm>
                <a:custGeom>
                  <a:avLst/>
                  <a:gdLst>
                    <a:gd name="T0" fmla="*/ 0 w 49"/>
                    <a:gd name="T1" fmla="*/ 0 h 49"/>
                    <a:gd name="T2" fmla="*/ 49 w 49"/>
                    <a:gd name="T3" fmla="*/ 0 h 49"/>
                    <a:gd name="T4" fmla="*/ 49 w 49"/>
                    <a:gd name="T5" fmla="*/ 49 h 49"/>
                    <a:gd name="T6" fmla="*/ 0 w 49"/>
                    <a:gd name="T7" fmla="*/ 49 h 49"/>
                    <a:gd name="T8" fmla="*/ 0 w 49"/>
                    <a:gd name="T9" fmla="*/ 0 h 49"/>
                    <a:gd name="T10" fmla="*/ 0 w 49"/>
                    <a:gd name="T11" fmla="*/ 0 h 49"/>
                  </a:gdLst>
                  <a:ahLst/>
                  <a:cxnLst>
                    <a:cxn ang="0">
                      <a:pos x="T0" y="T1"/>
                    </a:cxn>
                    <a:cxn ang="0">
                      <a:pos x="T2" y="T3"/>
                    </a:cxn>
                    <a:cxn ang="0">
                      <a:pos x="T4" y="T5"/>
                    </a:cxn>
                    <a:cxn ang="0">
                      <a:pos x="T6" y="T7"/>
                    </a:cxn>
                    <a:cxn ang="0">
                      <a:pos x="T8" y="T9"/>
                    </a:cxn>
                    <a:cxn ang="0">
                      <a:pos x="T10" y="T11"/>
                    </a:cxn>
                  </a:cxnLst>
                  <a:rect l="0" t="0" r="r" b="b"/>
                  <a:pathLst>
                    <a:path w="49" h="49">
                      <a:moveTo>
                        <a:pt x="0" y="0"/>
                      </a:moveTo>
                      <a:lnTo>
                        <a:pt x="49" y="0"/>
                      </a:lnTo>
                      <a:lnTo>
                        <a:pt x="49" y="49"/>
                      </a:lnTo>
                      <a:lnTo>
                        <a:pt x="0" y="49"/>
                      </a:lnTo>
                      <a:lnTo>
                        <a:pt x="0" y="0"/>
                      </a:lnTo>
                      <a:lnTo>
                        <a:pt x="0" y="0"/>
                      </a:lnTo>
                      <a:close/>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39" name="Freeform 32">
                  <a:extLst>
                    <a:ext uri="{FF2B5EF4-FFF2-40B4-BE49-F238E27FC236}">
                      <a16:creationId xmlns:a16="http://schemas.microsoft.com/office/drawing/2014/main" id="{D7648F45-B4DC-4412-8627-F427D4D3543C}"/>
                    </a:ext>
                  </a:extLst>
                </p:cNvPr>
                <p:cNvSpPr>
                  <a:spLocks noChangeArrowheads="1"/>
                </p:cNvSpPr>
                <p:nvPr/>
              </p:nvSpPr>
              <p:spPr bwMode="auto">
                <a:xfrm>
                  <a:off x="4026054" y="1789898"/>
                  <a:ext cx="219075" cy="19050"/>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0" name="Freeform 33">
                  <a:extLst>
                    <a:ext uri="{FF2B5EF4-FFF2-40B4-BE49-F238E27FC236}">
                      <a16:creationId xmlns:a16="http://schemas.microsoft.com/office/drawing/2014/main" id="{F977704C-7D22-4ACB-B1DF-8FA2A98C2D62}"/>
                    </a:ext>
                  </a:extLst>
                </p:cNvPr>
                <p:cNvSpPr>
                  <a:spLocks noChangeArrowheads="1"/>
                </p:cNvSpPr>
                <p:nvPr/>
              </p:nvSpPr>
              <p:spPr bwMode="auto">
                <a:xfrm>
                  <a:off x="4026054" y="1840698"/>
                  <a:ext cx="219075" cy="20637"/>
                </a:xfrm>
                <a:custGeom>
                  <a:avLst/>
                  <a:gdLst>
                    <a:gd name="T0" fmla="*/ 120 w 125"/>
                    <a:gd name="T1" fmla="*/ 11 h 11"/>
                    <a:gd name="T2" fmla="*/ 5 w 125"/>
                    <a:gd name="T3" fmla="*/ 11 h 11"/>
                    <a:gd name="T4" fmla="*/ 0 w 125"/>
                    <a:gd name="T5" fmla="*/ 5 h 11"/>
                    <a:gd name="T6" fmla="*/ 5 w 125"/>
                    <a:gd name="T7" fmla="*/ 0 h 11"/>
                    <a:gd name="T8" fmla="*/ 120 w 125"/>
                    <a:gd name="T9" fmla="*/ 0 h 11"/>
                    <a:gd name="T10" fmla="*/ 125 w 125"/>
                    <a:gd name="T11" fmla="*/ 5 h 11"/>
                    <a:gd name="T12" fmla="*/ 120 w 12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5" h="11">
                      <a:moveTo>
                        <a:pt x="120" y="11"/>
                      </a:moveTo>
                      <a:lnTo>
                        <a:pt x="5" y="11"/>
                      </a:lnTo>
                      <a:cubicBezTo>
                        <a:pt x="1" y="11"/>
                        <a:pt x="0" y="9"/>
                        <a:pt x="0" y="5"/>
                      </a:cubicBezTo>
                      <a:cubicBezTo>
                        <a:pt x="0" y="1"/>
                        <a:pt x="1" y="0"/>
                        <a:pt x="5" y="0"/>
                      </a:cubicBezTo>
                      <a:lnTo>
                        <a:pt x="120" y="0"/>
                      </a:lnTo>
                      <a:cubicBezTo>
                        <a:pt x="123" y="0"/>
                        <a:pt x="125" y="1"/>
                        <a:pt x="125" y="5"/>
                      </a:cubicBezTo>
                      <a:cubicBezTo>
                        <a:pt x="124" y="9"/>
                        <a:pt x="122" y="11"/>
                        <a:pt x="120" y="11"/>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1" name="Freeform 34">
                  <a:extLst>
                    <a:ext uri="{FF2B5EF4-FFF2-40B4-BE49-F238E27FC236}">
                      <a16:creationId xmlns:a16="http://schemas.microsoft.com/office/drawing/2014/main" id="{35DC92CB-20BE-41B9-BFB8-7C1EAD0A1525}"/>
                    </a:ext>
                  </a:extLst>
                </p:cNvPr>
                <p:cNvSpPr>
                  <a:spLocks noChangeArrowheads="1"/>
                </p:cNvSpPr>
                <p:nvPr/>
              </p:nvSpPr>
              <p:spPr bwMode="auto">
                <a:xfrm>
                  <a:off x="3914929" y="1783548"/>
                  <a:ext cx="85725" cy="87312"/>
                </a:xfrm>
                <a:custGeom>
                  <a:avLst/>
                  <a:gdLst>
                    <a:gd name="T0" fmla="*/ 0 w 49"/>
                    <a:gd name="T1" fmla="*/ 0 h 49"/>
                    <a:gd name="T2" fmla="*/ 49 w 49"/>
                    <a:gd name="T3" fmla="*/ 0 h 49"/>
                    <a:gd name="T4" fmla="*/ 49 w 49"/>
                    <a:gd name="T5" fmla="*/ 49 h 49"/>
                    <a:gd name="T6" fmla="*/ 0 w 49"/>
                    <a:gd name="T7" fmla="*/ 49 h 49"/>
                    <a:gd name="T8" fmla="*/ 0 w 49"/>
                    <a:gd name="T9" fmla="*/ 0 h 49"/>
                    <a:gd name="T10" fmla="*/ 0 w 49"/>
                    <a:gd name="T11" fmla="*/ 0 h 49"/>
                  </a:gdLst>
                  <a:ahLst/>
                  <a:cxnLst>
                    <a:cxn ang="0">
                      <a:pos x="T0" y="T1"/>
                    </a:cxn>
                    <a:cxn ang="0">
                      <a:pos x="T2" y="T3"/>
                    </a:cxn>
                    <a:cxn ang="0">
                      <a:pos x="T4" y="T5"/>
                    </a:cxn>
                    <a:cxn ang="0">
                      <a:pos x="T6" y="T7"/>
                    </a:cxn>
                    <a:cxn ang="0">
                      <a:pos x="T8" y="T9"/>
                    </a:cxn>
                    <a:cxn ang="0">
                      <a:pos x="T10" y="T11"/>
                    </a:cxn>
                  </a:cxnLst>
                  <a:rect l="0" t="0" r="r" b="b"/>
                  <a:pathLst>
                    <a:path w="49" h="49">
                      <a:moveTo>
                        <a:pt x="0" y="0"/>
                      </a:moveTo>
                      <a:lnTo>
                        <a:pt x="49" y="0"/>
                      </a:lnTo>
                      <a:lnTo>
                        <a:pt x="49" y="49"/>
                      </a:lnTo>
                      <a:lnTo>
                        <a:pt x="0" y="49"/>
                      </a:lnTo>
                      <a:lnTo>
                        <a:pt x="0" y="0"/>
                      </a:lnTo>
                      <a:lnTo>
                        <a:pt x="0" y="0"/>
                      </a:lnTo>
                      <a:close/>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2" name="Freeform 35">
                  <a:extLst>
                    <a:ext uri="{FF2B5EF4-FFF2-40B4-BE49-F238E27FC236}">
                      <a16:creationId xmlns:a16="http://schemas.microsoft.com/office/drawing/2014/main" id="{8E98E6B9-3452-4178-B264-670BF35AE822}"/>
                    </a:ext>
                  </a:extLst>
                </p:cNvPr>
                <p:cNvSpPr>
                  <a:spLocks noChangeArrowheads="1"/>
                </p:cNvSpPr>
                <p:nvPr/>
              </p:nvSpPr>
              <p:spPr bwMode="auto">
                <a:xfrm>
                  <a:off x="3649817" y="1013610"/>
                  <a:ext cx="366712" cy="1588"/>
                </a:xfrm>
                <a:custGeom>
                  <a:avLst/>
                  <a:gdLst>
                    <a:gd name="T0" fmla="*/ 0 w 209"/>
                    <a:gd name="T1" fmla="*/ 209 w 209"/>
                  </a:gdLst>
                  <a:ahLst/>
                  <a:cxnLst>
                    <a:cxn ang="0">
                      <a:pos x="T0" y="0"/>
                    </a:cxn>
                    <a:cxn ang="0">
                      <a:pos x="T1" y="0"/>
                    </a:cxn>
                  </a:cxnLst>
                  <a:rect l="0" t="0" r="r" b="b"/>
                  <a:pathLst>
                    <a:path w="209">
                      <a:moveTo>
                        <a:pt x="0" y="0"/>
                      </a:moveTo>
                      <a:lnTo>
                        <a:pt x="209" y="0"/>
                      </a:lnTo>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3" name="Freeform 36">
                  <a:extLst>
                    <a:ext uri="{FF2B5EF4-FFF2-40B4-BE49-F238E27FC236}">
                      <a16:creationId xmlns:a16="http://schemas.microsoft.com/office/drawing/2014/main" id="{15698E76-8B5B-47AE-9B26-341298CE481C}"/>
                    </a:ext>
                  </a:extLst>
                </p:cNvPr>
                <p:cNvSpPr>
                  <a:spLocks noChangeArrowheads="1"/>
                </p:cNvSpPr>
                <p:nvPr/>
              </p:nvSpPr>
              <p:spPr bwMode="auto">
                <a:xfrm>
                  <a:off x="3176742" y="958048"/>
                  <a:ext cx="414337" cy="200025"/>
                </a:xfrm>
                <a:custGeom>
                  <a:avLst/>
                  <a:gdLst>
                    <a:gd name="T0" fmla="*/ 0 w 237"/>
                    <a:gd name="T1" fmla="*/ 0 h 114"/>
                    <a:gd name="T2" fmla="*/ 237 w 237"/>
                    <a:gd name="T3" fmla="*/ 0 h 114"/>
                    <a:gd name="T4" fmla="*/ 237 w 237"/>
                    <a:gd name="T5" fmla="*/ 114 h 114"/>
                    <a:gd name="T6" fmla="*/ 0 w 237"/>
                    <a:gd name="T7" fmla="*/ 114 h 114"/>
                    <a:gd name="T8" fmla="*/ 0 w 237"/>
                    <a:gd name="T9" fmla="*/ 0 h 114"/>
                    <a:gd name="T10" fmla="*/ 0 w 237"/>
                    <a:gd name="T11" fmla="*/ 0 h 114"/>
                  </a:gdLst>
                  <a:ahLst/>
                  <a:cxnLst>
                    <a:cxn ang="0">
                      <a:pos x="T0" y="T1"/>
                    </a:cxn>
                    <a:cxn ang="0">
                      <a:pos x="T2" y="T3"/>
                    </a:cxn>
                    <a:cxn ang="0">
                      <a:pos x="T4" y="T5"/>
                    </a:cxn>
                    <a:cxn ang="0">
                      <a:pos x="T6" y="T7"/>
                    </a:cxn>
                    <a:cxn ang="0">
                      <a:pos x="T8" y="T9"/>
                    </a:cxn>
                    <a:cxn ang="0">
                      <a:pos x="T10" y="T11"/>
                    </a:cxn>
                  </a:cxnLst>
                  <a:rect l="0" t="0" r="r" b="b"/>
                  <a:pathLst>
                    <a:path w="237" h="114">
                      <a:moveTo>
                        <a:pt x="0" y="0"/>
                      </a:moveTo>
                      <a:lnTo>
                        <a:pt x="237" y="0"/>
                      </a:lnTo>
                      <a:lnTo>
                        <a:pt x="237" y="114"/>
                      </a:lnTo>
                      <a:lnTo>
                        <a:pt x="0" y="114"/>
                      </a:lnTo>
                      <a:lnTo>
                        <a:pt x="0" y="0"/>
                      </a:lnTo>
                      <a:lnTo>
                        <a:pt x="0" y="0"/>
                      </a:lnTo>
                      <a:close/>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4" name="Freeform 37">
                  <a:extLst>
                    <a:ext uri="{FF2B5EF4-FFF2-40B4-BE49-F238E27FC236}">
                      <a16:creationId xmlns:a16="http://schemas.microsoft.com/office/drawing/2014/main" id="{C7AF46E1-3F8F-4311-A8F4-2A342A48CE88}"/>
                    </a:ext>
                  </a:extLst>
                </p:cNvPr>
                <p:cNvSpPr>
                  <a:spLocks noChangeArrowheads="1"/>
                </p:cNvSpPr>
                <p:nvPr/>
              </p:nvSpPr>
              <p:spPr bwMode="auto">
                <a:xfrm>
                  <a:off x="3176742" y="1245385"/>
                  <a:ext cx="414337" cy="200025"/>
                </a:xfrm>
                <a:custGeom>
                  <a:avLst/>
                  <a:gdLst>
                    <a:gd name="T0" fmla="*/ 0 w 237"/>
                    <a:gd name="T1" fmla="*/ 0 h 114"/>
                    <a:gd name="T2" fmla="*/ 237 w 237"/>
                    <a:gd name="T3" fmla="*/ 0 h 114"/>
                    <a:gd name="T4" fmla="*/ 237 w 237"/>
                    <a:gd name="T5" fmla="*/ 114 h 114"/>
                    <a:gd name="T6" fmla="*/ 0 w 237"/>
                    <a:gd name="T7" fmla="*/ 114 h 114"/>
                    <a:gd name="T8" fmla="*/ 0 w 237"/>
                    <a:gd name="T9" fmla="*/ 0 h 114"/>
                    <a:gd name="T10" fmla="*/ 0 w 237"/>
                    <a:gd name="T11" fmla="*/ 0 h 114"/>
                  </a:gdLst>
                  <a:ahLst/>
                  <a:cxnLst>
                    <a:cxn ang="0">
                      <a:pos x="T0" y="T1"/>
                    </a:cxn>
                    <a:cxn ang="0">
                      <a:pos x="T2" y="T3"/>
                    </a:cxn>
                    <a:cxn ang="0">
                      <a:pos x="T4" y="T5"/>
                    </a:cxn>
                    <a:cxn ang="0">
                      <a:pos x="T6" y="T7"/>
                    </a:cxn>
                    <a:cxn ang="0">
                      <a:pos x="T8" y="T9"/>
                    </a:cxn>
                    <a:cxn ang="0">
                      <a:pos x="T10" y="T11"/>
                    </a:cxn>
                  </a:cxnLst>
                  <a:rect l="0" t="0" r="r" b="b"/>
                  <a:pathLst>
                    <a:path w="237" h="114">
                      <a:moveTo>
                        <a:pt x="0" y="0"/>
                      </a:moveTo>
                      <a:lnTo>
                        <a:pt x="237" y="0"/>
                      </a:lnTo>
                      <a:lnTo>
                        <a:pt x="237" y="114"/>
                      </a:lnTo>
                      <a:lnTo>
                        <a:pt x="0" y="114"/>
                      </a:lnTo>
                      <a:lnTo>
                        <a:pt x="0" y="0"/>
                      </a:lnTo>
                      <a:lnTo>
                        <a:pt x="0" y="0"/>
                      </a:lnTo>
                      <a:close/>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5" name="Freeform 39">
                  <a:extLst>
                    <a:ext uri="{FF2B5EF4-FFF2-40B4-BE49-F238E27FC236}">
                      <a16:creationId xmlns:a16="http://schemas.microsoft.com/office/drawing/2014/main" id="{98922D5D-65D4-4326-B655-4B7C9F518043}"/>
                    </a:ext>
                  </a:extLst>
                </p:cNvPr>
                <p:cNvSpPr>
                  <a:spLocks noChangeArrowheads="1"/>
                </p:cNvSpPr>
                <p:nvPr/>
              </p:nvSpPr>
              <p:spPr bwMode="auto">
                <a:xfrm>
                  <a:off x="3208492" y="796123"/>
                  <a:ext cx="917575" cy="39687"/>
                </a:xfrm>
                <a:custGeom>
                  <a:avLst/>
                  <a:gdLst>
                    <a:gd name="T0" fmla="*/ 11 w 526"/>
                    <a:gd name="T1" fmla="*/ 0 h 22"/>
                    <a:gd name="T2" fmla="*/ 515 w 526"/>
                    <a:gd name="T3" fmla="*/ 0 h 22"/>
                    <a:gd name="T4" fmla="*/ 526 w 526"/>
                    <a:gd name="T5" fmla="*/ 11 h 22"/>
                    <a:gd name="T6" fmla="*/ 515 w 526"/>
                    <a:gd name="T7" fmla="*/ 22 h 22"/>
                    <a:gd name="T8" fmla="*/ 11 w 526"/>
                    <a:gd name="T9" fmla="*/ 22 h 22"/>
                    <a:gd name="T10" fmla="*/ 0 w 526"/>
                    <a:gd name="T11" fmla="*/ 11 h 22"/>
                    <a:gd name="T12" fmla="*/ 11 w 526"/>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526" h="22">
                      <a:moveTo>
                        <a:pt x="11" y="0"/>
                      </a:moveTo>
                      <a:lnTo>
                        <a:pt x="515" y="0"/>
                      </a:lnTo>
                      <a:cubicBezTo>
                        <a:pt x="522" y="0"/>
                        <a:pt x="526" y="3"/>
                        <a:pt x="526" y="11"/>
                      </a:cubicBezTo>
                      <a:cubicBezTo>
                        <a:pt x="526" y="18"/>
                        <a:pt x="522" y="22"/>
                        <a:pt x="515" y="22"/>
                      </a:cubicBezTo>
                      <a:lnTo>
                        <a:pt x="11" y="22"/>
                      </a:lnTo>
                      <a:cubicBezTo>
                        <a:pt x="3" y="22"/>
                        <a:pt x="0" y="18"/>
                        <a:pt x="0" y="11"/>
                      </a:cubicBezTo>
                      <a:cubicBezTo>
                        <a:pt x="0" y="3"/>
                        <a:pt x="3" y="0"/>
                        <a:pt x="11" y="0"/>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6" name="Freeform 40">
                  <a:extLst>
                    <a:ext uri="{FF2B5EF4-FFF2-40B4-BE49-F238E27FC236}">
                      <a16:creationId xmlns:a16="http://schemas.microsoft.com/office/drawing/2014/main" id="{9C62C15B-963B-4889-AAAE-920C228839FF}"/>
                    </a:ext>
                  </a:extLst>
                </p:cNvPr>
                <p:cNvSpPr>
                  <a:spLocks noChangeArrowheads="1"/>
                </p:cNvSpPr>
                <p:nvPr/>
              </p:nvSpPr>
              <p:spPr bwMode="auto">
                <a:xfrm>
                  <a:off x="3113242" y="781835"/>
                  <a:ext cx="66675" cy="66675"/>
                </a:xfrm>
                <a:custGeom>
                  <a:avLst/>
                  <a:gdLst>
                    <a:gd name="T0" fmla="*/ 19 w 38"/>
                    <a:gd name="T1" fmla="*/ 0 h 38"/>
                    <a:gd name="T2" fmla="*/ 38 w 38"/>
                    <a:gd name="T3" fmla="*/ 19 h 38"/>
                    <a:gd name="T4" fmla="*/ 19 w 38"/>
                    <a:gd name="T5" fmla="*/ 38 h 38"/>
                    <a:gd name="T6" fmla="*/ 0 w 38"/>
                    <a:gd name="T7" fmla="*/ 19 h 38"/>
                    <a:gd name="T8" fmla="*/ 19 w 38"/>
                    <a:gd name="T9" fmla="*/ 0 h 38"/>
                  </a:gdLst>
                  <a:ahLst/>
                  <a:cxnLst>
                    <a:cxn ang="0">
                      <a:pos x="T0" y="T1"/>
                    </a:cxn>
                    <a:cxn ang="0">
                      <a:pos x="T2" y="T3"/>
                    </a:cxn>
                    <a:cxn ang="0">
                      <a:pos x="T4" y="T5"/>
                    </a:cxn>
                    <a:cxn ang="0">
                      <a:pos x="T6" y="T7"/>
                    </a:cxn>
                    <a:cxn ang="0">
                      <a:pos x="T8" y="T9"/>
                    </a:cxn>
                  </a:cxnLst>
                  <a:rect l="0" t="0" r="r" b="b"/>
                  <a:pathLst>
                    <a:path w="38" h="38">
                      <a:moveTo>
                        <a:pt x="19" y="0"/>
                      </a:moveTo>
                      <a:cubicBezTo>
                        <a:pt x="31" y="0"/>
                        <a:pt x="38" y="6"/>
                        <a:pt x="38" y="19"/>
                      </a:cubicBezTo>
                      <a:cubicBezTo>
                        <a:pt x="38" y="32"/>
                        <a:pt x="31" y="38"/>
                        <a:pt x="19" y="38"/>
                      </a:cubicBezTo>
                      <a:cubicBezTo>
                        <a:pt x="6" y="38"/>
                        <a:pt x="0" y="32"/>
                        <a:pt x="0" y="19"/>
                      </a:cubicBezTo>
                      <a:cubicBezTo>
                        <a:pt x="0" y="6"/>
                        <a:pt x="7" y="0"/>
                        <a:pt x="19" y="0"/>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7" name="Freeform 42">
                  <a:extLst>
                    <a:ext uri="{FF2B5EF4-FFF2-40B4-BE49-F238E27FC236}">
                      <a16:creationId xmlns:a16="http://schemas.microsoft.com/office/drawing/2014/main" id="{C70F6355-EF87-43BE-AA45-C0C9999AE867}"/>
                    </a:ext>
                  </a:extLst>
                </p:cNvPr>
                <p:cNvSpPr>
                  <a:spLocks noChangeArrowheads="1"/>
                </p:cNvSpPr>
                <p:nvPr/>
              </p:nvSpPr>
              <p:spPr bwMode="auto">
                <a:xfrm>
                  <a:off x="4045104" y="1953410"/>
                  <a:ext cx="66675" cy="66675"/>
                </a:xfrm>
                <a:custGeom>
                  <a:avLst/>
                  <a:gdLst>
                    <a:gd name="T0" fmla="*/ 19 w 39"/>
                    <a:gd name="T1" fmla="*/ 38 h 38"/>
                    <a:gd name="T2" fmla="*/ 0 w 39"/>
                    <a:gd name="T3" fmla="*/ 19 h 38"/>
                    <a:gd name="T4" fmla="*/ 19 w 39"/>
                    <a:gd name="T5" fmla="*/ 0 h 38"/>
                    <a:gd name="T6" fmla="*/ 38 w 39"/>
                    <a:gd name="T7" fmla="*/ 19 h 38"/>
                    <a:gd name="T8" fmla="*/ 19 w 39"/>
                    <a:gd name="T9" fmla="*/ 38 h 38"/>
                  </a:gdLst>
                  <a:ahLst/>
                  <a:cxnLst>
                    <a:cxn ang="0">
                      <a:pos x="T0" y="T1"/>
                    </a:cxn>
                    <a:cxn ang="0">
                      <a:pos x="T2" y="T3"/>
                    </a:cxn>
                    <a:cxn ang="0">
                      <a:pos x="T4" y="T5"/>
                    </a:cxn>
                    <a:cxn ang="0">
                      <a:pos x="T6" y="T7"/>
                    </a:cxn>
                    <a:cxn ang="0">
                      <a:pos x="T8" y="T9"/>
                    </a:cxn>
                  </a:cxnLst>
                  <a:rect l="0" t="0" r="r" b="b"/>
                  <a:pathLst>
                    <a:path w="39" h="38">
                      <a:moveTo>
                        <a:pt x="19" y="38"/>
                      </a:moveTo>
                      <a:cubicBezTo>
                        <a:pt x="6" y="38"/>
                        <a:pt x="0" y="32"/>
                        <a:pt x="0" y="19"/>
                      </a:cubicBezTo>
                      <a:cubicBezTo>
                        <a:pt x="0" y="6"/>
                        <a:pt x="6" y="0"/>
                        <a:pt x="19" y="0"/>
                      </a:cubicBezTo>
                      <a:cubicBezTo>
                        <a:pt x="32" y="0"/>
                        <a:pt x="38" y="6"/>
                        <a:pt x="38" y="19"/>
                      </a:cubicBezTo>
                      <a:cubicBezTo>
                        <a:pt x="39" y="32"/>
                        <a:pt x="32" y="38"/>
                        <a:pt x="19" y="38"/>
                      </a:cubicBezTo>
                    </a:path>
                  </a:pathLst>
                </a:custGeom>
                <a:solidFill>
                  <a:schemeClr val="bg1">
                    <a:lumMod val="95000"/>
                  </a:schemeClr>
                </a:solidFill>
                <a:ln>
                  <a:noFill/>
                </a:ln>
                <a:effec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48" name="Freeform 44">
                  <a:extLst>
                    <a:ext uri="{FF2B5EF4-FFF2-40B4-BE49-F238E27FC236}">
                      <a16:creationId xmlns:a16="http://schemas.microsoft.com/office/drawing/2014/main" id="{F017D8B4-2B8D-4333-9BF3-A3F6651DEFB3}"/>
                    </a:ext>
                  </a:extLst>
                </p:cNvPr>
                <p:cNvSpPr>
                  <a:spLocks noChangeArrowheads="1"/>
                </p:cNvSpPr>
                <p:nvPr/>
              </p:nvSpPr>
              <p:spPr bwMode="auto">
                <a:xfrm>
                  <a:off x="3635529" y="1000910"/>
                  <a:ext cx="392113" cy="25400"/>
                </a:xfrm>
                <a:custGeom>
                  <a:avLst/>
                  <a:gdLst>
                    <a:gd name="T0" fmla="*/ 8 w 224"/>
                    <a:gd name="T1" fmla="*/ 14 h 14"/>
                    <a:gd name="T2" fmla="*/ 217 w 224"/>
                    <a:gd name="T3" fmla="*/ 14 h 14"/>
                    <a:gd name="T4" fmla="*/ 224 w 224"/>
                    <a:gd name="T5" fmla="*/ 7 h 14"/>
                    <a:gd name="T6" fmla="*/ 217 w 224"/>
                    <a:gd name="T7" fmla="*/ 0 h 14"/>
                    <a:gd name="T8" fmla="*/ 8 w 224"/>
                    <a:gd name="T9" fmla="*/ 0 h 14"/>
                    <a:gd name="T10" fmla="*/ 0 w 224"/>
                    <a:gd name="T11" fmla="*/ 7 h 14"/>
                    <a:gd name="T12" fmla="*/ 8 w 22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24" h="14">
                      <a:moveTo>
                        <a:pt x="8" y="14"/>
                      </a:moveTo>
                      <a:lnTo>
                        <a:pt x="217" y="14"/>
                      </a:lnTo>
                      <a:cubicBezTo>
                        <a:pt x="222" y="14"/>
                        <a:pt x="224" y="12"/>
                        <a:pt x="224" y="7"/>
                      </a:cubicBezTo>
                      <a:cubicBezTo>
                        <a:pt x="224" y="2"/>
                        <a:pt x="222" y="0"/>
                        <a:pt x="217" y="0"/>
                      </a:cubicBezTo>
                      <a:lnTo>
                        <a:pt x="8" y="0"/>
                      </a:lnTo>
                      <a:cubicBezTo>
                        <a:pt x="3" y="0"/>
                        <a:pt x="0" y="2"/>
                        <a:pt x="0" y="7"/>
                      </a:cubicBezTo>
                      <a:cubicBezTo>
                        <a:pt x="0" y="12"/>
                        <a:pt x="2" y="14"/>
                        <a:pt x="8" y="14"/>
                      </a:cubicBezTo>
                    </a:path>
                  </a:pathLst>
                </a:custGeom>
                <a:solidFill>
                  <a:schemeClr val="accent2">
                    <a:lumMod val="7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26" name="Rectangle 25">
                <a:extLst>
                  <a:ext uri="{FF2B5EF4-FFF2-40B4-BE49-F238E27FC236}">
                    <a16:creationId xmlns:a16="http://schemas.microsoft.com/office/drawing/2014/main" id="{F1D7F990-1174-42F9-A72C-617BFBFEB3E5}"/>
                  </a:ext>
                </a:extLst>
              </p:cNvPr>
              <p:cNvSpPr/>
              <p:nvPr/>
            </p:nvSpPr>
            <p:spPr>
              <a:xfrm>
                <a:off x="2614587" y="1955601"/>
                <a:ext cx="1892981" cy="3650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solidFill>
                      <a:schemeClr val="tx1">
                        <a:lumMod val="65000"/>
                        <a:lumOff val="35000"/>
                      </a:schemeClr>
                    </a:solidFill>
                  </a:rPr>
                  <a:t>2 email invites</a:t>
                </a:r>
              </a:p>
            </p:txBody>
          </p:sp>
        </p:grpSp>
        <p:grpSp>
          <p:nvGrpSpPr>
            <p:cNvPr id="18" name="Group 17">
              <a:extLst>
                <a:ext uri="{FF2B5EF4-FFF2-40B4-BE49-F238E27FC236}">
                  <a16:creationId xmlns:a16="http://schemas.microsoft.com/office/drawing/2014/main" id="{357FE512-BA9F-45B6-83A8-AA9CEA4539F2}"/>
                </a:ext>
              </a:extLst>
            </p:cNvPr>
            <p:cNvGrpSpPr>
              <a:grpSpLocks noChangeAspect="1"/>
            </p:cNvGrpSpPr>
            <p:nvPr/>
          </p:nvGrpSpPr>
          <p:grpSpPr>
            <a:xfrm>
              <a:off x="7243203" y="759845"/>
              <a:ext cx="1672192" cy="1330658"/>
              <a:chOff x="7243203" y="759845"/>
              <a:chExt cx="1892981" cy="1506351"/>
            </a:xfrm>
          </p:grpSpPr>
          <p:grpSp>
            <p:nvGrpSpPr>
              <p:cNvPr id="21" name="Group 20">
                <a:extLst>
                  <a:ext uri="{FF2B5EF4-FFF2-40B4-BE49-F238E27FC236}">
                    <a16:creationId xmlns:a16="http://schemas.microsoft.com/office/drawing/2014/main" id="{A507E748-ADA6-403C-9A48-3502F4B3DED6}"/>
                  </a:ext>
                </a:extLst>
              </p:cNvPr>
              <p:cNvGrpSpPr>
                <a:grpSpLocks noChangeAspect="1"/>
              </p:cNvGrpSpPr>
              <p:nvPr/>
            </p:nvGrpSpPr>
            <p:grpSpPr>
              <a:xfrm>
                <a:off x="7692594" y="759845"/>
                <a:ext cx="994201" cy="989884"/>
                <a:chOff x="7692594" y="759845"/>
                <a:chExt cx="1096963" cy="1092200"/>
              </a:xfrm>
            </p:grpSpPr>
            <p:sp>
              <p:nvSpPr>
                <p:cNvPr id="23" name="Freeform 54">
                  <a:extLst>
                    <a:ext uri="{FF2B5EF4-FFF2-40B4-BE49-F238E27FC236}">
                      <a16:creationId xmlns:a16="http://schemas.microsoft.com/office/drawing/2014/main" id="{4FBF13B2-C3A8-4038-9075-F14665E83075}"/>
                    </a:ext>
                  </a:extLst>
                </p:cNvPr>
                <p:cNvSpPr>
                  <a:spLocks noChangeArrowheads="1"/>
                </p:cNvSpPr>
                <p:nvPr/>
              </p:nvSpPr>
              <p:spPr bwMode="auto">
                <a:xfrm>
                  <a:off x="7692594" y="759845"/>
                  <a:ext cx="1096963" cy="1092200"/>
                </a:xfrm>
                <a:custGeom>
                  <a:avLst/>
                  <a:gdLst>
                    <a:gd name="T0" fmla="*/ 426 w 637"/>
                    <a:gd name="T1" fmla="*/ 438 h 631"/>
                    <a:gd name="T2" fmla="*/ 456 w 637"/>
                    <a:gd name="T3" fmla="*/ 400 h 631"/>
                    <a:gd name="T4" fmla="*/ 498 w 637"/>
                    <a:gd name="T5" fmla="*/ 395 h 631"/>
                    <a:gd name="T6" fmla="*/ 555 w 637"/>
                    <a:gd name="T7" fmla="*/ 438 h 631"/>
                    <a:gd name="T8" fmla="*/ 619 w 637"/>
                    <a:gd name="T9" fmla="*/ 488 h 631"/>
                    <a:gd name="T10" fmla="*/ 625 w 637"/>
                    <a:gd name="T11" fmla="*/ 531 h 631"/>
                    <a:gd name="T12" fmla="*/ 581 w 637"/>
                    <a:gd name="T13" fmla="*/ 588 h 631"/>
                    <a:gd name="T14" fmla="*/ 567 w 637"/>
                    <a:gd name="T15" fmla="*/ 597 h 631"/>
                    <a:gd name="T16" fmla="*/ 568 w 637"/>
                    <a:gd name="T17" fmla="*/ 597 h 631"/>
                    <a:gd name="T18" fmla="*/ 434 w 637"/>
                    <a:gd name="T19" fmla="*/ 630 h 631"/>
                    <a:gd name="T20" fmla="*/ 312 w 637"/>
                    <a:gd name="T21" fmla="*/ 606 h 631"/>
                    <a:gd name="T22" fmla="*/ 207 w 637"/>
                    <a:gd name="T23" fmla="*/ 545 h 631"/>
                    <a:gd name="T24" fmla="*/ 126 w 637"/>
                    <a:gd name="T25" fmla="*/ 469 h 631"/>
                    <a:gd name="T26" fmla="*/ 101 w 637"/>
                    <a:gd name="T27" fmla="*/ 438 h 631"/>
                    <a:gd name="T28" fmla="*/ 87 w 637"/>
                    <a:gd name="T29" fmla="*/ 421 h 631"/>
                    <a:gd name="T30" fmla="*/ 7 w 637"/>
                    <a:gd name="T31" fmla="*/ 257 h 631"/>
                    <a:gd name="T32" fmla="*/ 31 w 637"/>
                    <a:gd name="T33" fmla="*/ 109 h 631"/>
                    <a:gd name="T34" fmla="*/ 63 w 637"/>
                    <a:gd name="T35" fmla="*/ 50 h 631"/>
                    <a:gd name="T36" fmla="*/ 74 w 637"/>
                    <a:gd name="T37" fmla="*/ 40 h 631"/>
                    <a:gd name="T38" fmla="*/ 137 w 637"/>
                    <a:gd name="T39" fmla="*/ 9 h 631"/>
                    <a:gd name="T40" fmla="*/ 177 w 637"/>
                    <a:gd name="T41" fmla="*/ 22 h 631"/>
                    <a:gd name="T42" fmla="*/ 245 w 637"/>
                    <a:gd name="T43" fmla="*/ 156 h 631"/>
                    <a:gd name="T44" fmla="*/ 248 w 637"/>
                    <a:gd name="T45" fmla="*/ 166 h 631"/>
                    <a:gd name="T46" fmla="*/ 231 w 637"/>
                    <a:gd name="T47" fmla="*/ 195 h 631"/>
                    <a:gd name="T48" fmla="*/ 168 w 637"/>
                    <a:gd name="T49" fmla="*/ 227 h 631"/>
                    <a:gd name="T50" fmla="*/ 125 w 637"/>
                    <a:gd name="T51" fmla="*/ 225 h 631"/>
                    <a:gd name="T52" fmla="*/ 155 w 637"/>
                    <a:gd name="T53" fmla="*/ 333 h 631"/>
                    <a:gd name="T54" fmla="*/ 212 w 637"/>
                    <a:gd name="T55" fmla="*/ 402 h 631"/>
                    <a:gd name="T56" fmla="*/ 248 w 637"/>
                    <a:gd name="T57" fmla="*/ 438 h 631"/>
                    <a:gd name="T58" fmla="*/ 287 w 637"/>
                    <a:gd name="T59" fmla="*/ 472 h 631"/>
                    <a:gd name="T60" fmla="*/ 329 w 637"/>
                    <a:gd name="T61" fmla="*/ 500 h 631"/>
                    <a:gd name="T62" fmla="*/ 418 w 637"/>
                    <a:gd name="T63" fmla="*/ 517 h 631"/>
                    <a:gd name="T64" fmla="*/ 404 w 637"/>
                    <a:gd name="T65" fmla="*/ 480 h 631"/>
                    <a:gd name="T66" fmla="*/ 412 w 637"/>
                    <a:gd name="T67" fmla="*/ 457 h 631"/>
                    <a:gd name="T68" fmla="*/ 426 w 637"/>
                    <a:gd name="T69" fmla="*/ 438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7" h="631">
                      <a:moveTo>
                        <a:pt x="426" y="438"/>
                      </a:moveTo>
                      <a:lnTo>
                        <a:pt x="456" y="400"/>
                      </a:lnTo>
                      <a:cubicBezTo>
                        <a:pt x="468" y="384"/>
                        <a:pt x="482" y="382"/>
                        <a:pt x="498" y="395"/>
                      </a:cubicBezTo>
                      <a:lnTo>
                        <a:pt x="555" y="438"/>
                      </a:lnTo>
                      <a:lnTo>
                        <a:pt x="619" y="488"/>
                      </a:lnTo>
                      <a:cubicBezTo>
                        <a:pt x="635" y="501"/>
                        <a:pt x="637" y="515"/>
                        <a:pt x="625" y="531"/>
                      </a:cubicBezTo>
                      <a:lnTo>
                        <a:pt x="581" y="588"/>
                      </a:lnTo>
                      <a:cubicBezTo>
                        <a:pt x="579" y="590"/>
                        <a:pt x="574" y="593"/>
                        <a:pt x="567" y="597"/>
                      </a:cubicBezTo>
                      <a:lnTo>
                        <a:pt x="568" y="597"/>
                      </a:lnTo>
                      <a:cubicBezTo>
                        <a:pt x="524" y="619"/>
                        <a:pt x="480" y="630"/>
                        <a:pt x="434" y="630"/>
                      </a:cubicBezTo>
                      <a:cubicBezTo>
                        <a:pt x="394" y="631"/>
                        <a:pt x="353" y="623"/>
                        <a:pt x="312" y="606"/>
                      </a:cubicBezTo>
                      <a:cubicBezTo>
                        <a:pt x="276" y="592"/>
                        <a:pt x="241" y="572"/>
                        <a:pt x="207" y="545"/>
                      </a:cubicBezTo>
                      <a:cubicBezTo>
                        <a:pt x="178" y="523"/>
                        <a:pt x="151" y="497"/>
                        <a:pt x="126" y="469"/>
                      </a:cubicBezTo>
                      <a:cubicBezTo>
                        <a:pt x="118" y="460"/>
                        <a:pt x="110" y="450"/>
                        <a:pt x="101" y="438"/>
                      </a:cubicBezTo>
                      <a:lnTo>
                        <a:pt x="87" y="421"/>
                      </a:lnTo>
                      <a:cubicBezTo>
                        <a:pt x="42" y="361"/>
                        <a:pt x="16" y="306"/>
                        <a:pt x="7" y="257"/>
                      </a:cubicBezTo>
                      <a:cubicBezTo>
                        <a:pt x="0" y="210"/>
                        <a:pt x="7" y="161"/>
                        <a:pt x="31" y="109"/>
                      </a:cubicBezTo>
                      <a:cubicBezTo>
                        <a:pt x="39" y="91"/>
                        <a:pt x="50" y="71"/>
                        <a:pt x="63" y="50"/>
                      </a:cubicBezTo>
                      <a:cubicBezTo>
                        <a:pt x="68" y="45"/>
                        <a:pt x="71" y="42"/>
                        <a:pt x="74" y="40"/>
                      </a:cubicBezTo>
                      <a:lnTo>
                        <a:pt x="137" y="9"/>
                      </a:lnTo>
                      <a:cubicBezTo>
                        <a:pt x="155" y="0"/>
                        <a:pt x="168" y="4"/>
                        <a:pt x="177" y="22"/>
                      </a:cubicBezTo>
                      <a:lnTo>
                        <a:pt x="245" y="156"/>
                      </a:lnTo>
                      <a:cubicBezTo>
                        <a:pt x="246" y="159"/>
                        <a:pt x="247" y="162"/>
                        <a:pt x="248" y="166"/>
                      </a:cubicBezTo>
                      <a:cubicBezTo>
                        <a:pt x="249" y="179"/>
                        <a:pt x="244" y="189"/>
                        <a:pt x="231" y="195"/>
                      </a:cubicBezTo>
                      <a:lnTo>
                        <a:pt x="168" y="227"/>
                      </a:lnTo>
                      <a:cubicBezTo>
                        <a:pt x="162" y="231"/>
                        <a:pt x="148" y="230"/>
                        <a:pt x="125" y="225"/>
                      </a:cubicBezTo>
                      <a:cubicBezTo>
                        <a:pt x="119" y="257"/>
                        <a:pt x="129" y="292"/>
                        <a:pt x="155" y="333"/>
                      </a:cubicBezTo>
                      <a:cubicBezTo>
                        <a:pt x="170" y="354"/>
                        <a:pt x="188" y="377"/>
                        <a:pt x="212" y="402"/>
                      </a:cubicBezTo>
                      <a:cubicBezTo>
                        <a:pt x="225" y="416"/>
                        <a:pt x="237" y="428"/>
                        <a:pt x="248" y="438"/>
                      </a:cubicBezTo>
                      <a:cubicBezTo>
                        <a:pt x="262" y="451"/>
                        <a:pt x="275" y="463"/>
                        <a:pt x="287" y="472"/>
                      </a:cubicBezTo>
                      <a:cubicBezTo>
                        <a:pt x="301" y="483"/>
                        <a:pt x="316" y="493"/>
                        <a:pt x="329" y="500"/>
                      </a:cubicBezTo>
                      <a:cubicBezTo>
                        <a:pt x="361" y="517"/>
                        <a:pt x="391" y="523"/>
                        <a:pt x="418" y="517"/>
                      </a:cubicBezTo>
                      <a:cubicBezTo>
                        <a:pt x="409" y="504"/>
                        <a:pt x="404" y="491"/>
                        <a:pt x="404" y="480"/>
                      </a:cubicBezTo>
                      <a:cubicBezTo>
                        <a:pt x="404" y="471"/>
                        <a:pt x="407" y="464"/>
                        <a:pt x="412" y="457"/>
                      </a:cubicBezTo>
                      <a:lnTo>
                        <a:pt x="426" y="438"/>
                      </a:lnTo>
                    </a:path>
                  </a:pathLst>
                </a:custGeom>
                <a:solidFill>
                  <a:schemeClr val="accent3">
                    <a:lumMod val="50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24" name="Freeform 55">
                  <a:extLst>
                    <a:ext uri="{FF2B5EF4-FFF2-40B4-BE49-F238E27FC236}">
                      <a16:creationId xmlns:a16="http://schemas.microsoft.com/office/drawing/2014/main" id="{9146C448-BCCB-46EC-9AE1-6510AECCBFC6}"/>
                    </a:ext>
                  </a:extLst>
                </p:cNvPr>
                <p:cNvSpPr>
                  <a:spLocks noChangeArrowheads="1"/>
                </p:cNvSpPr>
                <p:nvPr/>
              </p:nvSpPr>
              <p:spPr bwMode="auto">
                <a:xfrm>
                  <a:off x="8003744" y="847158"/>
                  <a:ext cx="685800" cy="585787"/>
                </a:xfrm>
                <a:custGeom>
                  <a:avLst/>
                  <a:gdLst>
                    <a:gd name="T0" fmla="*/ 301 w 393"/>
                    <a:gd name="T1" fmla="*/ 238 h 335"/>
                    <a:gd name="T2" fmla="*/ 373 w 393"/>
                    <a:gd name="T3" fmla="*/ 282 h 335"/>
                    <a:gd name="T4" fmla="*/ 393 w 393"/>
                    <a:gd name="T5" fmla="*/ 335 h 335"/>
                    <a:gd name="T6" fmla="*/ 360 w 393"/>
                    <a:gd name="T7" fmla="*/ 335 h 335"/>
                    <a:gd name="T8" fmla="*/ 314 w 393"/>
                    <a:gd name="T9" fmla="*/ 299 h 335"/>
                    <a:gd name="T10" fmla="*/ 263 w 393"/>
                    <a:gd name="T11" fmla="*/ 304 h 335"/>
                    <a:gd name="T12" fmla="*/ 238 w 393"/>
                    <a:gd name="T13" fmla="*/ 335 h 335"/>
                    <a:gd name="T14" fmla="*/ 76 w 393"/>
                    <a:gd name="T15" fmla="*/ 335 h 335"/>
                    <a:gd name="T16" fmla="*/ 46 w 393"/>
                    <a:gd name="T17" fmla="*/ 305 h 335"/>
                    <a:gd name="T18" fmla="*/ 0 w 393"/>
                    <a:gd name="T19" fmla="*/ 248 h 335"/>
                    <a:gd name="T20" fmla="*/ 20 w 393"/>
                    <a:gd name="T21" fmla="*/ 243 h 335"/>
                    <a:gd name="T22" fmla="*/ 42 w 393"/>
                    <a:gd name="T23" fmla="*/ 238 h 335"/>
                    <a:gd name="T24" fmla="*/ 138 w 393"/>
                    <a:gd name="T25" fmla="*/ 196 h 335"/>
                    <a:gd name="T26" fmla="*/ 141 w 393"/>
                    <a:gd name="T27" fmla="*/ 196 h 335"/>
                    <a:gd name="T28" fmla="*/ 138 w 393"/>
                    <a:gd name="T29" fmla="*/ 194 h 335"/>
                    <a:gd name="T30" fmla="*/ 96 w 393"/>
                    <a:gd name="T31" fmla="*/ 110 h 335"/>
                    <a:gd name="T32" fmla="*/ 94 w 393"/>
                    <a:gd name="T33" fmla="*/ 91 h 335"/>
                    <a:gd name="T34" fmla="*/ 120 w 393"/>
                    <a:gd name="T35" fmla="*/ 26 h 335"/>
                    <a:gd name="T36" fmla="*/ 174 w 393"/>
                    <a:gd name="T37" fmla="*/ 0 h 335"/>
                    <a:gd name="T38" fmla="*/ 228 w 393"/>
                    <a:gd name="T39" fmla="*/ 28 h 335"/>
                    <a:gd name="T40" fmla="*/ 253 w 393"/>
                    <a:gd name="T41" fmla="*/ 94 h 335"/>
                    <a:gd name="T42" fmla="*/ 205 w 393"/>
                    <a:gd name="T43" fmla="*/ 194 h 335"/>
                    <a:gd name="T44" fmla="*/ 301 w 393"/>
                    <a:gd name="T45" fmla="*/ 23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3" h="335">
                      <a:moveTo>
                        <a:pt x="301" y="238"/>
                      </a:moveTo>
                      <a:cubicBezTo>
                        <a:pt x="332" y="247"/>
                        <a:pt x="356" y="261"/>
                        <a:pt x="373" y="282"/>
                      </a:cubicBezTo>
                      <a:cubicBezTo>
                        <a:pt x="387" y="299"/>
                        <a:pt x="393" y="317"/>
                        <a:pt x="393" y="335"/>
                      </a:cubicBezTo>
                      <a:lnTo>
                        <a:pt x="360" y="335"/>
                      </a:lnTo>
                      <a:lnTo>
                        <a:pt x="314" y="299"/>
                      </a:lnTo>
                      <a:cubicBezTo>
                        <a:pt x="290" y="289"/>
                        <a:pt x="273" y="290"/>
                        <a:pt x="263" y="304"/>
                      </a:cubicBezTo>
                      <a:lnTo>
                        <a:pt x="238" y="335"/>
                      </a:lnTo>
                      <a:lnTo>
                        <a:pt x="76" y="335"/>
                      </a:lnTo>
                      <a:cubicBezTo>
                        <a:pt x="66" y="326"/>
                        <a:pt x="56" y="316"/>
                        <a:pt x="46" y="305"/>
                      </a:cubicBezTo>
                      <a:cubicBezTo>
                        <a:pt x="27" y="285"/>
                        <a:pt x="11" y="266"/>
                        <a:pt x="0" y="248"/>
                      </a:cubicBezTo>
                      <a:cubicBezTo>
                        <a:pt x="3" y="247"/>
                        <a:pt x="9" y="245"/>
                        <a:pt x="20" y="243"/>
                      </a:cubicBezTo>
                      <a:cubicBezTo>
                        <a:pt x="34" y="240"/>
                        <a:pt x="41" y="239"/>
                        <a:pt x="42" y="238"/>
                      </a:cubicBezTo>
                      <a:cubicBezTo>
                        <a:pt x="102" y="222"/>
                        <a:pt x="134" y="208"/>
                        <a:pt x="138" y="196"/>
                      </a:cubicBezTo>
                      <a:lnTo>
                        <a:pt x="141" y="196"/>
                      </a:lnTo>
                      <a:cubicBezTo>
                        <a:pt x="140" y="195"/>
                        <a:pt x="139" y="194"/>
                        <a:pt x="138" y="194"/>
                      </a:cubicBezTo>
                      <a:cubicBezTo>
                        <a:pt x="116" y="173"/>
                        <a:pt x="101" y="145"/>
                        <a:pt x="96" y="110"/>
                      </a:cubicBezTo>
                      <a:cubicBezTo>
                        <a:pt x="94" y="103"/>
                        <a:pt x="94" y="97"/>
                        <a:pt x="94" y="91"/>
                      </a:cubicBezTo>
                      <a:cubicBezTo>
                        <a:pt x="94" y="66"/>
                        <a:pt x="102" y="45"/>
                        <a:pt x="120" y="26"/>
                      </a:cubicBezTo>
                      <a:cubicBezTo>
                        <a:pt x="136" y="8"/>
                        <a:pt x="154" y="0"/>
                        <a:pt x="174" y="0"/>
                      </a:cubicBezTo>
                      <a:cubicBezTo>
                        <a:pt x="194" y="0"/>
                        <a:pt x="212" y="9"/>
                        <a:pt x="228" y="28"/>
                      </a:cubicBezTo>
                      <a:cubicBezTo>
                        <a:pt x="245" y="47"/>
                        <a:pt x="253" y="69"/>
                        <a:pt x="253" y="94"/>
                      </a:cubicBezTo>
                      <a:cubicBezTo>
                        <a:pt x="253" y="134"/>
                        <a:pt x="237" y="168"/>
                        <a:pt x="205" y="194"/>
                      </a:cubicBezTo>
                      <a:cubicBezTo>
                        <a:pt x="209" y="207"/>
                        <a:pt x="241" y="222"/>
                        <a:pt x="301" y="238"/>
                      </a:cubicBezTo>
                    </a:path>
                  </a:pathLst>
                </a:custGeom>
                <a:solidFill>
                  <a:schemeClr val="tx1">
                    <a:lumMod val="75000"/>
                    <a:lumOff val="25000"/>
                  </a:schemeClr>
                </a:solidFill>
                <a:ln>
                  <a:noFill/>
                </a:ln>
                <a:effectLst/>
                <a:extLst>
                  <a:ext uri="{91240B29-F687-4F45-9708-019B960494DF}">
                    <a14:hiddenLine xmlns:a14="http://schemas.microsoft.com/office/drawing/2010/main" w="13953">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22" name="Rectangle 21">
                <a:extLst>
                  <a:ext uri="{FF2B5EF4-FFF2-40B4-BE49-F238E27FC236}">
                    <a16:creationId xmlns:a16="http://schemas.microsoft.com/office/drawing/2014/main" id="{B3BF5B00-EE5A-44DD-915C-E51F3E4ABF05}"/>
                  </a:ext>
                </a:extLst>
              </p:cNvPr>
              <p:cNvSpPr/>
              <p:nvPr/>
            </p:nvSpPr>
            <p:spPr>
              <a:xfrm>
                <a:off x="7243203" y="1901123"/>
                <a:ext cx="1892981" cy="3650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solidFill>
                      <a:schemeClr val="tx1">
                        <a:lumMod val="65000"/>
                        <a:lumOff val="35000"/>
                      </a:schemeClr>
                    </a:solidFill>
                  </a:rPr>
                  <a:t>Call</a:t>
                </a:r>
              </a:p>
            </p:txBody>
          </p:sp>
        </p:grpSp>
        <p:sp>
          <p:nvSpPr>
            <p:cNvPr id="19" name="Plus 93">
              <a:extLst>
                <a:ext uri="{FF2B5EF4-FFF2-40B4-BE49-F238E27FC236}">
                  <a16:creationId xmlns:a16="http://schemas.microsoft.com/office/drawing/2014/main" id="{6F8F2BA9-2437-4419-AB1F-ECADF645AB45}"/>
                </a:ext>
              </a:extLst>
            </p:cNvPr>
            <p:cNvSpPr>
              <a:spLocks noChangeAspect="1"/>
            </p:cNvSpPr>
            <p:nvPr/>
          </p:nvSpPr>
          <p:spPr>
            <a:xfrm>
              <a:off x="1915499" y="1161210"/>
              <a:ext cx="476107" cy="504031"/>
            </a:xfrm>
            <a:prstGeom prst="mathPl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20" name="Plus 96">
              <a:extLst>
                <a:ext uri="{FF2B5EF4-FFF2-40B4-BE49-F238E27FC236}">
                  <a16:creationId xmlns:a16="http://schemas.microsoft.com/office/drawing/2014/main" id="{99FB4072-53C2-413C-9393-B217943040CB}"/>
                </a:ext>
              </a:extLst>
            </p:cNvPr>
            <p:cNvSpPr>
              <a:spLocks noChangeAspect="1"/>
            </p:cNvSpPr>
            <p:nvPr/>
          </p:nvSpPr>
          <p:spPr>
            <a:xfrm>
              <a:off x="6661553" y="1166530"/>
              <a:ext cx="476107" cy="504031"/>
            </a:xfrm>
            <a:prstGeom prst="mathPl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1728807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Box 18">
            <a:extLst>
              <a:ext uri="{FF2B5EF4-FFF2-40B4-BE49-F238E27FC236}">
                <a16:creationId xmlns:a16="http://schemas.microsoft.com/office/drawing/2014/main" id="{8AE3BD70-A2F0-4227-AA4D-9E032FDA9D95}"/>
              </a:ext>
            </a:extLst>
          </p:cNvPr>
          <p:cNvSpPr txBox="1">
            <a:spLocks noChangeAspect="1" noChangeArrowheads="1"/>
          </p:cNvSpPr>
          <p:nvPr/>
        </p:nvSpPr>
        <p:spPr bwMode="auto">
          <a:xfrm>
            <a:off x="695944" y="2385520"/>
            <a:ext cx="7680960" cy="986330"/>
          </a:xfrm>
          <a:prstGeom prst="rect">
            <a:avLst/>
          </a:prstGeom>
          <a:solidFill>
            <a:schemeClr val="accent4">
              <a:lumMod val="75000"/>
            </a:schemeClr>
          </a:solidFill>
          <a:ln w="12700">
            <a:noFill/>
            <a:miter lim="800000"/>
            <a:headEnd/>
            <a:tailEnd/>
          </a:ln>
          <a:effectLst/>
        </p:spPr>
        <p:txBody>
          <a:bodyPr lIns="45720" rIns="45720" anchor="ctr"/>
          <a:lstStyle/>
          <a:p>
            <a:pPr marL="91440" algn="ctr" eaLnBrk="0" hangingPunct="0">
              <a:spcBef>
                <a:spcPts val="600"/>
              </a:spcBef>
              <a:spcAft>
                <a:spcPts val="1200"/>
              </a:spcAft>
              <a:defRPr/>
            </a:pPr>
            <a:r>
              <a:rPr lang="en-US" sz="2800" b="1" dirty="0">
                <a:latin typeface="Arial" charset="0"/>
              </a:rPr>
              <a:t>Response Rate Results</a:t>
            </a:r>
          </a:p>
        </p:txBody>
      </p:sp>
    </p:spTree>
    <p:extLst>
      <p:ext uri="{BB962C8B-B14F-4D97-AF65-F5344CB8AC3E}">
        <p14:creationId xmlns:p14="http://schemas.microsoft.com/office/powerpoint/2010/main" val="2696256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5E397-C4ED-481E-9CDF-8A372B6BDA3E}"/>
              </a:ext>
            </a:extLst>
          </p:cNvPr>
          <p:cNvSpPr>
            <a:spLocks noGrp="1"/>
          </p:cNvSpPr>
          <p:nvPr>
            <p:ph type="title"/>
          </p:nvPr>
        </p:nvSpPr>
        <p:spPr>
          <a:xfrm>
            <a:off x="457200" y="114300"/>
            <a:ext cx="8229600" cy="800100"/>
          </a:xfrm>
        </p:spPr>
        <p:txBody>
          <a:bodyPr>
            <a:noAutofit/>
          </a:bodyPr>
          <a:lstStyle/>
          <a:p>
            <a:r>
              <a:rPr lang="en-US" sz="2800" dirty="0"/>
              <a:t>Overall Response Rates are High</a:t>
            </a:r>
          </a:p>
        </p:txBody>
      </p:sp>
      <p:graphicFrame>
        <p:nvGraphicFramePr>
          <p:cNvPr id="6" name="Content Placeholder 5">
            <a:extLst>
              <a:ext uri="{FF2B5EF4-FFF2-40B4-BE49-F238E27FC236}">
                <a16:creationId xmlns:a16="http://schemas.microsoft.com/office/drawing/2014/main" id="{D18C34DB-D2D5-4541-A7F9-8AE5D7791556}"/>
              </a:ext>
            </a:extLst>
          </p:cNvPr>
          <p:cNvGraphicFramePr>
            <a:graphicFrameLocks noGrp="1"/>
          </p:cNvGraphicFramePr>
          <p:nvPr>
            <p:ph idx="1"/>
            <p:extLst>
              <p:ext uri="{D42A27DB-BD31-4B8C-83A1-F6EECF244321}">
                <p14:modId xmlns:p14="http://schemas.microsoft.com/office/powerpoint/2010/main" val="2321349464"/>
              </p:ext>
            </p:extLst>
          </p:nvPr>
        </p:nvGraphicFramePr>
        <p:xfrm>
          <a:off x="457200" y="1761688"/>
          <a:ext cx="8229600" cy="428897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A3D64129-D430-4ECE-9ECC-C22EDDBBC020}"/>
              </a:ext>
            </a:extLst>
          </p:cNvPr>
          <p:cNvSpPr txBox="1"/>
          <p:nvPr/>
        </p:nvSpPr>
        <p:spPr>
          <a:xfrm>
            <a:off x="3426718" y="6050662"/>
            <a:ext cx="2290563" cy="276999"/>
          </a:xfrm>
          <a:prstGeom prst="rect">
            <a:avLst/>
          </a:prstGeom>
          <a:noFill/>
        </p:spPr>
        <p:txBody>
          <a:bodyPr wrap="none" rtlCol="0">
            <a:spAutoFit/>
          </a:bodyPr>
          <a:lstStyle/>
          <a:p>
            <a:r>
              <a:rPr lang="en-US" sz="1200" dirty="0">
                <a:solidFill>
                  <a:schemeClr val="tx1">
                    <a:lumMod val="75000"/>
                    <a:lumOff val="25000"/>
                  </a:schemeClr>
                </a:solidFill>
              </a:rPr>
              <a:t>*Used </a:t>
            </a:r>
            <a:r>
              <a:rPr lang="en-US" sz="1200" dirty="0" err="1">
                <a:solidFill>
                  <a:schemeClr val="tx1">
                    <a:lumMod val="75000"/>
                    <a:lumOff val="25000"/>
                  </a:schemeClr>
                </a:solidFill>
              </a:rPr>
              <a:t>AAPOR</a:t>
            </a:r>
            <a:r>
              <a:rPr lang="en-US" sz="1200" dirty="0">
                <a:solidFill>
                  <a:schemeClr val="tx1">
                    <a:lumMod val="75000"/>
                    <a:lumOff val="25000"/>
                  </a:schemeClr>
                </a:solidFill>
              </a:rPr>
              <a:t> </a:t>
            </a:r>
            <a:r>
              <a:rPr lang="en-US" sz="1200" dirty="0" err="1">
                <a:solidFill>
                  <a:schemeClr val="tx1">
                    <a:lumMod val="75000"/>
                    <a:lumOff val="25000"/>
                  </a:schemeClr>
                </a:solidFill>
              </a:rPr>
              <a:t>RR1</a:t>
            </a:r>
            <a:r>
              <a:rPr lang="en-US" sz="1200" dirty="0">
                <a:solidFill>
                  <a:schemeClr val="tx1">
                    <a:lumMod val="75000"/>
                    <a:lumOff val="25000"/>
                  </a:schemeClr>
                </a:solidFill>
              </a:rPr>
              <a:t> calculation</a:t>
            </a:r>
          </a:p>
        </p:txBody>
      </p:sp>
      <p:sp>
        <p:nvSpPr>
          <p:cNvPr id="5" name="Content Placeholder 2">
            <a:extLst>
              <a:ext uri="{FF2B5EF4-FFF2-40B4-BE49-F238E27FC236}">
                <a16:creationId xmlns:a16="http://schemas.microsoft.com/office/drawing/2014/main" id="{0611EDB6-AD31-4DB4-B8EC-11618D92EC09}"/>
              </a:ext>
            </a:extLst>
          </p:cNvPr>
          <p:cNvSpPr txBox="1">
            <a:spLocks/>
          </p:cNvSpPr>
          <p:nvPr/>
        </p:nvSpPr>
        <p:spPr>
          <a:xfrm>
            <a:off x="457200" y="1179492"/>
            <a:ext cx="8229600" cy="582196"/>
          </a:xfrm>
          <a:prstGeom prst="rect">
            <a:avLst/>
          </a:prstGeom>
        </p:spPr>
        <p:txBody>
          <a:bodyPr vert="horz" lIns="91440" tIns="45720" rIns="91440" bIns="45720" rtlCol="0">
            <a:normAutofit/>
          </a:bodyPr>
          <a:lstStyle>
            <a:lvl1pPr marL="0" indent="-274320" algn="l" defTabSz="685800" rtl="0" eaLnBrk="1" latinLnBrk="0" hangingPunct="1">
              <a:lnSpc>
                <a:spcPct val="100000"/>
              </a:lnSpc>
              <a:spcBef>
                <a:spcPts val="75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40080" indent="-274320" algn="l" defTabSz="685800" rtl="0" eaLnBrk="1" latinLnBrk="0" hangingPunct="1">
              <a:lnSpc>
                <a:spcPct val="100000"/>
              </a:lnSpc>
              <a:spcBef>
                <a:spcPts val="900"/>
              </a:spcBef>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1005840" indent="-274320" algn="l" defTabSz="685800" rtl="0" eaLnBrk="1" latinLnBrk="0" hangingPunct="1">
              <a:lnSpc>
                <a:spcPct val="100000"/>
              </a:lnSpc>
              <a:spcBef>
                <a:spcPts val="6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371600" indent="-274320" algn="l" defTabSz="685800" rtl="0" eaLnBrk="1" latinLnBrk="0" hangingPunct="1">
              <a:lnSpc>
                <a:spcPct val="100000"/>
              </a:lnSpc>
              <a:spcBef>
                <a:spcPts val="600"/>
              </a:spcBef>
              <a:buFont typeface="Courier New" panose="02070309020205020404" pitchFamily="49" charset="0"/>
              <a:buChar char="o"/>
              <a:defRPr sz="1400" kern="1200">
                <a:solidFill>
                  <a:schemeClr val="tx1">
                    <a:lumMod val="75000"/>
                    <a:lumOff val="25000"/>
                  </a:schemeClr>
                </a:solidFill>
                <a:latin typeface="+mn-lt"/>
                <a:ea typeface="+mn-ea"/>
                <a:cs typeface="+mn-cs"/>
              </a:defRPr>
            </a:lvl4pPr>
            <a:lvl5pPr marL="1737360" indent="-274320" algn="l" defTabSz="6858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73050" indent="-273050"/>
            <a:r>
              <a:rPr lang="en-US" dirty="0"/>
              <a:t>44,558 total respondents</a:t>
            </a:r>
          </a:p>
          <a:p>
            <a:pPr marL="273050" indent="-273050"/>
            <a:endParaRPr lang="en-US" dirty="0"/>
          </a:p>
        </p:txBody>
      </p:sp>
    </p:spTree>
    <p:extLst>
      <p:ext uri="{BB962C8B-B14F-4D97-AF65-F5344CB8AC3E}">
        <p14:creationId xmlns:p14="http://schemas.microsoft.com/office/powerpoint/2010/main" val="1863921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5E397-C4ED-481E-9CDF-8A372B6BDA3E}"/>
              </a:ext>
            </a:extLst>
          </p:cNvPr>
          <p:cNvSpPr>
            <a:spLocks noGrp="1"/>
          </p:cNvSpPr>
          <p:nvPr>
            <p:ph type="title"/>
          </p:nvPr>
        </p:nvSpPr>
        <p:spPr>
          <a:xfrm>
            <a:off x="457200" y="114300"/>
            <a:ext cx="8229600" cy="800100"/>
          </a:xfrm>
        </p:spPr>
        <p:txBody>
          <a:bodyPr>
            <a:noAutofit/>
          </a:bodyPr>
          <a:lstStyle/>
          <a:p>
            <a:r>
              <a:rPr lang="en-US" sz="2800" dirty="0"/>
              <a:t>Response Rates are Consistent between Control and Treatment Groups</a:t>
            </a:r>
          </a:p>
        </p:txBody>
      </p:sp>
      <p:graphicFrame>
        <p:nvGraphicFramePr>
          <p:cNvPr id="6" name="Content Placeholder 5">
            <a:extLst>
              <a:ext uri="{FF2B5EF4-FFF2-40B4-BE49-F238E27FC236}">
                <a16:creationId xmlns:a16="http://schemas.microsoft.com/office/drawing/2014/main" id="{5F88191E-D0D9-4282-AE60-AE4C434523FC}"/>
              </a:ext>
            </a:extLst>
          </p:cNvPr>
          <p:cNvGraphicFramePr>
            <a:graphicFrameLocks noGrp="1"/>
          </p:cNvGraphicFramePr>
          <p:nvPr>
            <p:ph idx="1"/>
            <p:extLst>
              <p:ext uri="{D42A27DB-BD31-4B8C-83A1-F6EECF244321}">
                <p14:modId xmlns:p14="http://schemas.microsoft.com/office/powerpoint/2010/main" val="144628712"/>
              </p:ext>
            </p:extLst>
          </p:nvPr>
        </p:nvGraphicFramePr>
        <p:xfrm>
          <a:off x="192948" y="1029852"/>
          <a:ext cx="4186106" cy="26694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DE44FA83-CFDD-4626-A98C-BD8ABB4DE243}"/>
              </a:ext>
            </a:extLst>
          </p:cNvPr>
          <p:cNvGraphicFramePr/>
          <p:nvPr>
            <p:extLst>
              <p:ext uri="{D42A27DB-BD31-4B8C-83A1-F6EECF244321}">
                <p14:modId xmlns:p14="http://schemas.microsoft.com/office/powerpoint/2010/main" val="52177447"/>
              </p:ext>
            </p:extLst>
          </p:nvPr>
        </p:nvGraphicFramePr>
        <p:xfrm>
          <a:off x="4792911" y="1029853"/>
          <a:ext cx="4186106" cy="26694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EF119AF4-362E-4CEA-9FE2-68FF64B235BC}"/>
              </a:ext>
            </a:extLst>
          </p:cNvPr>
          <p:cNvGraphicFramePr/>
          <p:nvPr>
            <p:extLst>
              <p:ext uri="{D42A27DB-BD31-4B8C-83A1-F6EECF244321}">
                <p14:modId xmlns:p14="http://schemas.microsoft.com/office/powerpoint/2010/main" val="1411430818"/>
              </p:ext>
            </p:extLst>
          </p:nvPr>
        </p:nvGraphicFramePr>
        <p:xfrm>
          <a:off x="164982" y="3699314"/>
          <a:ext cx="4214071" cy="2545851"/>
        </p:xfrm>
        <a:graphic>
          <a:graphicData uri="http://schemas.openxmlformats.org/drawingml/2006/chart">
            <c:chart xmlns:c="http://schemas.openxmlformats.org/drawingml/2006/chart" xmlns:r="http://schemas.openxmlformats.org/officeDocument/2006/relationships" r:id="rId4"/>
          </a:graphicData>
        </a:graphic>
      </p:graphicFrame>
      <p:sp>
        <p:nvSpPr>
          <p:cNvPr id="13" name="Content Placeholder 2">
            <a:extLst>
              <a:ext uri="{FF2B5EF4-FFF2-40B4-BE49-F238E27FC236}">
                <a16:creationId xmlns:a16="http://schemas.microsoft.com/office/drawing/2014/main" id="{8C7A087D-E669-48BA-AC92-6A9D4BA6CAA5}"/>
              </a:ext>
            </a:extLst>
          </p:cNvPr>
          <p:cNvSpPr txBox="1">
            <a:spLocks/>
          </p:cNvSpPr>
          <p:nvPr/>
        </p:nvSpPr>
        <p:spPr>
          <a:xfrm>
            <a:off x="4792910" y="3884102"/>
            <a:ext cx="4186106" cy="2361063"/>
          </a:xfrm>
          <a:prstGeom prst="rect">
            <a:avLst/>
          </a:prstGeom>
        </p:spPr>
        <p:txBody>
          <a:bodyPr vert="horz" lIns="91440" tIns="45720" rIns="91440" bIns="45720" rtlCol="0">
            <a:normAutofit/>
          </a:bodyPr>
          <a:lstStyle>
            <a:lvl1pPr marL="0" indent="-274320" algn="l" defTabSz="685800" rtl="0" eaLnBrk="1" latinLnBrk="0" hangingPunct="1">
              <a:lnSpc>
                <a:spcPct val="100000"/>
              </a:lnSpc>
              <a:spcBef>
                <a:spcPts val="75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40080" indent="-274320" algn="l" defTabSz="685800" rtl="0" eaLnBrk="1" latinLnBrk="0" hangingPunct="1">
              <a:lnSpc>
                <a:spcPct val="100000"/>
              </a:lnSpc>
              <a:spcBef>
                <a:spcPts val="900"/>
              </a:spcBef>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1005840" indent="-274320" algn="l" defTabSz="685800" rtl="0" eaLnBrk="1" latinLnBrk="0" hangingPunct="1">
              <a:lnSpc>
                <a:spcPct val="100000"/>
              </a:lnSpc>
              <a:spcBef>
                <a:spcPts val="6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371600" indent="-274320" algn="l" defTabSz="685800" rtl="0" eaLnBrk="1" latinLnBrk="0" hangingPunct="1">
              <a:lnSpc>
                <a:spcPct val="100000"/>
              </a:lnSpc>
              <a:spcBef>
                <a:spcPts val="600"/>
              </a:spcBef>
              <a:buFont typeface="Courier New" panose="02070309020205020404" pitchFamily="49" charset="0"/>
              <a:buChar char="o"/>
              <a:defRPr sz="1400" kern="1200">
                <a:solidFill>
                  <a:schemeClr val="tx1">
                    <a:lumMod val="75000"/>
                    <a:lumOff val="25000"/>
                  </a:schemeClr>
                </a:solidFill>
                <a:latin typeface="+mn-lt"/>
                <a:ea typeface="+mn-ea"/>
                <a:cs typeface="+mn-cs"/>
              </a:defRPr>
            </a:lvl4pPr>
            <a:lvl5pPr marL="1737360" indent="-274320" algn="l" defTabSz="6858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a:t>Within customer segments, largest differences in RRs between Control and Rate groups is 5 percentage points</a:t>
            </a:r>
          </a:p>
          <a:p>
            <a:r>
              <a:rPr lang="en-US" sz="2000" dirty="0"/>
              <a:t>Average difference is 3 percentage points</a:t>
            </a:r>
          </a:p>
        </p:txBody>
      </p:sp>
    </p:spTree>
    <p:extLst>
      <p:ext uri="{BB962C8B-B14F-4D97-AF65-F5344CB8AC3E}">
        <p14:creationId xmlns:p14="http://schemas.microsoft.com/office/powerpoint/2010/main" val="3646378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6A66-C240-4A79-A558-8ACA02AF8D59}"/>
              </a:ext>
            </a:extLst>
          </p:cNvPr>
          <p:cNvSpPr>
            <a:spLocks noGrp="1"/>
          </p:cNvSpPr>
          <p:nvPr>
            <p:ph type="title"/>
          </p:nvPr>
        </p:nvSpPr>
        <p:spPr>
          <a:xfrm>
            <a:off x="457200" y="114300"/>
            <a:ext cx="8229600" cy="800100"/>
          </a:xfrm>
        </p:spPr>
        <p:txBody>
          <a:bodyPr>
            <a:noAutofit/>
          </a:bodyPr>
          <a:lstStyle/>
          <a:p>
            <a:r>
              <a:rPr lang="en-US" sz="2400" dirty="0"/>
              <a:t>Some Variation in Response Rates Across Customer Segments, but Sufficient Statistical Power</a:t>
            </a:r>
          </a:p>
        </p:txBody>
      </p:sp>
      <p:graphicFrame>
        <p:nvGraphicFramePr>
          <p:cNvPr id="6" name="Content Placeholder 5">
            <a:extLst>
              <a:ext uri="{FF2B5EF4-FFF2-40B4-BE49-F238E27FC236}">
                <a16:creationId xmlns:a16="http://schemas.microsoft.com/office/drawing/2014/main" id="{E3E3BCA3-D25B-4001-A937-D12158F6D5BF}"/>
              </a:ext>
            </a:extLst>
          </p:cNvPr>
          <p:cNvGraphicFramePr>
            <a:graphicFrameLocks noGrp="1"/>
          </p:cNvGraphicFramePr>
          <p:nvPr>
            <p:ph idx="1"/>
            <p:extLst>
              <p:ext uri="{D42A27DB-BD31-4B8C-83A1-F6EECF244321}">
                <p14:modId xmlns:p14="http://schemas.microsoft.com/office/powerpoint/2010/main" val="1303365416"/>
              </p:ext>
            </p:extLst>
          </p:nvPr>
        </p:nvGraphicFramePr>
        <p:xfrm>
          <a:off x="457198" y="1895911"/>
          <a:ext cx="8229600" cy="4328719"/>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a:extLst>
              <a:ext uri="{FF2B5EF4-FFF2-40B4-BE49-F238E27FC236}">
                <a16:creationId xmlns:a16="http://schemas.microsoft.com/office/drawing/2014/main" id="{C2A7203F-B9F2-4176-8AC8-2DCB5C8C4375}"/>
              </a:ext>
            </a:extLst>
          </p:cNvPr>
          <p:cNvSpPr txBox="1">
            <a:spLocks/>
          </p:cNvSpPr>
          <p:nvPr/>
        </p:nvSpPr>
        <p:spPr>
          <a:xfrm>
            <a:off x="457200" y="1179492"/>
            <a:ext cx="8229600" cy="716419"/>
          </a:xfrm>
          <a:prstGeom prst="rect">
            <a:avLst/>
          </a:prstGeom>
        </p:spPr>
        <p:txBody>
          <a:bodyPr vert="horz" lIns="91440" tIns="45720" rIns="91440" bIns="45720" rtlCol="0">
            <a:normAutofit fontScale="92500"/>
          </a:bodyPr>
          <a:lstStyle>
            <a:lvl1pPr marL="0" indent="-274320" algn="l" defTabSz="685800" rtl="0" eaLnBrk="1" latinLnBrk="0" hangingPunct="1">
              <a:lnSpc>
                <a:spcPct val="100000"/>
              </a:lnSpc>
              <a:spcBef>
                <a:spcPts val="75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40080" indent="-274320" algn="l" defTabSz="685800" rtl="0" eaLnBrk="1" latinLnBrk="0" hangingPunct="1">
              <a:lnSpc>
                <a:spcPct val="100000"/>
              </a:lnSpc>
              <a:spcBef>
                <a:spcPts val="900"/>
              </a:spcBef>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1005840" indent="-274320" algn="l" defTabSz="685800" rtl="0" eaLnBrk="1" latinLnBrk="0" hangingPunct="1">
              <a:lnSpc>
                <a:spcPct val="100000"/>
              </a:lnSpc>
              <a:spcBef>
                <a:spcPts val="6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371600" indent="-274320" algn="l" defTabSz="685800" rtl="0" eaLnBrk="1" latinLnBrk="0" hangingPunct="1">
              <a:lnSpc>
                <a:spcPct val="100000"/>
              </a:lnSpc>
              <a:spcBef>
                <a:spcPts val="600"/>
              </a:spcBef>
              <a:buFont typeface="Courier New" panose="02070309020205020404" pitchFamily="49" charset="0"/>
              <a:buChar char="o"/>
              <a:defRPr sz="1400" kern="1200">
                <a:solidFill>
                  <a:schemeClr val="tx1">
                    <a:lumMod val="75000"/>
                    <a:lumOff val="25000"/>
                  </a:schemeClr>
                </a:solidFill>
                <a:latin typeface="+mn-lt"/>
                <a:ea typeface="+mn-ea"/>
                <a:cs typeface="+mn-cs"/>
              </a:defRPr>
            </a:lvl4pPr>
            <a:lvl5pPr marL="1737360" indent="-274320" algn="l" defTabSz="6858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73050" indent="-273050"/>
            <a:r>
              <a:rPr lang="en-US" dirty="0"/>
              <a:t>All cells larger than 200 respondents, most larger than 350</a:t>
            </a:r>
          </a:p>
        </p:txBody>
      </p:sp>
    </p:spTree>
    <p:extLst>
      <p:ext uri="{BB962C8B-B14F-4D97-AF65-F5344CB8AC3E}">
        <p14:creationId xmlns:p14="http://schemas.microsoft.com/office/powerpoint/2010/main" val="1745421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Box 18">
            <a:extLst>
              <a:ext uri="{FF2B5EF4-FFF2-40B4-BE49-F238E27FC236}">
                <a16:creationId xmlns:a16="http://schemas.microsoft.com/office/drawing/2014/main" id="{8AE3BD70-A2F0-4227-AA4D-9E032FDA9D95}"/>
              </a:ext>
            </a:extLst>
          </p:cNvPr>
          <p:cNvSpPr txBox="1">
            <a:spLocks noChangeAspect="1" noChangeArrowheads="1"/>
          </p:cNvSpPr>
          <p:nvPr/>
        </p:nvSpPr>
        <p:spPr bwMode="auto">
          <a:xfrm>
            <a:off x="695944" y="2385520"/>
            <a:ext cx="7680960" cy="986330"/>
          </a:xfrm>
          <a:prstGeom prst="rect">
            <a:avLst/>
          </a:prstGeom>
          <a:solidFill>
            <a:schemeClr val="accent5">
              <a:lumMod val="60000"/>
              <a:lumOff val="40000"/>
            </a:schemeClr>
          </a:solidFill>
          <a:ln w="12700">
            <a:noFill/>
            <a:miter lim="800000"/>
            <a:headEnd/>
            <a:tailEnd/>
          </a:ln>
          <a:effectLst/>
        </p:spPr>
        <p:txBody>
          <a:bodyPr lIns="45720" rIns="45720" anchor="ctr"/>
          <a:lstStyle/>
          <a:p>
            <a:pPr marL="91440" algn="ctr" eaLnBrk="0" hangingPunct="0">
              <a:spcBef>
                <a:spcPts val="600"/>
              </a:spcBef>
              <a:spcAft>
                <a:spcPts val="1200"/>
              </a:spcAft>
              <a:defRPr/>
            </a:pPr>
            <a:r>
              <a:rPr lang="en-US" sz="2800" b="1" dirty="0">
                <a:latin typeface="Arial" charset="0"/>
              </a:rPr>
              <a:t>Nonresponse, Mode Effects, and Data Quality</a:t>
            </a:r>
          </a:p>
        </p:txBody>
      </p:sp>
    </p:spTree>
    <p:extLst>
      <p:ext uri="{BB962C8B-B14F-4D97-AF65-F5344CB8AC3E}">
        <p14:creationId xmlns:p14="http://schemas.microsoft.com/office/powerpoint/2010/main" val="2996781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CC0E-6B75-4C7A-AD15-E1B7ADEA51B2}"/>
              </a:ext>
            </a:extLst>
          </p:cNvPr>
          <p:cNvSpPr>
            <a:spLocks noGrp="1"/>
          </p:cNvSpPr>
          <p:nvPr>
            <p:ph type="title"/>
          </p:nvPr>
        </p:nvSpPr>
        <p:spPr>
          <a:xfrm>
            <a:off x="457200" y="114300"/>
            <a:ext cx="8229600" cy="800100"/>
          </a:xfrm>
        </p:spPr>
        <p:txBody>
          <a:bodyPr>
            <a:normAutofit/>
          </a:bodyPr>
          <a:lstStyle/>
          <a:p>
            <a:r>
              <a:rPr lang="en-US" dirty="0"/>
              <a:t>Nonresponse Analysis</a:t>
            </a:r>
          </a:p>
        </p:txBody>
      </p:sp>
      <p:sp>
        <p:nvSpPr>
          <p:cNvPr id="3" name="Content Placeholder 2">
            <a:extLst>
              <a:ext uri="{FF2B5EF4-FFF2-40B4-BE49-F238E27FC236}">
                <a16:creationId xmlns:a16="http://schemas.microsoft.com/office/drawing/2014/main" id="{7009086B-EFFB-4031-A403-0C32EEC561F8}"/>
              </a:ext>
            </a:extLst>
          </p:cNvPr>
          <p:cNvSpPr>
            <a:spLocks noGrp="1"/>
          </p:cNvSpPr>
          <p:nvPr>
            <p:ph idx="1"/>
          </p:nvPr>
        </p:nvSpPr>
        <p:spPr/>
        <p:txBody>
          <a:bodyPr>
            <a:normAutofit/>
          </a:bodyPr>
          <a:lstStyle/>
          <a:p>
            <a:r>
              <a:rPr lang="en-US" dirty="0"/>
              <a:t>Used data from the IOUs’ participant recruitment survey to compare between 2016 customer survey respondents vs. </a:t>
            </a:r>
            <a:r>
              <a:rPr lang="en-US" dirty="0" err="1"/>
              <a:t>nonrespondents</a:t>
            </a:r>
            <a:r>
              <a:rPr lang="en-US" dirty="0"/>
              <a:t>:</a:t>
            </a:r>
          </a:p>
          <a:p>
            <a:pPr lvl="1"/>
            <a:r>
              <a:rPr lang="en-US" dirty="0"/>
              <a:t>Income: six categories</a:t>
            </a:r>
          </a:p>
          <a:p>
            <a:pPr lvl="1"/>
            <a:r>
              <a:rPr lang="en-US" dirty="0"/>
              <a:t>Language preference: English vs. non-English</a:t>
            </a:r>
          </a:p>
          <a:p>
            <a:pPr lvl="1"/>
            <a:r>
              <a:rPr lang="en-US" dirty="0"/>
              <a:t>Household size: continuous</a:t>
            </a:r>
          </a:p>
          <a:p>
            <a:pPr lvl="1"/>
            <a:r>
              <a:rPr lang="en-US" dirty="0"/>
              <a:t># of seniors in household: continuous</a:t>
            </a:r>
          </a:p>
          <a:p>
            <a:endParaRPr lang="en-US" dirty="0"/>
          </a:p>
          <a:p>
            <a:r>
              <a:rPr lang="en-US" dirty="0"/>
              <a:t>Conducted logistic regression for each region/segment/rate, using ‘response to survey’ as dependent variable and </a:t>
            </a:r>
            <a:r>
              <a:rPr lang="en-US" dirty="0" err="1"/>
              <a:t>p≤.05</a:t>
            </a:r>
            <a:r>
              <a:rPr lang="en-US" dirty="0"/>
              <a:t> significance level</a:t>
            </a:r>
          </a:p>
          <a:p>
            <a:endParaRPr lang="en-US" dirty="0"/>
          </a:p>
          <a:p>
            <a:endParaRPr lang="en-US" dirty="0"/>
          </a:p>
        </p:txBody>
      </p:sp>
    </p:spTree>
    <p:extLst>
      <p:ext uri="{BB962C8B-B14F-4D97-AF65-F5344CB8AC3E}">
        <p14:creationId xmlns:p14="http://schemas.microsoft.com/office/powerpoint/2010/main" val="89007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5DF4F-7264-4277-9A8B-ECDB17D8A22A}"/>
              </a:ext>
            </a:extLst>
          </p:cNvPr>
          <p:cNvSpPr>
            <a:spLocks noGrp="1"/>
          </p:cNvSpPr>
          <p:nvPr>
            <p:ph type="title"/>
          </p:nvPr>
        </p:nvSpPr>
        <p:spPr>
          <a:xfrm>
            <a:off x="457200" y="159391"/>
            <a:ext cx="8229600" cy="755009"/>
          </a:xfrm>
        </p:spPr>
        <p:txBody>
          <a:bodyPr>
            <a:noAutofit/>
          </a:bodyPr>
          <a:lstStyle/>
          <a:p>
            <a:r>
              <a:rPr lang="en-US" sz="2400" dirty="0"/>
              <a:t>Income, Language, and to lesser extent, HH Size and Seniors in HH are significant response predictors</a:t>
            </a:r>
          </a:p>
        </p:txBody>
      </p:sp>
      <p:sp>
        <p:nvSpPr>
          <p:cNvPr id="3" name="Content Placeholder 2">
            <a:extLst>
              <a:ext uri="{FF2B5EF4-FFF2-40B4-BE49-F238E27FC236}">
                <a16:creationId xmlns:a16="http://schemas.microsoft.com/office/drawing/2014/main" id="{650D34A7-ACA6-49CC-B851-7632C7981C0A}"/>
              </a:ext>
            </a:extLst>
          </p:cNvPr>
          <p:cNvSpPr>
            <a:spLocks noGrp="1"/>
          </p:cNvSpPr>
          <p:nvPr>
            <p:ph idx="1"/>
          </p:nvPr>
        </p:nvSpPr>
        <p:spPr/>
        <p:txBody>
          <a:bodyPr>
            <a:normAutofit fontScale="70000" lnSpcReduction="20000"/>
          </a:bodyPr>
          <a:lstStyle/>
          <a:p>
            <a:r>
              <a:rPr lang="en-US" dirty="0"/>
              <a:t>Lower income less likely to respond for majority of groups</a:t>
            </a:r>
          </a:p>
          <a:p>
            <a:pPr lvl="1"/>
            <a:r>
              <a:rPr lang="en-US" dirty="0"/>
              <a:t>PG&amp;E: 23 of 30 groups</a:t>
            </a:r>
          </a:p>
          <a:p>
            <a:pPr lvl="1"/>
            <a:r>
              <a:rPr lang="en-US" dirty="0"/>
              <a:t>SCE: 15 of 30 groups</a:t>
            </a:r>
          </a:p>
          <a:p>
            <a:pPr lvl="1"/>
            <a:r>
              <a:rPr lang="en-US" dirty="0" err="1"/>
              <a:t>SDG&amp;E</a:t>
            </a:r>
            <a:r>
              <a:rPr lang="en-US" dirty="0"/>
              <a:t>: 9 of 12 groups</a:t>
            </a:r>
          </a:p>
          <a:p>
            <a:r>
              <a:rPr lang="en-US" dirty="0"/>
              <a:t>Non-English speakers were less likely to respond for some groups</a:t>
            </a:r>
          </a:p>
          <a:p>
            <a:pPr lvl="1"/>
            <a:r>
              <a:rPr lang="en-US" dirty="0"/>
              <a:t>PG&amp;E: 15 of 30 groups</a:t>
            </a:r>
          </a:p>
          <a:p>
            <a:pPr lvl="1"/>
            <a:r>
              <a:rPr lang="en-US" dirty="0"/>
              <a:t>SCE: 10 of 30 groups</a:t>
            </a:r>
          </a:p>
          <a:p>
            <a:pPr lvl="1"/>
            <a:r>
              <a:rPr lang="en-US" dirty="0" err="1"/>
              <a:t>SDG&amp;E</a:t>
            </a:r>
            <a:r>
              <a:rPr lang="en-US" dirty="0"/>
              <a:t>: 10 of 12 groups</a:t>
            </a:r>
          </a:p>
          <a:p>
            <a:r>
              <a:rPr lang="en-US" dirty="0"/>
              <a:t>Larger households were less likely to respond for few groups</a:t>
            </a:r>
          </a:p>
          <a:p>
            <a:pPr lvl="1"/>
            <a:r>
              <a:rPr lang="en-US" dirty="0"/>
              <a:t>PG&amp;E: 4 of 30 groups</a:t>
            </a:r>
          </a:p>
          <a:p>
            <a:pPr lvl="1"/>
            <a:r>
              <a:rPr lang="en-US" dirty="0"/>
              <a:t>SCE: 6 of 30 groups</a:t>
            </a:r>
          </a:p>
          <a:p>
            <a:pPr lvl="1"/>
            <a:r>
              <a:rPr lang="en-US" dirty="0" err="1"/>
              <a:t>SDG&amp;E</a:t>
            </a:r>
            <a:r>
              <a:rPr lang="en-US" dirty="0"/>
              <a:t>: 4 of 12 groups</a:t>
            </a:r>
          </a:p>
          <a:p>
            <a:r>
              <a:rPr lang="en-US" dirty="0"/>
              <a:t>Households with more seniors were less likely to respond for few groups</a:t>
            </a:r>
          </a:p>
          <a:p>
            <a:pPr lvl="1"/>
            <a:r>
              <a:rPr lang="en-US" dirty="0"/>
              <a:t>PG&amp;E: 5 of 30 groups</a:t>
            </a:r>
          </a:p>
          <a:p>
            <a:pPr lvl="1"/>
            <a:r>
              <a:rPr lang="en-US" dirty="0"/>
              <a:t>SCE: 2 of 30 groups</a:t>
            </a:r>
          </a:p>
          <a:p>
            <a:pPr lvl="1"/>
            <a:r>
              <a:rPr lang="en-US" dirty="0"/>
              <a:t>SDG&amp;E: 0 of 12 groups</a:t>
            </a:r>
          </a:p>
          <a:p>
            <a:r>
              <a:rPr lang="en-US" dirty="0"/>
              <a:t>Nonresponse did not vary across control and treatment groups</a:t>
            </a:r>
          </a:p>
          <a:p>
            <a:endParaRPr lang="en-US" dirty="0"/>
          </a:p>
          <a:p>
            <a:pPr lvl="1"/>
            <a:endParaRPr lang="en-US" dirty="0"/>
          </a:p>
          <a:p>
            <a:endParaRPr lang="en-US" dirty="0"/>
          </a:p>
        </p:txBody>
      </p:sp>
    </p:spTree>
    <p:extLst>
      <p:ext uri="{BB962C8B-B14F-4D97-AF65-F5344CB8AC3E}">
        <p14:creationId xmlns:p14="http://schemas.microsoft.com/office/powerpoint/2010/main" val="272004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B199-1561-4823-A819-638E3A49BFB2}"/>
              </a:ext>
            </a:extLst>
          </p:cNvPr>
          <p:cNvSpPr>
            <a:spLocks noGrp="1"/>
          </p:cNvSpPr>
          <p:nvPr>
            <p:ph type="title"/>
          </p:nvPr>
        </p:nvSpPr>
        <p:spPr>
          <a:xfrm>
            <a:off x="457200" y="102870"/>
            <a:ext cx="8229600" cy="811530"/>
          </a:xfrm>
        </p:spPr>
        <p:txBody>
          <a:bodyPr>
            <a:normAutofit/>
          </a:bodyPr>
          <a:lstStyle/>
          <a:p>
            <a:r>
              <a:rPr lang="en-US" dirty="0"/>
              <a:t>Minimal Mode Effects</a:t>
            </a:r>
          </a:p>
        </p:txBody>
      </p:sp>
      <p:sp>
        <p:nvSpPr>
          <p:cNvPr id="3" name="Content Placeholder 2">
            <a:extLst>
              <a:ext uri="{FF2B5EF4-FFF2-40B4-BE49-F238E27FC236}">
                <a16:creationId xmlns:a16="http://schemas.microsoft.com/office/drawing/2014/main" id="{9C0692D3-3604-465D-8DF5-E8ECF2A1D799}"/>
              </a:ext>
            </a:extLst>
          </p:cNvPr>
          <p:cNvSpPr>
            <a:spLocks noGrp="1"/>
          </p:cNvSpPr>
          <p:nvPr>
            <p:ph idx="1"/>
          </p:nvPr>
        </p:nvSpPr>
        <p:spPr/>
        <p:txBody>
          <a:bodyPr>
            <a:normAutofit/>
          </a:bodyPr>
          <a:lstStyle/>
          <a:p>
            <a:pPr>
              <a:lnSpc>
                <a:spcPct val="120000"/>
              </a:lnSpc>
            </a:pPr>
            <a:r>
              <a:rPr lang="en-US" dirty="0"/>
              <a:t>Web/mail respondents more likely to skip questions vs. phone respondents</a:t>
            </a:r>
          </a:p>
          <a:p>
            <a:pPr>
              <a:lnSpc>
                <a:spcPct val="120000"/>
              </a:lnSpc>
            </a:pPr>
            <a:endParaRPr lang="en-US" dirty="0"/>
          </a:p>
          <a:p>
            <a:pPr>
              <a:lnSpc>
                <a:spcPct val="120000"/>
              </a:lnSpc>
            </a:pPr>
            <a:r>
              <a:rPr lang="en-US" dirty="0"/>
              <a:t>Phone respondents more likely to select “Don’t know” vs. web/mail respondents</a:t>
            </a:r>
          </a:p>
          <a:p>
            <a:pPr>
              <a:lnSpc>
                <a:spcPct val="120000"/>
              </a:lnSpc>
            </a:pPr>
            <a:endParaRPr lang="en-US" dirty="0"/>
          </a:p>
          <a:p>
            <a:pPr>
              <a:lnSpc>
                <a:spcPct val="120000"/>
              </a:lnSpc>
            </a:pPr>
            <a:r>
              <a:rPr lang="en-US" dirty="0"/>
              <a:t>Did not find primacy or </a:t>
            </a:r>
            <a:r>
              <a:rPr lang="en-US" dirty="0" err="1"/>
              <a:t>recency</a:t>
            </a:r>
            <a:r>
              <a:rPr lang="en-US" dirty="0"/>
              <a:t> effects on Likert scale or list-based questions</a:t>
            </a:r>
          </a:p>
          <a:p>
            <a:pPr lvl="1">
              <a:lnSpc>
                <a:spcPct val="120000"/>
              </a:lnSpc>
            </a:pPr>
            <a:r>
              <a:rPr lang="en-US" dirty="0"/>
              <a:t>Similar-as-possible design across modes, randomization of lists, and randomly reversing order of scales worked</a:t>
            </a:r>
          </a:p>
        </p:txBody>
      </p:sp>
    </p:spTree>
    <p:extLst>
      <p:ext uri="{BB962C8B-B14F-4D97-AF65-F5344CB8AC3E}">
        <p14:creationId xmlns:p14="http://schemas.microsoft.com/office/powerpoint/2010/main" val="1204669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7BD3-9946-42CA-BAAB-9EDD6BB9AC4A}"/>
              </a:ext>
            </a:extLst>
          </p:cNvPr>
          <p:cNvSpPr>
            <a:spLocks noGrp="1"/>
          </p:cNvSpPr>
          <p:nvPr>
            <p:ph type="title"/>
          </p:nvPr>
        </p:nvSpPr>
        <p:spPr/>
        <p:txBody>
          <a:bodyPr/>
          <a:lstStyle/>
          <a:p>
            <a:r>
              <a:rPr lang="en-US" dirty="0"/>
              <a:t>Data Quality Was High</a:t>
            </a:r>
          </a:p>
        </p:txBody>
      </p:sp>
      <p:sp>
        <p:nvSpPr>
          <p:cNvPr id="3" name="Content Placeholder 2">
            <a:extLst>
              <a:ext uri="{FF2B5EF4-FFF2-40B4-BE49-F238E27FC236}">
                <a16:creationId xmlns:a16="http://schemas.microsoft.com/office/drawing/2014/main" id="{FF0728D9-F1CF-4040-94D1-79BC907D63BD}"/>
              </a:ext>
            </a:extLst>
          </p:cNvPr>
          <p:cNvSpPr>
            <a:spLocks noGrp="1"/>
          </p:cNvSpPr>
          <p:nvPr>
            <p:ph idx="1"/>
          </p:nvPr>
        </p:nvSpPr>
        <p:spPr/>
        <p:txBody>
          <a:bodyPr/>
          <a:lstStyle/>
          <a:p>
            <a:r>
              <a:rPr lang="en-US" dirty="0"/>
              <a:t>About 2% of respondents were identified as ‘</a:t>
            </a:r>
            <a:r>
              <a:rPr lang="en-US" dirty="0" err="1"/>
              <a:t>satisficers</a:t>
            </a:r>
            <a:r>
              <a:rPr lang="en-US" dirty="0"/>
              <a:t>’</a:t>
            </a:r>
          </a:p>
          <a:p>
            <a:pPr lvl="1"/>
            <a:endParaRPr lang="en-US" dirty="0"/>
          </a:p>
          <a:p>
            <a:pPr lvl="1"/>
            <a:r>
              <a:rPr lang="en-US" dirty="0"/>
              <a:t>“</a:t>
            </a:r>
            <a:r>
              <a:rPr lang="en-US" dirty="0" err="1"/>
              <a:t>Straightlined</a:t>
            </a:r>
            <a:r>
              <a:rPr lang="en-US" dirty="0"/>
              <a:t>” on questions with 8 or more items</a:t>
            </a:r>
          </a:p>
          <a:p>
            <a:pPr lvl="1"/>
            <a:endParaRPr lang="en-US" dirty="0"/>
          </a:p>
          <a:p>
            <a:pPr lvl="1"/>
            <a:r>
              <a:rPr lang="en-US" dirty="0"/>
              <a:t>“Selected all” on questions with mutually exclusive answers</a:t>
            </a:r>
          </a:p>
          <a:p>
            <a:pPr lvl="1"/>
            <a:endParaRPr lang="en-US" dirty="0"/>
          </a:p>
          <a:p>
            <a:pPr lvl="1"/>
            <a:r>
              <a:rPr lang="en-US" dirty="0"/>
              <a:t>Skipped more than 20% of items</a:t>
            </a:r>
          </a:p>
          <a:p>
            <a:pPr lvl="1"/>
            <a:endParaRPr lang="en-US" dirty="0"/>
          </a:p>
          <a:p>
            <a:r>
              <a:rPr lang="en-US" dirty="0"/>
              <a:t>Satisficing more common among low-income and non-English speaking respondents</a:t>
            </a:r>
          </a:p>
        </p:txBody>
      </p:sp>
    </p:spTree>
    <p:extLst>
      <p:ext uri="{BB962C8B-B14F-4D97-AF65-F5344CB8AC3E}">
        <p14:creationId xmlns:p14="http://schemas.microsoft.com/office/powerpoint/2010/main" val="2387747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Box 17">
            <a:extLst>
              <a:ext uri="{FF2B5EF4-FFF2-40B4-BE49-F238E27FC236}">
                <a16:creationId xmlns:a16="http://schemas.microsoft.com/office/drawing/2014/main" id="{200D13C1-E81D-40DF-A597-893473638FBC}"/>
              </a:ext>
            </a:extLst>
          </p:cNvPr>
          <p:cNvSpPr txBox="1">
            <a:spLocks noChangeAspect="1" noChangeArrowheads="1"/>
          </p:cNvSpPr>
          <p:nvPr/>
        </p:nvSpPr>
        <p:spPr bwMode="auto">
          <a:xfrm>
            <a:off x="763056" y="2591338"/>
            <a:ext cx="7680960" cy="974822"/>
          </a:xfrm>
          <a:prstGeom prst="rect">
            <a:avLst/>
          </a:prstGeom>
          <a:solidFill>
            <a:schemeClr val="accent6">
              <a:lumMod val="60000"/>
              <a:lumOff val="40000"/>
            </a:schemeClr>
          </a:solidFill>
          <a:ln w="12700">
            <a:noFill/>
            <a:miter lim="800000"/>
            <a:headEnd/>
            <a:tailEnd/>
          </a:ln>
          <a:effectLst/>
        </p:spPr>
        <p:txBody>
          <a:bodyPr lIns="45720" rIns="45720" anchor="ctr"/>
          <a:lstStyle/>
          <a:p>
            <a:pPr marL="91440" algn="ctr" eaLnBrk="0" hangingPunct="0">
              <a:spcBef>
                <a:spcPts val="1200"/>
              </a:spcBef>
              <a:spcAft>
                <a:spcPts val="1200"/>
              </a:spcAft>
              <a:defRPr/>
            </a:pPr>
            <a:r>
              <a:rPr lang="en-US" sz="2800" b="1" dirty="0">
                <a:latin typeface="Arial" charset="0"/>
              </a:rPr>
              <a:t>Survey Costs</a:t>
            </a:r>
          </a:p>
        </p:txBody>
      </p:sp>
    </p:spTree>
    <p:extLst>
      <p:ext uri="{BB962C8B-B14F-4D97-AF65-F5344CB8AC3E}">
        <p14:creationId xmlns:p14="http://schemas.microsoft.com/office/powerpoint/2010/main" val="1041331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3C389-7481-4E44-96CE-EAD3C39FB587}"/>
              </a:ext>
            </a:extLst>
          </p:cNvPr>
          <p:cNvSpPr>
            <a:spLocks noGrp="1"/>
          </p:cNvSpPr>
          <p:nvPr>
            <p:ph type="title"/>
          </p:nvPr>
        </p:nvSpPr>
        <p:spPr>
          <a:xfrm>
            <a:off x="457200" y="125835"/>
            <a:ext cx="8229600" cy="788565"/>
          </a:xfrm>
        </p:spPr>
        <p:txBody>
          <a:bodyPr>
            <a:noAutofit/>
          </a:bodyPr>
          <a:lstStyle/>
          <a:p>
            <a:r>
              <a:rPr lang="en-US" sz="3200" dirty="0"/>
              <a:t>Costs are High but Worth It for the Clients</a:t>
            </a:r>
          </a:p>
        </p:txBody>
      </p:sp>
      <p:sp>
        <p:nvSpPr>
          <p:cNvPr id="3" name="Content Placeholder 2">
            <a:extLst>
              <a:ext uri="{FF2B5EF4-FFF2-40B4-BE49-F238E27FC236}">
                <a16:creationId xmlns:a16="http://schemas.microsoft.com/office/drawing/2014/main" id="{33041189-B3B1-4A43-ADF9-448FC4E4759E}"/>
              </a:ext>
            </a:extLst>
          </p:cNvPr>
          <p:cNvSpPr>
            <a:spLocks noGrp="1"/>
          </p:cNvSpPr>
          <p:nvPr>
            <p:ph idx="1"/>
          </p:nvPr>
        </p:nvSpPr>
        <p:spPr/>
        <p:txBody>
          <a:bodyPr>
            <a:normAutofit/>
          </a:bodyPr>
          <a:lstStyle/>
          <a:p>
            <a:pPr>
              <a:lnSpc>
                <a:spcPct val="120000"/>
              </a:lnSpc>
            </a:pPr>
            <a:r>
              <a:rPr lang="en-US" dirty="0"/>
              <a:t>Total survey costs are ~$800,000, excluding incentives</a:t>
            </a:r>
          </a:p>
          <a:p>
            <a:pPr>
              <a:lnSpc>
                <a:spcPct val="120000"/>
              </a:lnSpc>
            </a:pPr>
            <a:endParaRPr lang="en-US" dirty="0"/>
          </a:p>
          <a:p>
            <a:pPr>
              <a:lnSpc>
                <a:spcPct val="120000"/>
              </a:lnSpc>
            </a:pPr>
            <a:r>
              <a:rPr lang="en-US" dirty="0"/>
              <a:t>$</a:t>
            </a:r>
            <a:r>
              <a:rPr lang="en-US" dirty="0" err="1"/>
              <a:t>800K</a:t>
            </a:r>
            <a:r>
              <a:rPr lang="en-US" dirty="0"/>
              <a:t> / 44,558 respondents = ~$18/respondent</a:t>
            </a:r>
          </a:p>
          <a:p>
            <a:pPr>
              <a:lnSpc>
                <a:spcPct val="120000"/>
              </a:lnSpc>
            </a:pPr>
            <a:endParaRPr lang="en-US" dirty="0"/>
          </a:p>
          <a:p>
            <a:pPr>
              <a:lnSpc>
                <a:spcPct val="120000"/>
              </a:lnSpc>
            </a:pPr>
            <a:r>
              <a:rPr lang="en-US" dirty="0"/>
              <a:t>Average incentive amount was $52 bill credit/respondent</a:t>
            </a:r>
          </a:p>
          <a:p>
            <a:pPr lvl="1">
              <a:lnSpc>
                <a:spcPct val="120000"/>
              </a:lnSpc>
            </a:pPr>
            <a:r>
              <a:rPr lang="en-US" dirty="0"/>
              <a:t>About 3% of respondents received $75 or $100</a:t>
            </a:r>
          </a:p>
          <a:p>
            <a:pPr>
              <a:lnSpc>
                <a:spcPct val="120000"/>
              </a:lnSpc>
            </a:pPr>
            <a:endParaRPr lang="en-US" dirty="0"/>
          </a:p>
          <a:p>
            <a:pPr>
              <a:lnSpc>
                <a:spcPct val="120000"/>
              </a:lnSpc>
            </a:pPr>
            <a:r>
              <a:rPr lang="en-US" b="1" dirty="0"/>
              <a:t>Including incentives, total costs/respondent = ~$68</a:t>
            </a:r>
          </a:p>
          <a:p>
            <a:pPr>
              <a:lnSpc>
                <a:spcPct val="120000"/>
              </a:lnSpc>
            </a:pPr>
            <a:endParaRPr lang="en-US" dirty="0"/>
          </a:p>
        </p:txBody>
      </p:sp>
    </p:spTree>
    <p:extLst>
      <p:ext uri="{BB962C8B-B14F-4D97-AF65-F5344CB8AC3E}">
        <p14:creationId xmlns:p14="http://schemas.microsoft.com/office/powerpoint/2010/main" val="3454740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Box 19">
            <a:extLst>
              <a:ext uri="{FF2B5EF4-FFF2-40B4-BE49-F238E27FC236}">
                <a16:creationId xmlns:a16="http://schemas.microsoft.com/office/drawing/2014/main" id="{3554B439-1A4F-4F6E-8537-7161340B8F95}"/>
              </a:ext>
            </a:extLst>
          </p:cNvPr>
          <p:cNvSpPr txBox="1">
            <a:spLocks noChangeAspect="1" noChangeArrowheads="1"/>
          </p:cNvSpPr>
          <p:nvPr/>
        </p:nvSpPr>
        <p:spPr bwMode="auto">
          <a:xfrm>
            <a:off x="653999" y="2592890"/>
            <a:ext cx="7680960" cy="837526"/>
          </a:xfrm>
          <a:prstGeom prst="rect">
            <a:avLst/>
          </a:prstGeom>
          <a:solidFill>
            <a:srgbClr val="FFFF00"/>
          </a:solidFill>
          <a:ln w="12700">
            <a:noFill/>
            <a:miter lim="800000"/>
            <a:headEnd/>
            <a:tailEnd/>
          </a:ln>
          <a:effectLst/>
        </p:spPr>
        <p:txBody>
          <a:bodyPr lIns="45720" rIns="45720" anchor="ctr"/>
          <a:lstStyle/>
          <a:p>
            <a:pPr marL="91440" algn="ctr" eaLnBrk="0" hangingPunct="0">
              <a:spcBef>
                <a:spcPts val="1200"/>
              </a:spcBef>
              <a:spcAft>
                <a:spcPts val="1200"/>
              </a:spcAft>
              <a:defRPr/>
            </a:pPr>
            <a:r>
              <a:rPr lang="en-US" sz="2800" b="1" dirty="0">
                <a:latin typeface="Arial" charset="0"/>
              </a:rPr>
              <a:t>Conclusions</a:t>
            </a:r>
          </a:p>
        </p:txBody>
      </p:sp>
    </p:spTree>
    <p:extLst>
      <p:ext uri="{BB962C8B-B14F-4D97-AF65-F5344CB8AC3E}">
        <p14:creationId xmlns:p14="http://schemas.microsoft.com/office/powerpoint/2010/main" val="3129962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C5DF-522D-4467-94DA-BEC1357A3F38}"/>
              </a:ext>
            </a:extLst>
          </p:cNvPr>
          <p:cNvSpPr>
            <a:spLocks noGrp="1"/>
          </p:cNvSpPr>
          <p:nvPr>
            <p:ph type="title"/>
          </p:nvPr>
        </p:nvSpPr>
        <p:spPr/>
        <p:txBody>
          <a:bodyPr/>
          <a:lstStyle/>
          <a:p>
            <a:r>
              <a:rPr lang="en-US" dirty="0" err="1"/>
              <a:t>TDM</a:t>
            </a:r>
            <a:r>
              <a:rPr lang="en-US" dirty="0"/>
              <a:t> Is Useful for </a:t>
            </a:r>
            <a:r>
              <a:rPr lang="en-US" dirty="0" err="1"/>
              <a:t>RCT</a:t>
            </a:r>
            <a:r>
              <a:rPr lang="en-US" dirty="0"/>
              <a:t> Study Surveys</a:t>
            </a:r>
          </a:p>
        </p:txBody>
      </p:sp>
      <p:sp>
        <p:nvSpPr>
          <p:cNvPr id="3" name="Content Placeholder 2">
            <a:extLst>
              <a:ext uri="{FF2B5EF4-FFF2-40B4-BE49-F238E27FC236}">
                <a16:creationId xmlns:a16="http://schemas.microsoft.com/office/drawing/2014/main" id="{519AACCD-CAD2-4491-B50E-EFED43A4D6AE}"/>
              </a:ext>
            </a:extLst>
          </p:cNvPr>
          <p:cNvSpPr>
            <a:spLocks noGrp="1"/>
          </p:cNvSpPr>
          <p:nvPr>
            <p:ph idx="1"/>
          </p:nvPr>
        </p:nvSpPr>
        <p:spPr/>
        <p:txBody>
          <a:bodyPr>
            <a:normAutofit/>
          </a:bodyPr>
          <a:lstStyle/>
          <a:p>
            <a:r>
              <a:rPr lang="en-US" dirty="0" err="1"/>
              <a:t>TDM</a:t>
            </a:r>
            <a:r>
              <a:rPr lang="en-US" dirty="0"/>
              <a:t> does not provide a step-by-step guide on how to design a survey but is a framework for making design decisions accounting for multiple factors that influence survey response</a:t>
            </a:r>
          </a:p>
          <a:p>
            <a:r>
              <a:rPr lang="en-US" dirty="0"/>
              <a:t>We successfully used </a:t>
            </a:r>
            <a:r>
              <a:rPr lang="en-US" dirty="0" err="1"/>
              <a:t>TDM</a:t>
            </a:r>
            <a:r>
              <a:rPr lang="en-US" dirty="0"/>
              <a:t> to design a survey for a large-scale </a:t>
            </a:r>
            <a:r>
              <a:rPr lang="en-US" dirty="0" err="1"/>
              <a:t>RCT</a:t>
            </a:r>
            <a:endParaRPr lang="en-US" dirty="0"/>
          </a:p>
          <a:p>
            <a:pPr lvl="1"/>
            <a:r>
              <a:rPr lang="en-US" dirty="0"/>
              <a:t>High response rates, good data quality, and a fairly representative sample, at a cost acceptable to the clients</a:t>
            </a:r>
          </a:p>
          <a:p>
            <a:pPr lvl="1"/>
            <a:r>
              <a:rPr lang="en-US" dirty="0"/>
              <a:t>Data was useful for making policy decisions</a:t>
            </a:r>
          </a:p>
          <a:p>
            <a:pPr lvl="2"/>
            <a:r>
              <a:rPr lang="en-US" dirty="0"/>
              <a:t>The potential for economic and/or health hardship for CARE/FERA customers resulted in the </a:t>
            </a:r>
            <a:r>
              <a:rPr lang="en-US" dirty="0" err="1"/>
              <a:t>CPUC</a:t>
            </a:r>
            <a:r>
              <a:rPr lang="en-US" dirty="0"/>
              <a:t> excluding them from defaulting onto TOU rates</a:t>
            </a:r>
          </a:p>
          <a:p>
            <a:r>
              <a:rPr lang="en-US" dirty="0"/>
              <a:t>Plan ahead (there are lots of decisions to make), try to be flexible, and closely monitor implementation</a:t>
            </a:r>
          </a:p>
          <a:p>
            <a:endParaRPr lang="en-US" dirty="0"/>
          </a:p>
          <a:p>
            <a:endParaRPr lang="en-US" dirty="0"/>
          </a:p>
        </p:txBody>
      </p:sp>
    </p:spTree>
    <p:extLst>
      <p:ext uri="{BB962C8B-B14F-4D97-AF65-F5344CB8AC3E}">
        <p14:creationId xmlns:p14="http://schemas.microsoft.com/office/powerpoint/2010/main" val="2943651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9">
            <a:extLst>
              <a:ext uri="{FF2B5EF4-FFF2-40B4-BE49-F238E27FC236}">
                <a16:creationId xmlns:a16="http://schemas.microsoft.com/office/drawing/2014/main" id="{3554B439-1A4F-4F6E-8537-7161340B8F95}"/>
              </a:ext>
            </a:extLst>
          </p:cNvPr>
          <p:cNvSpPr txBox="1">
            <a:spLocks noChangeAspect="1" noChangeArrowheads="1"/>
          </p:cNvSpPr>
          <p:nvPr/>
        </p:nvSpPr>
        <p:spPr bwMode="auto">
          <a:xfrm>
            <a:off x="653999" y="2592890"/>
            <a:ext cx="7680960" cy="1064710"/>
          </a:xfrm>
          <a:prstGeom prst="rect">
            <a:avLst/>
          </a:prstGeom>
          <a:solidFill>
            <a:schemeClr val="bg1">
              <a:lumMod val="85000"/>
            </a:schemeClr>
          </a:solidFill>
          <a:ln w="12700">
            <a:noFill/>
            <a:miter lim="800000"/>
            <a:headEnd/>
            <a:tailEnd/>
          </a:ln>
          <a:effectLst/>
        </p:spPr>
        <p:txBody>
          <a:bodyPr lIns="45720" rIns="45720" anchor="ctr"/>
          <a:lstStyle/>
          <a:p>
            <a:pPr marL="91440" algn="ctr" eaLnBrk="0" hangingPunct="0">
              <a:spcBef>
                <a:spcPts val="1200"/>
              </a:spcBef>
              <a:spcAft>
                <a:spcPts val="1200"/>
              </a:spcAft>
              <a:defRPr/>
            </a:pPr>
            <a:r>
              <a:rPr lang="en-US" sz="2800" b="1" dirty="0">
                <a:latin typeface="Arial" charset="0"/>
              </a:rPr>
              <a:t>Questions?</a:t>
            </a:r>
          </a:p>
        </p:txBody>
      </p:sp>
    </p:spTree>
    <p:extLst>
      <p:ext uri="{BB962C8B-B14F-4D97-AF65-F5344CB8AC3E}">
        <p14:creationId xmlns:p14="http://schemas.microsoft.com/office/powerpoint/2010/main" val="1474562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pPr>
              <a:lnSpc>
                <a:spcPct val="100000"/>
              </a:lnSpc>
            </a:pPr>
            <a:r>
              <a:rPr lang="en-US" dirty="0"/>
              <a:t>Benjamin Messer, Ph.D.</a:t>
            </a:r>
          </a:p>
          <a:p>
            <a:pPr>
              <a:lnSpc>
                <a:spcPct val="100000"/>
              </a:lnSpc>
            </a:pPr>
            <a:r>
              <a:rPr lang="en-US" dirty="0"/>
              <a:t>Benjamin.Messer@researchintoaction.com</a:t>
            </a:r>
          </a:p>
        </p:txBody>
      </p:sp>
    </p:spTree>
    <p:extLst>
      <p:ext uri="{BB962C8B-B14F-4D97-AF65-F5344CB8AC3E}">
        <p14:creationId xmlns:p14="http://schemas.microsoft.com/office/powerpoint/2010/main" val="2978385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6F25E-D18B-4FD9-9372-E4F53EDB9E51}"/>
              </a:ext>
            </a:extLst>
          </p:cNvPr>
          <p:cNvSpPr>
            <a:spLocks noGrp="1"/>
          </p:cNvSpPr>
          <p:nvPr>
            <p:ph type="title"/>
          </p:nvPr>
        </p:nvSpPr>
        <p:spPr/>
        <p:txBody>
          <a:bodyPr/>
          <a:lstStyle/>
          <a:p>
            <a:r>
              <a:rPr lang="en-US" dirty="0"/>
              <a:t>Appendices</a:t>
            </a:r>
          </a:p>
        </p:txBody>
      </p:sp>
      <p:sp>
        <p:nvSpPr>
          <p:cNvPr id="3" name="Content Placeholder 2">
            <a:extLst>
              <a:ext uri="{FF2B5EF4-FFF2-40B4-BE49-F238E27FC236}">
                <a16:creationId xmlns:a16="http://schemas.microsoft.com/office/drawing/2014/main" id="{9774B324-75E8-46E8-B145-569F2BB8F516}"/>
              </a:ext>
            </a:extLst>
          </p:cNvPr>
          <p:cNvSpPr>
            <a:spLocks noGrp="1"/>
          </p:cNvSpPr>
          <p:nvPr>
            <p:ph idx="1"/>
          </p:nvPr>
        </p:nvSpPr>
        <p:spPr/>
        <p:txBody>
          <a:bodyPr/>
          <a:lstStyle/>
          <a:p>
            <a:endParaRPr lang="en-US" dirty="0"/>
          </a:p>
        </p:txBody>
      </p:sp>
      <p:pic>
        <p:nvPicPr>
          <p:cNvPr id="4" name="Picture 2" descr="The duck curve map that shows the difference in electricity demand and the amount of available solar energy throughout the day. ">
            <a:extLst>
              <a:ext uri="{FF2B5EF4-FFF2-40B4-BE49-F238E27FC236}">
                <a16:creationId xmlns:a16="http://schemas.microsoft.com/office/drawing/2014/main" id="{6578D58C-7EA6-4349-B9EE-1CDC80883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727" y="1677798"/>
            <a:ext cx="6208524" cy="3171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409727"/>
      </p:ext>
    </p:extLst>
  </p:cSld>
  <p:clrMapOvr>
    <a:masterClrMapping/>
  </p:clrMapOvr>
</p:sld>
</file>

<file path=ppt/theme/theme1.xml><?xml version="1.0" encoding="utf-8"?>
<a:theme xmlns:a="http://schemas.openxmlformats.org/drawingml/2006/main" name="Office Theme">
  <a:themeElements>
    <a:clrScheme name="RIA-Slipstream">
      <a:dk1>
        <a:sysClr val="windowText" lastClr="000000"/>
      </a:dk1>
      <a:lt1>
        <a:sysClr val="window" lastClr="FFFFFF"/>
      </a:lt1>
      <a:dk2>
        <a:srgbClr val="1E8166"/>
      </a:dk2>
      <a:lt2>
        <a:srgbClr val="79C3DB"/>
      </a:lt2>
      <a:accent1>
        <a:srgbClr val="1E8067"/>
      </a:accent1>
      <a:accent2>
        <a:srgbClr val="12B2EB"/>
      </a:accent2>
      <a:accent3>
        <a:srgbClr val="31489F"/>
      </a:accent3>
      <a:accent4>
        <a:srgbClr val="81D31A"/>
      </a:accent4>
      <a:accent5>
        <a:srgbClr val="D85C00"/>
      </a:accent5>
      <a:accent6>
        <a:srgbClr val="C3260C"/>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A Template_072115" id="{2018FD43-66EE-467C-8595-893CE27E3C76}" vid="{3D699B16-AAFB-4F66-88B8-FCDA5E0F7F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RIA Template_072115</Template>
  <TotalTime>4250</TotalTime>
  <Words>1361</Words>
  <Application>Microsoft Office PowerPoint</Application>
  <PresentationFormat>On-screen Show (4:3)</PresentationFormat>
  <Paragraphs>207</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Arial Narrow</vt:lpstr>
      <vt:lpstr>Calibri</vt:lpstr>
      <vt:lpstr>Courier New</vt:lpstr>
      <vt:lpstr>Times New Roman</vt:lpstr>
      <vt:lpstr>Wingdings</vt:lpstr>
      <vt:lpstr>Office Theme</vt:lpstr>
      <vt:lpstr>Agenda</vt:lpstr>
      <vt:lpstr>Disclaimer</vt:lpstr>
      <vt:lpstr>Agenda</vt:lpstr>
      <vt:lpstr>PowerPoint Presentation</vt:lpstr>
      <vt:lpstr>RCT Surveys are Increasingly Used to Inform Policies, Tailored Design Method Provides Framework</vt:lpstr>
      <vt:lpstr>PowerPoint Presentation</vt:lpstr>
      <vt:lpstr>California IOUs Tasked with RCT Electric Rate Study of Customers</vt:lpstr>
      <vt:lpstr>Complex RCT Study Design</vt:lpstr>
      <vt:lpstr>Tailoring Survey Design to Study Design</vt:lpstr>
      <vt:lpstr>Survey Characteristics</vt:lpstr>
      <vt:lpstr>Survey Implementation</vt:lpstr>
      <vt:lpstr>PowerPoint Presentation</vt:lpstr>
      <vt:lpstr>Overall Response Rates are High</vt:lpstr>
      <vt:lpstr>Response Rates are Consistent between Control and Treatment Groups</vt:lpstr>
      <vt:lpstr>Some Variation in Response Rates Across Customer Segments, but Sufficient Statistical Power</vt:lpstr>
      <vt:lpstr>PowerPoint Presentation</vt:lpstr>
      <vt:lpstr>Nonresponse Analysis</vt:lpstr>
      <vt:lpstr>Income, Language, and to lesser extent, HH Size and Seniors in HH are significant response predictors</vt:lpstr>
      <vt:lpstr>Minimal Mode Effects</vt:lpstr>
      <vt:lpstr>Data Quality Was High</vt:lpstr>
      <vt:lpstr>PowerPoint Presentation</vt:lpstr>
      <vt:lpstr>Costs are High but Worth It for the Clients</vt:lpstr>
      <vt:lpstr>PowerPoint Presentation</vt:lpstr>
      <vt:lpstr>TDM Is Useful for RCT Study Surveys</vt:lpstr>
      <vt:lpstr>PowerPoint Presentation</vt:lpstr>
      <vt:lpstr>PowerPoint Presentation</vt:lpstr>
      <vt:lpstr>Appendices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the Bead of Hardship</dc:title>
  <dc:creator>Benn Messer</dc:creator>
  <cp:lastModifiedBy>Benn Messer</cp:lastModifiedBy>
  <cp:revision>270</cp:revision>
  <dcterms:created xsi:type="dcterms:W3CDTF">2017-07-11T20:53:57Z</dcterms:created>
  <dcterms:modified xsi:type="dcterms:W3CDTF">2017-12-14T19:33:17Z</dcterms:modified>
</cp:coreProperties>
</file>