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7" r:id="rId3"/>
    <p:sldId id="278" r:id="rId4"/>
    <p:sldId id="273" r:id="rId5"/>
    <p:sldId id="274" r:id="rId6"/>
    <p:sldId id="282" r:id="rId7"/>
    <p:sldId id="279" r:id="rId8"/>
    <p:sldId id="287" r:id="rId9"/>
    <p:sldId id="285" r:id="rId10"/>
    <p:sldId id="284" r:id="rId11"/>
    <p:sldId id="280" r:id="rId12"/>
    <p:sldId id="283" r:id="rId13"/>
    <p:sldId id="275" r:id="rId14"/>
    <p:sldId id="286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2439"/>
    <a:srgbClr val="2652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440" autoAdjust="0"/>
  </p:normalViewPr>
  <p:slideViewPr>
    <p:cSldViewPr>
      <p:cViewPr>
        <p:scale>
          <a:sx n="66" d="100"/>
          <a:sy n="66" d="100"/>
        </p:scale>
        <p:origin x="-642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E523B-A7C6-4D4D-BFC4-84A6217F2908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D5564-016E-44C6-A15B-AE35F08C0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88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5564-016E-44C6-A15B-AE35F08C02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54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5564-016E-44C6-A15B-AE35F08C02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12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r>
              <a:rPr lang="en-US" baseline="0" dirty="0" smtClean="0"/>
              <a:t> labels, grid, use color, next button doesn’t have alt text, no skip link, no page title, no headings, multi-level grids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5564-016E-44C6-A15B-AE35F08C02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12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r>
              <a:rPr lang="en-US" baseline="0" dirty="0" smtClean="0"/>
              <a:t> labels, grid, use color, next button doesn’t have alt text, no skip link, no page title, no headings, multi-level grids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5564-016E-44C6-A15B-AE35F08C02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12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Page Title,</a:t>
            </a:r>
            <a:r>
              <a:rPr lang="en-US" baseline="0" dirty="0" smtClean="0"/>
              <a:t> captions, no floating header, Column and Row Headers, Alternate text for buttons, color contrast.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5564-016E-44C6-A15B-AE35F08C02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12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 Audio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5564-016E-44C6-A15B-AE35F08C02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72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5564-016E-44C6-A15B-AE35F08C02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54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791200" y="916432"/>
            <a:ext cx="3352800" cy="751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914400"/>
            <a:ext cx="5943600" cy="7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6" descr="https://s-media-cache-ak0.pinimg.com/236x/e8/d0/0e/e8d00ea3a218def31a97e29c6e5f535e.jpg"/>
          <p:cNvPicPr>
            <a:picLocks noChangeAspect="1" noChangeArrowheads="1"/>
          </p:cNvPicPr>
          <p:nvPr userDrawn="1"/>
        </p:nvPicPr>
        <p:blipFill>
          <a:blip r:embed="rId2" cstate="print"/>
          <a:srcRect t="74576" b="8475"/>
          <a:stretch>
            <a:fillRect/>
          </a:stretch>
        </p:blipFill>
        <p:spPr bwMode="auto">
          <a:xfrm>
            <a:off x="0" y="6477000"/>
            <a:ext cx="2247900" cy="381000"/>
          </a:xfrm>
          <a:prstGeom prst="rect">
            <a:avLst/>
          </a:prstGeom>
          <a:noFill/>
        </p:spPr>
      </p:pic>
      <p:pic>
        <p:nvPicPr>
          <p:cNvPr id="12" name="Picture 6" descr="https://s-media-cache-ak0.pinimg.com/236x/e8/d0/0e/e8d00ea3a218def31a97e29c6e5f535e.jpg"/>
          <p:cNvPicPr>
            <a:picLocks noChangeAspect="1" noChangeArrowheads="1"/>
          </p:cNvPicPr>
          <p:nvPr userDrawn="1"/>
        </p:nvPicPr>
        <p:blipFill>
          <a:blip r:embed="rId2" cstate="print"/>
          <a:srcRect t="74576" b="8475"/>
          <a:stretch>
            <a:fillRect/>
          </a:stretch>
        </p:blipFill>
        <p:spPr bwMode="auto">
          <a:xfrm>
            <a:off x="2209800" y="6477000"/>
            <a:ext cx="2247900" cy="381000"/>
          </a:xfrm>
          <a:prstGeom prst="rect">
            <a:avLst/>
          </a:prstGeom>
          <a:noFill/>
        </p:spPr>
      </p:pic>
      <p:pic>
        <p:nvPicPr>
          <p:cNvPr id="13" name="Picture 6" descr="https://s-media-cache-ak0.pinimg.com/236x/e8/d0/0e/e8d00ea3a218def31a97e29c6e5f535e.jpg"/>
          <p:cNvPicPr>
            <a:picLocks noChangeAspect="1" noChangeArrowheads="1"/>
          </p:cNvPicPr>
          <p:nvPr userDrawn="1"/>
        </p:nvPicPr>
        <p:blipFill>
          <a:blip r:embed="rId2" cstate="print"/>
          <a:srcRect t="74576" b="8475"/>
          <a:stretch>
            <a:fillRect/>
          </a:stretch>
        </p:blipFill>
        <p:spPr bwMode="auto">
          <a:xfrm>
            <a:off x="4419600" y="6477000"/>
            <a:ext cx="2247900" cy="381000"/>
          </a:xfrm>
          <a:prstGeom prst="rect">
            <a:avLst/>
          </a:prstGeom>
          <a:noFill/>
        </p:spPr>
      </p:pic>
      <p:pic>
        <p:nvPicPr>
          <p:cNvPr id="14" name="Picture 6" descr="https://s-media-cache-ak0.pinimg.com/236x/e8/d0/0e/e8d00ea3a218def31a97e29c6e5f535e.jpg"/>
          <p:cNvPicPr>
            <a:picLocks noChangeAspect="1" noChangeArrowheads="1"/>
          </p:cNvPicPr>
          <p:nvPr userDrawn="1"/>
        </p:nvPicPr>
        <p:blipFill>
          <a:blip r:embed="rId2" cstate="print"/>
          <a:srcRect t="74576" b="8475"/>
          <a:stretch>
            <a:fillRect/>
          </a:stretch>
        </p:blipFill>
        <p:spPr bwMode="auto">
          <a:xfrm>
            <a:off x="6629400" y="6477000"/>
            <a:ext cx="2247900" cy="381000"/>
          </a:xfrm>
          <a:prstGeom prst="rect">
            <a:avLst/>
          </a:prstGeom>
          <a:noFill/>
        </p:spPr>
      </p:pic>
      <p:pic>
        <p:nvPicPr>
          <p:cNvPr id="15" name="Picture 6" descr="https://s-media-cache-ak0.pinimg.com/236x/e8/d0/0e/e8d00ea3a218def31a97e29c6e5f535e.jpg"/>
          <p:cNvPicPr>
            <a:picLocks noChangeAspect="1" noChangeArrowheads="1"/>
          </p:cNvPicPr>
          <p:nvPr userDrawn="1"/>
        </p:nvPicPr>
        <p:blipFill>
          <a:blip r:embed="rId2" cstate="print"/>
          <a:srcRect t="74576" b="8475"/>
          <a:stretch>
            <a:fillRect/>
          </a:stretch>
        </p:blipFill>
        <p:spPr bwMode="auto">
          <a:xfrm>
            <a:off x="6896100" y="6477000"/>
            <a:ext cx="2247900" cy="38100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 userDrawn="1"/>
        </p:nvSpPr>
        <p:spPr>
          <a:xfrm>
            <a:off x="0" y="6400800"/>
            <a:ext cx="3352800" cy="751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200400" y="6400800"/>
            <a:ext cx="5943600" cy="7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E0775-A990-4D01-AE81-552116A2A4B2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6B9ED-1D1E-489F-B99F-B8D8A6B2B7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papor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www.google.com/url?sa=i&amp;rct=j&amp;q=&amp;esrc=s&amp;source=images&amp;cd=&amp;cad=rja&amp;uact=8&amp;ved=0ahUKEwiVzu2OleHQAhUnxFQKHevXDi4QjRwIBw&amp;url=http://unclutteredwhitespaces.com/2012/06/the-big-difference-between-urgent-and-important/&amp;psig=AFQjCNGZ8zQMimxwlOQY01p-P5F-W87SNQ&amp;ust=148116856555362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wav"/><Relationship Id="rId7" Type="http://schemas.openxmlformats.org/officeDocument/2006/relationships/image" Target="../media/image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papor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791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676400"/>
            <a:ext cx="6781800" cy="1470025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Fielding </a:t>
            </a:r>
            <a:r>
              <a:rPr lang="en-US" sz="4800" dirty="0">
                <a:solidFill>
                  <a:schemeClr val="bg1"/>
                </a:solidFill>
              </a:rPr>
              <a:t>Section 508 Compliant Web Surveys for Respondents with Disabilities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6019800"/>
            <a:ext cx="6858000" cy="533400"/>
          </a:xfrm>
        </p:spPr>
        <p:txBody>
          <a:bodyPr anchor="ctr"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Bob Davis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066800"/>
            <a:ext cx="2286000" cy="5791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5791200"/>
            <a:ext cx="2286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 descr="davisresearch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76200"/>
            <a:ext cx="1600200" cy="837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6000" y="6611779"/>
            <a:ext cx="685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bob@davisresearch.com</a:t>
            </a:r>
            <a:endParaRPr lang="en-US" sz="1000" dirty="0"/>
          </a:p>
        </p:txBody>
      </p:sp>
      <p:pic>
        <p:nvPicPr>
          <p:cNvPr id="1026" name="Picture 2" descr="PAPOR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29300"/>
            <a:ext cx="19812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362200" y="3559175"/>
            <a:ext cx="67818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/>
                </a:solidFill>
              </a:rPr>
              <a:t>Best Practices and Lessons Learned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Today’s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 result for goal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colorTemperature colorTemp="11200"/>
                    </a14:imgEffect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372600" cy="539038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990600"/>
            <a:ext cx="91440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My </a:t>
            </a:r>
            <a:r>
              <a:rPr lang="en-US" sz="3600" b="1" dirty="0" smtClean="0"/>
              <a:t>goals </a:t>
            </a:r>
            <a:r>
              <a:rPr lang="en-US" sz="3600" b="1" dirty="0"/>
              <a:t>for today </a:t>
            </a:r>
            <a:r>
              <a:rPr lang="en-US" sz="3600" b="1" dirty="0" smtClean="0"/>
              <a:t>are: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/>
              <a:t>Increase awareness of need for accessibility consideration when designing web surveys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/>
              <a:t>Prepare you for what is involved in 508 compliance.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/>
              <a:t>Provide lessons learned and some quick hit suggestions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7422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Presentation Backdrop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These experiences came from several multi-modal (phone + web) studies </a:t>
            </a:r>
            <a:r>
              <a:rPr lang="en-US" dirty="0" smtClean="0"/>
              <a:t>conducted by Davis Research </a:t>
            </a:r>
            <a:r>
              <a:rPr lang="en-US" dirty="0" smtClean="0"/>
              <a:t>on behalf of the Department of Veterans Affairs.  </a:t>
            </a:r>
          </a:p>
          <a:p>
            <a:endParaRPr lang="en-US" dirty="0"/>
          </a:p>
        </p:txBody>
      </p:sp>
      <p:pic>
        <p:nvPicPr>
          <p:cNvPr id="1026" name="Picture 2" descr="Image result for department of veterans affai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8956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25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disability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900" b="-11900"/>
          <a:stretch/>
        </p:blipFill>
        <p:spPr bwMode="auto">
          <a:xfrm>
            <a:off x="-304800" y="1097280"/>
            <a:ext cx="9448800" cy="606552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57600" y="2743200"/>
            <a:ext cx="5562600" cy="38100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b="1" dirty="0" smtClean="0"/>
              <a:t>Visual including </a:t>
            </a:r>
            <a:r>
              <a:rPr lang="en-US" b="1" dirty="0"/>
              <a:t>total, partial and color blindness</a:t>
            </a:r>
          </a:p>
          <a:p>
            <a:pPr lvl="0"/>
            <a:r>
              <a:rPr lang="en-US" b="1" dirty="0" smtClean="0"/>
              <a:t>Auditory</a:t>
            </a:r>
            <a:endParaRPr lang="en-US" b="1" dirty="0"/>
          </a:p>
          <a:p>
            <a:pPr lvl="0"/>
            <a:r>
              <a:rPr lang="en-US" b="1" dirty="0" smtClean="0"/>
              <a:t>Speech</a:t>
            </a:r>
            <a:endParaRPr lang="en-US" b="1" dirty="0"/>
          </a:p>
          <a:p>
            <a:pPr lvl="0"/>
            <a:r>
              <a:rPr lang="en-US" b="1" dirty="0" smtClean="0"/>
              <a:t>Neurological</a:t>
            </a:r>
            <a:endParaRPr lang="en-US" b="1" dirty="0"/>
          </a:p>
          <a:p>
            <a:pPr lvl="1"/>
            <a:r>
              <a:rPr lang="en-US" b="1" dirty="0" smtClean="0"/>
              <a:t>E.g., ADHD</a:t>
            </a:r>
            <a:r>
              <a:rPr lang="en-US" b="1" dirty="0"/>
              <a:t>, dyslexia, </a:t>
            </a:r>
            <a:r>
              <a:rPr lang="en-US" b="1" dirty="0" smtClean="0"/>
              <a:t>seizures</a:t>
            </a:r>
            <a:endParaRPr lang="en-US" b="1" dirty="0"/>
          </a:p>
          <a:p>
            <a:pPr lvl="0"/>
            <a:r>
              <a:rPr lang="en-US" b="1" dirty="0"/>
              <a:t>Multiple combinations</a:t>
            </a:r>
          </a:p>
          <a:p>
            <a:pPr lvl="0"/>
            <a:r>
              <a:rPr lang="en-US" b="1" dirty="0"/>
              <a:t>Changing abilities – limitations may be experienced over time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Disabilities to consider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67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Image result for important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0" b="28765"/>
          <a:stretch/>
        </p:blipFill>
        <p:spPr bwMode="auto">
          <a:xfrm>
            <a:off x="99219" y="2880360"/>
            <a:ext cx="9044781" cy="352044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Why this is 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4449763"/>
          </a:xfrm>
        </p:spPr>
        <p:txBody>
          <a:bodyPr/>
          <a:lstStyle/>
          <a:p>
            <a:r>
              <a:rPr lang="en-US" dirty="0" smtClean="0"/>
              <a:t>Participation in survey research from important population. 7MM in US have some visual impairment. (nfb.org)</a:t>
            </a:r>
          </a:p>
          <a:p>
            <a:r>
              <a:rPr lang="en-US" dirty="0" smtClean="0"/>
              <a:t>Required through Section 508 of Rehabilitation Act of 1973 for certain Federal government systems</a:t>
            </a:r>
          </a:p>
        </p:txBody>
      </p:sp>
      <p:sp>
        <p:nvSpPr>
          <p:cNvPr id="4" name="AutoShape 2" descr="Image result for 508 complia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508 complian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6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872" y="990600"/>
            <a:ext cx="5502328" cy="324132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Challenges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953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508 Compliance is an Art and a Science.  No clear set of ‘rules’.</a:t>
            </a:r>
            <a:endParaRPr lang="en-US" sz="2400" b="1" dirty="0"/>
          </a:p>
          <a:p>
            <a:r>
              <a:rPr lang="en-US" sz="2400" b="1" dirty="0"/>
              <a:t>Most examples of 508 compliance are overly </a:t>
            </a:r>
            <a:r>
              <a:rPr lang="en-US" sz="2400" b="1" dirty="0" smtClean="0"/>
              <a:t>simplistic. </a:t>
            </a:r>
            <a:r>
              <a:rPr lang="en-US" sz="2400" b="1" dirty="0"/>
              <a:t>Research fundamentals like randomization complicate the accessibility process</a:t>
            </a:r>
            <a:r>
              <a:rPr lang="en-US" sz="2400" b="1" dirty="0" smtClean="0"/>
              <a:t>.</a:t>
            </a:r>
          </a:p>
          <a:p>
            <a:r>
              <a:rPr lang="en-US" sz="2400" b="1" dirty="0"/>
              <a:t>Survey </a:t>
            </a:r>
            <a:r>
              <a:rPr lang="en-US" sz="2400" b="1" dirty="0" smtClean="0"/>
              <a:t>platforms may </a:t>
            </a:r>
            <a:r>
              <a:rPr lang="en-US" sz="2400" b="1" dirty="0"/>
              <a:t>claim 508 compliance </a:t>
            </a:r>
            <a:r>
              <a:rPr lang="en-US" sz="2400" b="1" dirty="0" smtClean="0"/>
              <a:t>in theory but have not tested this in practice.</a:t>
            </a:r>
            <a:endParaRPr lang="en-US" sz="2400" b="1" dirty="0"/>
          </a:p>
          <a:p>
            <a:r>
              <a:rPr lang="en-US" sz="2400" b="1" dirty="0"/>
              <a:t>Multiple browsers on multiple platforms need to be considered.</a:t>
            </a:r>
          </a:p>
          <a:p>
            <a:r>
              <a:rPr lang="en-US" sz="2400" b="1" dirty="0" smtClean="0"/>
              <a:t>You </a:t>
            </a:r>
            <a:r>
              <a:rPr lang="en-US" sz="2400" b="1" dirty="0"/>
              <a:t>can’t design 2 </a:t>
            </a:r>
            <a:r>
              <a:rPr lang="en-US" sz="2400" b="1" dirty="0" smtClean="0"/>
              <a:t>paths, one for accessibility and one for the general population.  Some accessibility features may impact the look for general population.</a:t>
            </a:r>
            <a:endParaRPr lang="en-US" sz="2400" b="1" dirty="0"/>
          </a:p>
          <a:p>
            <a:r>
              <a:rPr lang="en-US" sz="2400" b="1" dirty="0" smtClean="0"/>
              <a:t>Each round of certification testing can take weeks or months.  Automated testing is followed by hands on testing.</a:t>
            </a:r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1197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1"/>
            <a:ext cx="8991600" cy="577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Before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when think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77200" y="2057400"/>
            <a:ext cx="609600" cy="609600"/>
          </a:xfrm>
          <a:prstGeom prst="rect">
            <a:avLst/>
          </a:prstGeom>
        </p:spPr>
      </p:pic>
      <p:pic>
        <p:nvPicPr>
          <p:cNvPr id="4" name="before_selecting_audio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35714" y="3810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3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1"/>
            <a:ext cx="8991600" cy="577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Before – Automated Check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064" y="2207404"/>
            <a:ext cx="5084536" cy="3755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78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After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29" y="990600"/>
            <a:ext cx="8191571" cy="55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990600"/>
            <a:ext cx="8229599" cy="556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ter_select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67400" y="44341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4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8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 result for toolkit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336" y="1143000"/>
            <a:ext cx="5157664" cy="508068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Guidelines &amp; Best Practices </a:t>
            </a:r>
            <a:r>
              <a:rPr lang="en-US" sz="3600" dirty="0" smtClean="0">
                <a:solidFill>
                  <a:schemeClr val="bg1"/>
                </a:solidFill>
              </a:rPr>
              <a:t>– Be Prepared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915400" cy="4928284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Prepare a great </a:t>
            </a:r>
            <a:r>
              <a:rPr lang="en-US" b="1" u="sng" dirty="0" smtClean="0"/>
              <a:t>toolkit</a:t>
            </a:r>
          </a:p>
          <a:p>
            <a:pPr lvl="1"/>
            <a:r>
              <a:rPr lang="en-US" b="1" dirty="0" smtClean="0"/>
              <a:t>Screen reader such as NVDA (freeware) or JAWS (evaluation)</a:t>
            </a:r>
          </a:p>
          <a:p>
            <a:pPr lvl="1"/>
            <a:r>
              <a:rPr lang="en-US" b="1" dirty="0" smtClean="0"/>
              <a:t>Usability tools </a:t>
            </a:r>
            <a:r>
              <a:rPr lang="en-US" b="1" dirty="0" err="1" smtClean="0"/>
              <a:t>aXe</a:t>
            </a:r>
            <a:r>
              <a:rPr lang="en-US" b="1" dirty="0" smtClean="0"/>
              <a:t> (from </a:t>
            </a:r>
            <a:r>
              <a:rPr lang="en-US" b="1" dirty="0" err="1" smtClean="0"/>
              <a:t>Deque</a:t>
            </a:r>
            <a:r>
              <a:rPr lang="en-US" b="1" dirty="0" smtClean="0"/>
              <a:t>) AND WAVE (from </a:t>
            </a:r>
            <a:r>
              <a:rPr lang="en-US" b="1" dirty="0" err="1" smtClean="0"/>
              <a:t>WebAIM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smtClean="0"/>
              <a:t>Multiple </a:t>
            </a:r>
            <a:r>
              <a:rPr lang="en-US" b="1" dirty="0" err="1" smtClean="0"/>
              <a:t>broswers</a:t>
            </a:r>
            <a:r>
              <a:rPr lang="en-US" b="1" dirty="0" smtClean="0"/>
              <a:t> (and their Developer Tools)</a:t>
            </a:r>
          </a:p>
          <a:p>
            <a:pPr lvl="1"/>
            <a:r>
              <a:rPr lang="en-US" b="1" dirty="0" smtClean="0"/>
              <a:t>Consider a professional 508 testing firm</a:t>
            </a:r>
          </a:p>
          <a:p>
            <a:r>
              <a:rPr lang="en-US" b="1" dirty="0" smtClean="0"/>
              <a:t>Budget enough </a:t>
            </a:r>
            <a:r>
              <a:rPr lang="en-US" b="1" u="sng" dirty="0" smtClean="0"/>
              <a:t>time</a:t>
            </a:r>
            <a:r>
              <a:rPr lang="en-US" b="1" dirty="0" smtClean="0"/>
              <a:t> for formal certification</a:t>
            </a:r>
          </a:p>
          <a:p>
            <a:pPr lvl="1"/>
            <a:r>
              <a:rPr lang="en-US" b="1" dirty="0" smtClean="0"/>
              <a:t>Manage expectations that very little passes on the first round.</a:t>
            </a:r>
          </a:p>
          <a:p>
            <a:pPr lvl="1"/>
            <a:r>
              <a:rPr lang="en-US" b="1" dirty="0" smtClean="0"/>
              <a:t>Each round can take between 3-6 weeks.</a:t>
            </a:r>
          </a:p>
          <a:p>
            <a:pPr lvl="1"/>
            <a:r>
              <a:rPr lang="en-US" b="1" dirty="0" smtClean="0"/>
              <a:t>Feedback between rounds may seem contradictory.</a:t>
            </a:r>
          </a:p>
          <a:p>
            <a:r>
              <a:rPr lang="en-US" b="1" dirty="0" smtClean="0"/>
              <a:t>Although formal process is long, there are many </a:t>
            </a:r>
            <a:r>
              <a:rPr lang="en-US" b="1" u="sng" dirty="0" smtClean="0"/>
              <a:t>quick hit improvements</a:t>
            </a:r>
            <a:r>
              <a:rPr lang="en-US" b="1" dirty="0" smtClean="0"/>
              <a:t> that are easy to incorporate.</a:t>
            </a:r>
          </a:p>
          <a:p>
            <a:r>
              <a:rPr lang="en-US" b="1" dirty="0" smtClean="0"/>
              <a:t>Work in </a:t>
            </a:r>
            <a:r>
              <a:rPr lang="en-US" b="1" u="sng" dirty="0" smtClean="0"/>
              <a:t>partnership </a:t>
            </a:r>
            <a:r>
              <a:rPr lang="en-US" b="1" dirty="0" smtClean="0"/>
              <a:t>with the certification team and be understanding of their workload.</a:t>
            </a:r>
          </a:p>
        </p:txBody>
      </p:sp>
    </p:spTree>
    <p:extLst>
      <p:ext uri="{BB962C8B-B14F-4D97-AF65-F5344CB8AC3E}">
        <p14:creationId xmlns:p14="http://schemas.microsoft.com/office/powerpoint/2010/main" val="110879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Data Analytics on Programming Guidelines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10393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6800" y="6412468"/>
            <a:ext cx="4274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http://webaim.org/standards/508/checklist</a:t>
            </a:r>
          </a:p>
        </p:txBody>
      </p:sp>
    </p:spTree>
    <p:extLst>
      <p:ext uri="{BB962C8B-B14F-4D97-AF65-F5344CB8AC3E}">
        <p14:creationId xmlns:p14="http://schemas.microsoft.com/office/powerpoint/2010/main" val="15747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300" y="1905000"/>
            <a:ext cx="4442700" cy="44958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Is additional screen decoration necessary?</a:t>
            </a:r>
          </a:p>
          <a:p>
            <a:r>
              <a:rPr lang="en-US" b="1" dirty="0" smtClean="0"/>
              <a:t>Use </a:t>
            </a:r>
            <a:r>
              <a:rPr lang="en-US" b="1" dirty="0"/>
              <a:t>the underlying structure to help explain the survey layout.</a:t>
            </a:r>
          </a:p>
          <a:p>
            <a:pPr lvl="1"/>
            <a:r>
              <a:rPr lang="en-US" b="1" dirty="0"/>
              <a:t>Meaningful titles, header tags to separate sections, “Skip to Main Content Link”, captions, labels</a:t>
            </a:r>
          </a:p>
          <a:p>
            <a:r>
              <a:rPr lang="en-US" b="1" dirty="0" smtClean="0"/>
              <a:t>Focus </a:t>
            </a:r>
            <a:r>
              <a:rPr lang="en-US" b="1" dirty="0"/>
              <a:t>attention on grid questions and pages with multiple questions.</a:t>
            </a:r>
          </a:p>
          <a:p>
            <a:r>
              <a:rPr lang="en-US" b="1" dirty="0" smtClean="0"/>
              <a:t>Provide text alternatives to non-text attributes.</a:t>
            </a:r>
          </a:p>
          <a:p>
            <a:pPr lvl="1"/>
            <a:r>
              <a:rPr lang="en-US" b="1" dirty="0" smtClean="0"/>
              <a:t>Images, Image Maps, Audio, Video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Do</a:t>
            </a:r>
            <a:r>
              <a:rPr lang="en-US" b="1" dirty="0" smtClean="0"/>
              <a:t>n’t </a:t>
            </a:r>
            <a:r>
              <a:rPr lang="en-US" b="1" dirty="0" smtClean="0">
                <a:solidFill>
                  <a:srgbClr val="FF0000"/>
                </a:solidFill>
              </a:rPr>
              <a:t>use color as the sole way to express meaning</a:t>
            </a:r>
            <a:r>
              <a:rPr lang="en-US" b="1" dirty="0" smtClean="0"/>
              <a:t>.  Watch your color contrast. </a:t>
            </a:r>
            <a:endParaRPr lang="en-US" b="1" dirty="0" smtClean="0"/>
          </a:p>
          <a:p>
            <a:pPr lvl="1"/>
            <a:r>
              <a:rPr lang="en-US" b="1" dirty="0" smtClean="0"/>
              <a:t>Don’t have anything flashing.</a:t>
            </a:r>
          </a:p>
          <a:p>
            <a:r>
              <a:rPr lang="en-US" b="1" dirty="0" smtClean="0"/>
              <a:t>Make </a:t>
            </a:r>
            <a:r>
              <a:rPr lang="en-US" b="1" dirty="0" smtClean="0"/>
              <a:t>sure that your page can be navigated using a keyboard in a meaningful order.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Guidelines &amp; Best Practices – </a:t>
            </a:r>
            <a:r>
              <a:rPr lang="en-US" dirty="0" smtClean="0">
                <a:solidFill>
                  <a:schemeClr val="bg1"/>
                </a:solidFill>
              </a:rPr>
              <a:t>Quick Hits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5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7" presetClass="emph" presetSubtype="0" repeatCount="5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48307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Stick to it and have empathy for those who this is their daily experience with the web.</a:t>
            </a:r>
          </a:p>
          <a:p>
            <a:r>
              <a:rPr lang="en-US" b="1" dirty="0" smtClean="0"/>
              <a:t>Projects with the government often require GSA contracts.</a:t>
            </a:r>
          </a:p>
          <a:p>
            <a:pPr lvl="1"/>
            <a:r>
              <a:rPr lang="en-US" b="1" dirty="0" smtClean="0"/>
              <a:t>Formal position is that this takes 90-120 days.  My experience was 17 months.</a:t>
            </a:r>
          </a:p>
          <a:p>
            <a:r>
              <a:rPr lang="en-US" b="1" dirty="0" smtClean="0"/>
              <a:t>When interviewing Veterans be prepared for frustrated and potentially depressed respondents.</a:t>
            </a:r>
          </a:p>
          <a:p>
            <a:pPr lvl="1"/>
            <a:r>
              <a:rPr lang="en-US" b="1" dirty="0" smtClean="0"/>
              <a:t>Take complaints very seriously and treat with respect.  Don’t be surprised at long interview lengths.</a:t>
            </a:r>
          </a:p>
          <a:p>
            <a:pPr lvl="1"/>
            <a:r>
              <a:rPr lang="en-US" b="1" dirty="0" smtClean="0"/>
              <a:t>Review data for signs of trouble, compare against privacy agreement, &amp; prepare for worst case scenarios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Review underlying security of survey eco-system for potential security exposures.  </a:t>
            </a:r>
          </a:p>
          <a:p>
            <a:pPr lvl="1"/>
            <a:r>
              <a:rPr lang="en-US" b="1" dirty="0" smtClean="0"/>
              <a:t>Data is encrypted at rest and in transit, personnel have underlying privacy and security training, </a:t>
            </a:r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Other Lessons Learned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75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Thank you very much.  I’ll be happy to answer questions later.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Thank You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thank_you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89714" y="5562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9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791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676400"/>
            <a:ext cx="6781800" cy="1470025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Fielding </a:t>
            </a:r>
            <a:r>
              <a:rPr lang="en-US" sz="4800" dirty="0">
                <a:solidFill>
                  <a:schemeClr val="bg1"/>
                </a:solidFill>
              </a:rPr>
              <a:t>Section 508 Compliant Web Surveys for Respondents with Disabilities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6019800"/>
            <a:ext cx="6858000" cy="533400"/>
          </a:xfrm>
        </p:spPr>
        <p:txBody>
          <a:bodyPr anchor="ctr"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Bob Davis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066800"/>
            <a:ext cx="2286000" cy="5791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5791200"/>
            <a:ext cx="2286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 descr="davisresearch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76200"/>
            <a:ext cx="1600200" cy="837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6000" y="6611779"/>
            <a:ext cx="685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bob@davisresearch.com</a:t>
            </a:r>
            <a:endParaRPr lang="en-US" sz="1000" dirty="0"/>
          </a:p>
        </p:txBody>
      </p:sp>
      <p:pic>
        <p:nvPicPr>
          <p:cNvPr id="1026" name="Picture 2" descr="PAPOR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29300"/>
            <a:ext cx="19812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362200" y="3559175"/>
            <a:ext cx="67818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/>
                </a:solidFill>
              </a:rPr>
              <a:t>Best Practices and Lessons Learned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47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3680</TotalTime>
  <Words>735</Words>
  <Application>Microsoft Office PowerPoint</Application>
  <PresentationFormat>On-screen Show (4:3)</PresentationFormat>
  <Paragraphs>84</Paragraphs>
  <Slides>15</Slides>
  <Notes>7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Fielding Section 508 Compliant Web Surveys for Respondents with Disabilities</vt:lpstr>
      <vt:lpstr>Today’s Goals</vt:lpstr>
      <vt:lpstr>Presentation Backdrop</vt:lpstr>
      <vt:lpstr>Disabilities to consider</vt:lpstr>
      <vt:lpstr>Why this is important</vt:lpstr>
      <vt:lpstr>Challenges</vt:lpstr>
      <vt:lpstr>Before</vt:lpstr>
      <vt:lpstr>Before – Automated Check</vt:lpstr>
      <vt:lpstr>After</vt:lpstr>
      <vt:lpstr>Guidelines &amp; Best Practices – Be Prepared</vt:lpstr>
      <vt:lpstr>Data Analytics on Programming Guidelines</vt:lpstr>
      <vt:lpstr>Guidelines &amp; Best Practices – Quick Hits</vt:lpstr>
      <vt:lpstr>Other Lessons Learned</vt:lpstr>
      <vt:lpstr>Thank You</vt:lpstr>
      <vt:lpstr>Fielding Section 508 Compliant Web Surveys for Respondents with Disabilities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dfernandez</dc:creator>
  <cp:lastModifiedBy>Bob Davis</cp:lastModifiedBy>
  <cp:revision>116</cp:revision>
  <dcterms:created xsi:type="dcterms:W3CDTF">2015-04-22T18:21:22Z</dcterms:created>
  <dcterms:modified xsi:type="dcterms:W3CDTF">2016-12-13T23:38:25Z</dcterms:modified>
</cp:coreProperties>
</file>