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notesSlides/notesSlide18.xml" ContentType="application/vnd.openxmlformats-officedocument.presentationml.notesSlide+xml"/>
  <Override PartName="/ppt/charts/chart17.xml" ContentType="application/vnd.openxmlformats-officedocument.drawingml.chart+xml"/>
  <Override PartName="/ppt/notesSlides/notesSlide19.xml" ContentType="application/vnd.openxmlformats-officedocument.presentationml.notesSlide+xml"/>
  <Override PartName="/ppt/charts/chart18.xml" ContentType="application/vnd.openxmlformats-officedocument.drawingml.chart+xml"/>
  <Override PartName="/ppt/notesSlides/notesSlide20.xml" ContentType="application/vnd.openxmlformats-officedocument.presentationml.notesSlide+xml"/>
  <Override PartName="/ppt/charts/chart19.xml" ContentType="application/vnd.openxmlformats-officedocument.drawingml.chart+xml"/>
  <Override PartName="/ppt/notesSlides/notesSlide21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notesSlides/notesSlide22.xml" ContentType="application/vnd.openxmlformats-officedocument.presentationml.notesSlide+xml"/>
  <Override PartName="/ppt/charts/chart2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2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2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2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3.xml" ContentType="application/vnd.openxmlformats-officedocument.presentationml.notesSlide+xml"/>
  <Override PartName="/ppt/charts/chart26.xml" ContentType="application/vnd.openxmlformats-officedocument.drawingml.chart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8" r:id="rId1"/>
    <p:sldMasterId id="2147483673" r:id="rId2"/>
    <p:sldMasterId id="2147483666" r:id="rId3"/>
    <p:sldMasterId id="2147483680" r:id="rId4"/>
    <p:sldMasterId id="2147483684" r:id="rId5"/>
  </p:sldMasterIdLst>
  <p:notesMasterIdLst>
    <p:notesMasterId r:id="rId30"/>
  </p:notesMasterIdLst>
  <p:handoutMasterIdLst>
    <p:handoutMasterId r:id="rId31"/>
  </p:handoutMasterIdLst>
  <p:sldIdLst>
    <p:sldId id="617" r:id="rId6"/>
    <p:sldId id="628" r:id="rId7"/>
    <p:sldId id="459" r:id="rId8"/>
    <p:sldId id="458" r:id="rId9"/>
    <p:sldId id="462" r:id="rId10"/>
    <p:sldId id="597" r:id="rId11"/>
    <p:sldId id="565" r:id="rId12"/>
    <p:sldId id="613" r:id="rId13"/>
    <p:sldId id="536" r:id="rId14"/>
    <p:sldId id="519" r:id="rId15"/>
    <p:sldId id="467" r:id="rId16"/>
    <p:sldId id="629" r:id="rId17"/>
    <p:sldId id="482" r:id="rId18"/>
    <p:sldId id="540" r:id="rId19"/>
    <p:sldId id="593" r:id="rId20"/>
    <p:sldId id="594" r:id="rId21"/>
    <p:sldId id="570" r:id="rId22"/>
    <p:sldId id="489" r:id="rId23"/>
    <p:sldId id="523" r:id="rId24"/>
    <p:sldId id="524" r:id="rId25"/>
    <p:sldId id="598" r:id="rId26"/>
    <p:sldId id="624" r:id="rId27"/>
    <p:sldId id="600" r:id="rId28"/>
    <p:sldId id="642" r:id="rId2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se Sugarman" initials="ES" lastIdx="44" clrIdx="0">
    <p:extLst>
      <p:ext uri="{19B8F6BF-5375-455C-9EA6-DF929625EA0E}">
        <p15:presenceInfo xmlns:p15="http://schemas.microsoft.com/office/powerpoint/2012/main" userId="S-1-5-21-1957994488-602162358-682003330-53213" providerId="AD"/>
      </p:ext>
    </p:extLst>
  </p:cmAuthor>
  <p:cmAuthor id="2" name="Ashley Kirzinger" initials="AK" lastIdx="3" clrIdx="1">
    <p:extLst>
      <p:ext uri="{19B8F6BF-5375-455C-9EA6-DF929625EA0E}">
        <p15:presenceInfo xmlns:p15="http://schemas.microsoft.com/office/powerpoint/2012/main" userId="S-1-5-21-1957994488-602162358-682003330-53147" providerId="AD"/>
      </p:ext>
    </p:extLst>
  </p:cmAuthor>
  <p:cmAuthor id="3" name="Elise Sugarman" initials="ES [2]" lastIdx="38" clrIdx="2">
    <p:extLst>
      <p:ext uri="{19B8F6BF-5375-455C-9EA6-DF929625EA0E}">
        <p15:presenceInfo xmlns:p15="http://schemas.microsoft.com/office/powerpoint/2012/main" userId="Elise Sugarman" providerId="None"/>
      </p:ext>
    </p:extLst>
  </p:cmAuthor>
  <p:cmAuthor id="4" name="Liz Hamel" initials="LH" lastIdx="7" clrIdx="3">
    <p:extLst>
      <p:ext uri="{19B8F6BF-5375-455C-9EA6-DF929625EA0E}">
        <p15:presenceInfo xmlns:p15="http://schemas.microsoft.com/office/powerpoint/2012/main" userId="S-1-5-21-1957994488-602162358-682003330-4132" providerId="AD"/>
      </p:ext>
    </p:extLst>
  </p:cmAuthor>
  <p:cmAuthor id="5" name="Bryan Wu" initials="BW" lastIdx="25" clrIdx="4">
    <p:extLst>
      <p:ext uri="{19B8F6BF-5375-455C-9EA6-DF929625EA0E}">
        <p15:presenceInfo xmlns:p15="http://schemas.microsoft.com/office/powerpoint/2012/main" userId="S-1-5-21-1957994488-602162358-682003330-39043" providerId="AD"/>
      </p:ext>
    </p:extLst>
  </p:cmAuthor>
  <p:cmAuthor id="6" name="Bianca DiJulio" initials="BD" lastIdx="8" clrIdx="5">
    <p:extLst>
      <p:ext uri="{19B8F6BF-5375-455C-9EA6-DF929625EA0E}">
        <p15:presenceInfo xmlns:p15="http://schemas.microsoft.com/office/powerpoint/2012/main" userId="S-1-5-21-1957994488-602162358-682003330-81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997A"/>
    <a:srgbClr val="667B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09" autoAdjust="0"/>
    <p:restoredTop sz="55581" autoAdjust="0"/>
  </p:normalViewPr>
  <p:slideViewPr>
    <p:cSldViewPr>
      <p:cViewPr varScale="1">
        <p:scale>
          <a:sx n="60" d="100"/>
          <a:sy n="60" d="100"/>
        </p:scale>
        <p:origin x="21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29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819871307716731"/>
          <c:y val="0.16264955430807035"/>
          <c:w val="0.68654462103970948"/>
          <c:h val="0.7864214007362935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 person dies after many months or years of declining health and increasing use of health care and other support services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F0C-43D3-AF25-F60FD924EEC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F0C-43D3-AF25-F60FD924EEC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F0C-43D3-AF25-F60FD924EEC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Total</c:v>
                </c:pt>
                <c:pt idx="2">
                  <c:v>18-29</c:v>
                </c:pt>
                <c:pt idx="3">
                  <c:v>30-49</c:v>
                </c:pt>
                <c:pt idx="4">
                  <c:v>50-64</c:v>
                </c:pt>
                <c:pt idx="5">
                  <c:v>65 or older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 formatCode="0%">
                  <c:v>0.74</c:v>
                </c:pt>
                <c:pt idx="2" formatCode="0%">
                  <c:v>0.76</c:v>
                </c:pt>
                <c:pt idx="3" formatCode="0%">
                  <c:v>0.77</c:v>
                </c:pt>
                <c:pt idx="4" formatCode="0%">
                  <c:v>0.75</c:v>
                </c:pt>
                <c:pt idx="5" formatCode="0%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0C-43D3-AF25-F60FD924EE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 person dies suddenly or after a short illness lasting just a few days or weeks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Total</c:v>
                </c:pt>
                <c:pt idx="2">
                  <c:v>18-29</c:v>
                </c:pt>
                <c:pt idx="3">
                  <c:v>30-49</c:v>
                </c:pt>
                <c:pt idx="4">
                  <c:v>50-64</c:v>
                </c:pt>
                <c:pt idx="5">
                  <c:v>65 or older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 formatCode="0%">
                  <c:v>0.2</c:v>
                </c:pt>
                <c:pt idx="2" formatCode="0%">
                  <c:v>0.22</c:v>
                </c:pt>
                <c:pt idx="3" formatCode="0%">
                  <c:v>0.18</c:v>
                </c:pt>
                <c:pt idx="4" formatCode="0%">
                  <c:v>0.2</c:v>
                </c:pt>
                <c:pt idx="5" formatCode="0%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0C-43D3-AF25-F60FD924EEC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41081088"/>
        <c:axId val="41079552"/>
      </c:barChart>
      <c:valAx>
        <c:axId val="41079552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41081088"/>
        <c:crosses val="autoZero"/>
        <c:crossBetween val="between"/>
      </c:valAx>
      <c:catAx>
        <c:axId val="410810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41079552"/>
        <c:crosses val="autoZero"/>
        <c:auto val="1"/>
        <c:lblAlgn val="ctr"/>
        <c:lblOffset val="100"/>
        <c:noMultiLvlLbl val="0"/>
      </c:catAx>
    </c:plotArea>
    <c:legend>
      <c:legendPos val="t"/>
      <c:layout>
        <c:manualLayout>
          <c:xMode val="edge"/>
          <c:yMode val="edge"/>
          <c:x val="0.15348314185769929"/>
          <c:y val="0"/>
          <c:w val="0.82594067436619634"/>
          <c:h val="0.21081835296612125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53594022375588"/>
          <c:y val="0.12464647302336955"/>
          <c:w val="0.57080359009852177"/>
          <c:h val="0.8705710807238453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Very common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F0C-43D3-AF25-F60FD924EEC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F0C-43D3-AF25-F60FD924EEC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F0C-43D3-AF25-F60FD924EEC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Trouble paying for medical care</c:v>
                </c:pt>
                <c:pt idx="1">
                  <c:v>Trouble paying for support services, such as someone to help prepare meals and do household chores</c:v>
                </c:pt>
                <c:pt idx="2">
                  <c:v>Trouble paying for housing</c:v>
                </c:pt>
                <c:pt idx="3">
                  <c:v>To move somewhere other than where they want to be living 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0.53</c:v>
                </c:pt>
                <c:pt idx="1">
                  <c:v>0.44</c:v>
                </c:pt>
                <c:pt idx="2">
                  <c:v>0.43</c:v>
                </c:pt>
                <c:pt idx="3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0C-43D3-AF25-F60FD924EE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Somewhat common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Trouble paying for medical care</c:v>
                </c:pt>
                <c:pt idx="1">
                  <c:v>Trouble paying for support services, such as someone to help prepare meals and do household chores</c:v>
                </c:pt>
                <c:pt idx="2">
                  <c:v>Trouble paying for housing</c:v>
                </c:pt>
                <c:pt idx="3">
                  <c:v>To move somewhere other than where they want to be living 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0.31</c:v>
                </c:pt>
                <c:pt idx="1">
                  <c:v>0.36</c:v>
                </c:pt>
                <c:pt idx="2">
                  <c:v>0.33</c:v>
                </c:pt>
                <c:pt idx="3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0C-43D3-AF25-F60FD924EE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too common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Trouble paying for medical care</c:v>
                </c:pt>
                <c:pt idx="1">
                  <c:v>Trouble paying for support services, such as someone to help prepare meals and do household chores</c:v>
                </c:pt>
                <c:pt idx="2">
                  <c:v>Trouble paying for housing</c:v>
                </c:pt>
                <c:pt idx="3">
                  <c:v>To move somewhere other than where they want to be living 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0.09</c:v>
                </c:pt>
                <c:pt idx="1">
                  <c:v>0.09</c:v>
                </c:pt>
                <c:pt idx="2">
                  <c:v>0.13</c:v>
                </c:pt>
                <c:pt idx="3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F0C-43D3-AF25-F60FD924EE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Not at all common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Trouble paying for medical care</c:v>
                </c:pt>
                <c:pt idx="1">
                  <c:v>Trouble paying for support services, such as someone to help prepare meals and do household chores</c:v>
                </c:pt>
                <c:pt idx="2">
                  <c:v>Trouble paying for housing</c:v>
                </c:pt>
                <c:pt idx="3">
                  <c:v>To move somewhere other than where they want to be living 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0.04</c:v>
                </c:pt>
                <c:pt idx="1">
                  <c:v>0.05</c:v>
                </c:pt>
                <c:pt idx="2">
                  <c:v>0.06</c:v>
                </c:pt>
                <c:pt idx="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F8-415B-86E4-2AF60ADF4CD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41081088"/>
        <c:axId val="41079552"/>
      </c:barChart>
      <c:valAx>
        <c:axId val="41079552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41081088"/>
        <c:crosses val="autoZero"/>
        <c:crossBetween val="between"/>
      </c:valAx>
      <c:catAx>
        <c:axId val="410810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41079552"/>
        <c:crosses val="autoZero"/>
        <c:auto val="1"/>
        <c:lblAlgn val="ctr"/>
        <c:lblOffset val="100"/>
        <c:noMultiLvlLbl val="0"/>
      </c:catAx>
    </c:plotArea>
    <c:legend>
      <c:legendPos val="t"/>
      <c:layout>
        <c:manualLayout>
          <c:xMode val="edge"/>
          <c:yMode val="edge"/>
          <c:x val="6.7320372295262165E-2"/>
          <c:y val="5.7952561553022204E-2"/>
          <c:w val="0.84523084665629411"/>
          <c:h val="6.6949511745814386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3440148358616946"/>
          <c:y val="0.12464647302336955"/>
          <c:w val="0.4417879535332353"/>
          <c:h val="0.8705710807238453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Extremely important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F0C-43D3-AF25-F60FD924EEC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F0C-43D3-AF25-F60FD924EEC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F0C-43D3-AF25-F60FD924EEC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Being able to talk or communicate with others</c:v>
                </c:pt>
                <c:pt idx="1">
                  <c:v>Making sure your wishes for medical care are followed</c:v>
                </c:pt>
                <c:pt idx="2">
                  <c:v>Making sure you’re not a burden to your family</c:v>
                </c:pt>
                <c:pt idx="3">
                  <c:v>Being able to feed or dress yourself</c:v>
                </c:pt>
                <c:pt idx="4">
                  <c:v>Being financially stable</c:v>
                </c:pt>
                <c:pt idx="5">
                  <c:v>Living without severe long-lasting pain</c:v>
                </c:pt>
                <c:pt idx="6">
                  <c:v>Being able to remember things well</c:v>
                </c:pt>
                <c:pt idx="7">
                  <c:v>Feeling what you do in life is worthwhile</c:v>
                </c:pt>
                <c:pt idx="8">
                  <c:v>Being spiritually fulfilled</c:v>
                </c:pt>
                <c:pt idx="9">
                  <c:v>Being physically active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0.42</c:v>
                </c:pt>
                <c:pt idx="1">
                  <c:v>0.39</c:v>
                </c:pt>
                <c:pt idx="2">
                  <c:v>0.38</c:v>
                </c:pt>
                <c:pt idx="3">
                  <c:v>0.37</c:v>
                </c:pt>
                <c:pt idx="4">
                  <c:v>0.36</c:v>
                </c:pt>
                <c:pt idx="5">
                  <c:v>0.36</c:v>
                </c:pt>
                <c:pt idx="6">
                  <c:v>0.35</c:v>
                </c:pt>
                <c:pt idx="7">
                  <c:v>0.31</c:v>
                </c:pt>
                <c:pt idx="8">
                  <c:v>0.28999999999999998</c:v>
                </c:pt>
                <c:pt idx="9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0C-43D3-AF25-F60FD924EE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Very important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Being able to talk or communicate with others</c:v>
                </c:pt>
                <c:pt idx="1">
                  <c:v>Making sure your wishes for medical care are followed</c:v>
                </c:pt>
                <c:pt idx="2">
                  <c:v>Making sure you’re not a burden to your family</c:v>
                </c:pt>
                <c:pt idx="3">
                  <c:v>Being able to feed or dress yourself</c:v>
                </c:pt>
                <c:pt idx="4">
                  <c:v>Being financially stable</c:v>
                </c:pt>
                <c:pt idx="5">
                  <c:v>Living without severe long-lasting pain</c:v>
                </c:pt>
                <c:pt idx="6">
                  <c:v>Being able to remember things well</c:v>
                </c:pt>
                <c:pt idx="7">
                  <c:v>Feeling what you do in life is worthwhile</c:v>
                </c:pt>
                <c:pt idx="8">
                  <c:v>Being spiritually fulfilled</c:v>
                </c:pt>
                <c:pt idx="9">
                  <c:v>Being physically active</c:v>
                </c:pt>
              </c:strCache>
            </c:strRef>
          </c:cat>
          <c:val>
            <c:numRef>
              <c:f>Sheet1!$C$2:$C$11</c:f>
              <c:numCache>
                <c:formatCode>0%</c:formatCode>
                <c:ptCount val="10"/>
                <c:pt idx="0">
                  <c:v>0.52</c:v>
                </c:pt>
                <c:pt idx="1">
                  <c:v>0.52</c:v>
                </c:pt>
                <c:pt idx="2">
                  <c:v>0.47</c:v>
                </c:pt>
                <c:pt idx="3">
                  <c:v>0.53</c:v>
                </c:pt>
                <c:pt idx="4">
                  <c:v>0.52</c:v>
                </c:pt>
                <c:pt idx="5">
                  <c:v>0.52</c:v>
                </c:pt>
                <c:pt idx="6">
                  <c:v>0.53</c:v>
                </c:pt>
                <c:pt idx="7">
                  <c:v>0.52</c:v>
                </c:pt>
                <c:pt idx="8">
                  <c:v>0.44</c:v>
                </c:pt>
                <c:pt idx="9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0C-43D3-AF25-F60FD924EEC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41081088"/>
        <c:axId val="41079552"/>
      </c:barChart>
      <c:valAx>
        <c:axId val="41079552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41081088"/>
        <c:crosses val="autoZero"/>
        <c:crossBetween val="between"/>
      </c:valAx>
      <c:catAx>
        <c:axId val="410810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41079552"/>
        <c:crosses val="autoZero"/>
        <c:auto val="1"/>
        <c:lblAlgn val="ctr"/>
        <c:lblOffset val="100"/>
        <c:noMultiLvlLbl val="0"/>
      </c:catAx>
    </c:plotArea>
    <c:legend>
      <c:legendPos val="t"/>
      <c:layout>
        <c:manualLayout>
          <c:xMode val="edge"/>
          <c:yMode val="edge"/>
          <c:x val="0.1173468768966595"/>
          <c:y val="5.0047317018212432E-2"/>
          <c:w val="0.77685928995806419"/>
          <c:h val="6.4413667680436548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47294368915587"/>
          <c:y val="0.23150052157293466"/>
          <c:w val="0.40241340926134228"/>
          <c:h val="0.18290091914181961"/>
        </c:manualLayout>
      </c:layout>
      <c:barChart>
        <c:barDir val="bar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388801592"/>
        <c:axId val="388797280"/>
      </c:barChart>
      <c:valAx>
        <c:axId val="388797280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88801592"/>
        <c:crosses val="autoZero"/>
        <c:crossBetween val="between"/>
      </c:valAx>
      <c:catAx>
        <c:axId val="38880159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noFill/>
              </a:defRPr>
            </a:pPr>
            <a:endParaRPr lang="en-US"/>
          </a:p>
        </c:txPr>
        <c:crossAx val="38879728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47294368915587"/>
          <c:y val="5.218599640570367E-2"/>
          <c:w val="0.79527062970605944"/>
          <c:h val="0.74760752543150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proxy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EC8-4BB5-BBA5-4078E7B739B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EC8-4BB5-BBA5-4078E7B739B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EC8-4BB5-BBA5-4078E7B739B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0.34</c:v>
                </c:pt>
                <c:pt idx="1">
                  <c:v>0.41</c:v>
                </c:pt>
                <c:pt idx="2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C8-4BB5-BBA5-4078E7B739B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388801592"/>
        <c:axId val="388797280"/>
      </c:barChart>
      <c:valAx>
        <c:axId val="388797280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88801592"/>
        <c:crosses val="autoZero"/>
        <c:crossBetween val="between"/>
      </c:valAx>
      <c:catAx>
        <c:axId val="38880159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noFill/>
              </a:defRPr>
            </a:pPr>
            <a:endParaRPr lang="en-US"/>
          </a:p>
        </c:txPr>
        <c:crossAx val="38879728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595061171639305E-2"/>
          <c:y val="8.4975320523679204E-2"/>
          <c:w val="0.90426005182275204"/>
          <c:h val="0.6138261114338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 xmlns:c16r3="http://schemas.microsoft.com/office/drawing/2017/03/chart">
              <c:ext xmlns:c16="http://schemas.microsoft.com/office/drawing/2014/chart" uri="{C3380CC4-5D6E-409C-BE32-E72D297353CC}">
                <c16:uniqueId val="{00000001-C8A4-41F8-864E-649975FB3DA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 xmlns:c16r3="http://schemas.microsoft.com/office/drawing/2017/03/chart">
              <c:ext xmlns:c16="http://schemas.microsoft.com/office/drawing/2014/chart" uri="{C3380CC4-5D6E-409C-BE32-E72D297353CC}">
                <c16:uniqueId val="{00000003-C8A4-41F8-864E-649975FB3DA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 xmlns:c16r3="http://schemas.microsoft.com/office/drawing/2017/03/chart">
              <c:ext xmlns:c16="http://schemas.microsoft.com/office/drawing/2014/chart" uri="{C3380CC4-5D6E-409C-BE32-E72D297353CC}">
                <c16:uniqueId val="{00000005-C8A4-41F8-864E-649975FB3DAA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 xmlns:c16r3="http://schemas.microsoft.com/office/drawing/2017/03/chart">
              <c:ext xmlns:c16="http://schemas.microsoft.com/office/drawing/2014/chart" uri="{C3380CC4-5D6E-409C-BE32-E72D297353CC}">
                <c16:uniqueId val="{00000006-C8A4-41F8-864E-649975FB3DAA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BB4-4B88-9E71-BAD7AB0134D3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BB4-4B88-9E71-BAD7AB0134D3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 xmlns:c16r3="http://schemas.microsoft.com/office/drawing/2017/03/chart">
              <c:ext xmlns:c16="http://schemas.microsoft.com/office/drawing/2014/chart" uri="{C3380CC4-5D6E-409C-BE32-E72D297353CC}">
                <c16:uniqueId val="{0000000A-C8A4-41F8-864E-649975FB3DAA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 xmlns:c16r3="http://schemas.microsoft.com/office/drawing/2017/03/chart">
              <c:ext xmlns:c16="http://schemas.microsoft.com/office/drawing/2014/chart" uri="{C3380CC4-5D6E-409C-BE32-E72D297353CC}">
                <c16:uniqueId val="{00000008-C8A4-41F8-864E-649975FB3DAA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 xmlns:c16r3="http://schemas.microsoft.com/office/drawing/2017/03/chart">
              <c:ext xmlns:c16="http://schemas.microsoft.com/office/drawing/2014/chart" uri="{C3380CC4-5D6E-409C-BE32-E72D297353CC}">
                <c16:uniqueId val="{00000009-C8A4-41F8-864E-649975FB3DA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3="http://schemas.microsoft.com/office/drawing/2017/03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High school or less</c:v>
                </c:pt>
                <c:pt idx="1">
                  <c:v>Some college</c:v>
                </c:pt>
                <c:pt idx="2">
                  <c:v>College or more</c:v>
                </c:pt>
                <c:pt idx="4">
                  <c:v>18-29</c:v>
                </c:pt>
                <c:pt idx="5">
                  <c:v>30-49</c:v>
                </c:pt>
                <c:pt idx="6">
                  <c:v>50-64</c:v>
                </c:pt>
                <c:pt idx="7">
                  <c:v>65 or older</c:v>
                </c:pt>
                <c:pt idx="9">
                  <c:v>Occasionally/fairly often talked about death growing up</c:v>
                </c:pt>
                <c:pt idx="10">
                  <c:v>Never/rarely talked about death growing up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0.32</c:v>
                </c:pt>
                <c:pt idx="1">
                  <c:v>0.48</c:v>
                </c:pt>
                <c:pt idx="2">
                  <c:v>0.54</c:v>
                </c:pt>
                <c:pt idx="4">
                  <c:v>0.25</c:v>
                </c:pt>
                <c:pt idx="5">
                  <c:v>0.33</c:v>
                </c:pt>
                <c:pt idx="6">
                  <c:v>0.5</c:v>
                </c:pt>
                <c:pt idx="7">
                  <c:v>0.7</c:v>
                </c:pt>
                <c:pt idx="9">
                  <c:v>0.49</c:v>
                </c:pt>
                <c:pt idx="10">
                  <c:v>0.37</c:v>
                </c:pt>
              </c:numCache>
            </c:numRef>
          </c:val>
          <c:extLst xmlns:c16r3="http://schemas.microsoft.com/office/drawing/2017/03/chart">
            <c:ext xmlns:c16="http://schemas.microsoft.com/office/drawing/2014/chart" uri="{C3380CC4-5D6E-409C-BE32-E72D297353CC}">
              <c16:uniqueId val="{00000004-C8A4-41F8-864E-649975FB3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axId val="2119470912"/>
        <c:axId val="2096126352"/>
      </c:barChart>
      <c:catAx>
        <c:axId val="211947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50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6126352"/>
        <c:crosses val="autoZero"/>
        <c:auto val="1"/>
        <c:lblAlgn val="ctr"/>
        <c:lblOffset val="100"/>
        <c:noMultiLvlLbl val="0"/>
      </c:catAx>
      <c:valAx>
        <c:axId val="20961263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11947091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47294368915587"/>
          <c:y val="0.23150052157293466"/>
          <c:w val="0.40241340926134228"/>
          <c:h val="0.7609893012499616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Has written doc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562-4DC1-B1A5-A87023FB98E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562-4DC1-B1A5-A87023FB98EA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562-4DC1-B1A5-A87023FB98E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…a spouse, parent, child, or other loved one</c:v>
                </c:pt>
                <c:pt idx="1">
                  <c:v>…the person they designated to make decisions for them</c:v>
                </c:pt>
                <c:pt idx="2">
                  <c:v>…a lawyer</c:v>
                </c:pt>
                <c:pt idx="3">
                  <c:v>…a doctor or other health care provider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0.25</c:v>
                </c:pt>
                <c:pt idx="1">
                  <c:v>0.24</c:v>
                </c:pt>
                <c:pt idx="2" formatCode="0%;0%">
                  <c:v>0.13</c:v>
                </c:pt>
                <c:pt idx="3" formatCode="0%;0%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62-4DC1-B1A5-A87023FB98E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388801592"/>
        <c:axId val="388797280"/>
      </c:barChart>
      <c:valAx>
        <c:axId val="388797280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88801592"/>
        <c:crosses val="autoZero"/>
        <c:crossBetween val="between"/>
      </c:valAx>
      <c:catAx>
        <c:axId val="38880159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noFill/>
              </a:defRPr>
            </a:pPr>
            <a:endParaRPr lang="en-US"/>
          </a:p>
        </c:txPr>
        <c:crossAx val="38879728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47294368915587"/>
          <c:y val="0.23150052157293466"/>
          <c:w val="0.40241340926134228"/>
          <c:h val="0.7609893012499616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Has written doc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E30-4AF9-ACF8-3902E68412F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E30-4AF9-ACF8-3902E68412F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E30-4AF9-ACF8-3902E68412F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…a spouse, parent, child, or other loved one</c:v>
                </c:pt>
                <c:pt idx="1">
                  <c:v>…the person they designated to make decisions for them</c:v>
                </c:pt>
                <c:pt idx="2">
                  <c:v>…a lawyer</c:v>
                </c:pt>
                <c:pt idx="3">
                  <c:v>…a doctor or other health care provider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</c:v>
                </c:pt>
                <c:pt idx="1">
                  <c:v>0.31</c:v>
                </c:pt>
                <c:pt idx="2" formatCode="0%;0%">
                  <c:v>0.15</c:v>
                </c:pt>
                <c:pt idx="3" formatCode="0%;0%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30-4AF9-ACF8-3902E68412F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388801592"/>
        <c:axId val="388797280"/>
      </c:barChart>
      <c:valAx>
        <c:axId val="388797280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88801592"/>
        <c:crosses val="autoZero"/>
        <c:crossBetween val="between"/>
      </c:valAx>
      <c:catAx>
        <c:axId val="38880159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noFill/>
              </a:defRPr>
            </a:pPr>
            <a:endParaRPr lang="en-US"/>
          </a:p>
        </c:txPr>
        <c:crossAx val="38879728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2729823418740029"/>
          <c:y val="7.9069460644541067E-2"/>
          <c:w val="0.46998441890686093"/>
          <c:h val="0.90925163346982585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Percent who have ever had a serious conversation with a spouse, parent, child or any other loved one about each of the following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6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D972-4044-BEE5-948800C81AD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Sheet1!$A$2:$A$8</c:f>
              <c:strCache>
                <c:ptCount val="7"/>
                <c:pt idx="0">
                  <c:v>Who will make decisions about their medical care if they can no longer make them on their own</c:v>
                </c:pt>
                <c:pt idx="1">
                  <c:v>Their wishes for their medical care if they become seriously ill, such as the types of treatments they do or don’t want to receive</c:v>
                </c:pt>
                <c:pt idx="2">
                  <c:v>Who will help take care of them if they need help caring for themselves</c:v>
                </c:pt>
                <c:pt idx="3">
                  <c:v>What they would need to have a good quality of life if they become seriously ill</c:v>
                </c:pt>
                <c:pt idx="4">
                  <c:v>How they will pay for health care and other support they need if they become seriously ill</c:v>
                </c:pt>
                <c:pt idx="5">
                  <c:v>Where they will live if they become seriously ill and they're no longer able to live independently</c:v>
                </c:pt>
                <c:pt idx="6">
                  <c:v>Have had any such conversation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0.62</c:v>
                </c:pt>
                <c:pt idx="1">
                  <c:v>0.54</c:v>
                </c:pt>
                <c:pt idx="2">
                  <c:v>0.47</c:v>
                </c:pt>
                <c:pt idx="3">
                  <c:v>0.38</c:v>
                </c:pt>
                <c:pt idx="4">
                  <c:v>0.36</c:v>
                </c:pt>
                <c:pt idx="5">
                  <c:v>0.34</c:v>
                </c:pt>
                <c:pt idx="6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4D-43A4-9C7A-9E2DF11B5A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32636288"/>
        <c:axId val="32634752"/>
      </c:barChart>
      <c:valAx>
        <c:axId val="32634752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32636288"/>
        <c:crosses val="autoZero"/>
        <c:crossBetween val="between"/>
      </c:valAx>
      <c:catAx>
        <c:axId val="326362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3263475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251214056746474"/>
          <c:y val="0.17023192605703311"/>
          <c:w val="0.49748785943253532"/>
          <c:h val="0.8271347183263304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Major problem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15A-4D77-A0E7-69DEE237FAD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15A-4D77-A0E7-69DEE237FAD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15A-4D77-A0E7-69DEE237FAD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Understanding instructions for medications and medical care</c:v>
                </c:pt>
                <c:pt idx="1">
                  <c:v>Preparing meals</c:v>
                </c:pt>
                <c:pt idx="2">
                  <c:v>Being able to get to medical appointments because of health</c:v>
                </c:pt>
                <c:pt idx="3">
                  <c:v>Getting transportation to appointments or running errands</c:v>
                </c:pt>
                <c:pt idx="4">
                  <c:v>Paying for support services, such as someone to help prepare meals and do household chores  </c:v>
                </c:pt>
                <c:pt idx="5">
                  <c:v>Paying for medications</c:v>
                </c:pt>
                <c:pt idx="6">
                  <c:v>Finding someone to provide support services, such as someone to help prepare meals and do household chores </c:v>
                </c:pt>
                <c:pt idx="7">
                  <c:v>Paying for medical tests or treatments</c:v>
                </c:pt>
                <c:pt idx="8">
                  <c:v>Paying for housing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0.48</c:v>
                </c:pt>
                <c:pt idx="1">
                  <c:v>0.39</c:v>
                </c:pt>
                <c:pt idx="2">
                  <c:v>0.3</c:v>
                </c:pt>
                <c:pt idx="3">
                  <c:v>0.24</c:v>
                </c:pt>
                <c:pt idx="4">
                  <c:v>0.2</c:v>
                </c:pt>
                <c:pt idx="5">
                  <c:v>0.2</c:v>
                </c:pt>
                <c:pt idx="6">
                  <c:v>0.2</c:v>
                </c:pt>
                <c:pt idx="7">
                  <c:v>0.17</c:v>
                </c:pt>
                <c:pt idx="8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5A-4D77-A0E7-69DEE237FA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34877440"/>
        <c:axId val="34867456"/>
      </c:barChart>
      <c:valAx>
        <c:axId val="34867456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4877440"/>
        <c:crosses val="autoZero"/>
        <c:crossBetween val="between"/>
      </c:valAx>
      <c:catAx>
        <c:axId val="3487744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34867456"/>
        <c:crosses val="autoZero"/>
        <c:auto val="1"/>
        <c:lblAlgn val="ctr"/>
        <c:lblOffset val="100"/>
        <c:noMultiLvlLbl val="0"/>
      </c:cat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36559492563423"/>
          <c:y val="2.5754859951573141E-2"/>
          <c:w val="0.5314591190807032"/>
          <c:h val="0.812207082157046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forgetful</c:v>
                </c:pt>
                <c:pt idx="1">
                  <c:v>sad/depressed</c:v>
                </c:pt>
                <c:pt idx="2">
                  <c:v>burden</c:v>
                </c:pt>
                <c:pt idx="3">
                  <c:v>loneliness</c:v>
                </c:pt>
                <c:pt idx="4">
                  <c:v>needed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0.71</c:v>
                </c:pt>
                <c:pt idx="1">
                  <c:v>0.56000000000000005</c:v>
                </c:pt>
                <c:pt idx="2">
                  <c:v>0.51</c:v>
                </c:pt>
                <c:pt idx="3">
                  <c:v>0.48</c:v>
                </c:pt>
                <c:pt idx="4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AA-4E6E-888A-1C35CC58A3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9"/>
        <c:axId val="1743889663"/>
        <c:axId val="1743901311"/>
      </c:barChart>
      <c:catAx>
        <c:axId val="174388966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3901311"/>
        <c:crosses val="autoZero"/>
        <c:auto val="1"/>
        <c:lblAlgn val="ctr"/>
        <c:lblOffset val="100"/>
        <c:noMultiLvlLbl val="0"/>
      </c:catAx>
      <c:valAx>
        <c:axId val="1743901311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743889663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 algn="just"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789590776322267"/>
          <c:y val="0.14907718120805369"/>
          <c:w val="0.6321041119860018"/>
          <c:h val="0.799993858585595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Getting help often enough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21B-4BA9-B0C3-91D8F632F1C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21B-4BA9-B0C3-91D8F632F1CA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21B-4BA9-B0C3-91D8F632F1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</c:v>
                </c:pt>
                <c:pt idx="2">
                  <c:v>A few times a week or less</c:v>
                </c:pt>
                <c:pt idx="3">
                  <c:v>At least once a day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0.53</c:v>
                </c:pt>
                <c:pt idx="2">
                  <c:v>0.4</c:v>
                </c:pt>
                <c:pt idx="3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1B-4BA9-B0C3-91D8F632F1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Needs help more often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</c:v>
                </c:pt>
                <c:pt idx="2">
                  <c:v>A few times a week or less</c:v>
                </c:pt>
                <c:pt idx="3">
                  <c:v>At least once a day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0.44</c:v>
                </c:pt>
                <c:pt idx="2">
                  <c:v>0.59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1B-4BA9-B0C3-91D8F632F1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41081088"/>
        <c:axId val="41079552"/>
      </c:barChart>
      <c:valAx>
        <c:axId val="41079552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41081088"/>
        <c:crosses val="autoZero"/>
        <c:crossBetween val="between"/>
      </c:valAx>
      <c:catAx>
        <c:axId val="410810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41079552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31252113818942645"/>
          <c:y val="1.7026678292730191E-2"/>
          <c:w val="0.66788062565182782"/>
          <c:h val="0.12142762775458436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532276362060569"/>
          <c:y val="0.14907708547301154"/>
          <c:w val="0.74467723637939431"/>
          <c:h val="0.7999938585855958"/>
        </c:manualLayout>
      </c:layout>
      <c:barChart>
        <c:barDir val="bar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41081088"/>
        <c:axId val="41079552"/>
      </c:barChart>
      <c:valAx>
        <c:axId val="41079552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41081088"/>
        <c:crosses val="autoZero"/>
        <c:crossBetween val="between"/>
      </c:valAx>
      <c:catAx>
        <c:axId val="410810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1079552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15348314185769929"/>
          <c:y val="3.8951020910671812E-2"/>
          <c:w val="0.82594067436619634"/>
          <c:h val="0.11852515556041934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82711536057992"/>
          <c:y val="7.1049646883422746E-2"/>
          <c:w val="0.8801334921578533"/>
          <c:h val="0.8351830598498635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tx2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9DBA-4F24-9DC2-E3230276F8BA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9DBA-4F24-9DC2-E3230276F8BA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9DBA-4F24-9DC2-E3230276F8BA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6-9DBA-4F24-9DC2-E3230276F8BA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8-9DBA-4F24-9DC2-E3230276F8BA}"/>
              </c:ext>
            </c:extLst>
          </c:dPt>
          <c:dPt>
            <c:idx val="5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A-9DBA-4F24-9DC2-E3230276F8B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bg1"/>
                        </a:solidFill>
                      </a:defRPr>
                    </a:pPr>
                    <a:fld id="{24F19FDC-9EC0-47A9-9021-6FFF87B2F4BD}" type="CATEGORYNAME">
                      <a:rPr lang="en-US" sz="1600">
                        <a:solidFill>
                          <a:schemeClr val="tx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sz="1600" baseline="0" dirty="0">
                        <a:solidFill>
                          <a:schemeClr val="tx1"/>
                        </a:solidFill>
                      </a:rPr>
                      <a:t>
</a:t>
                    </a:r>
                    <a:fld id="{B149D421-5E7A-4D17-96F8-F217268E0C32}" type="VALUE">
                      <a:rPr lang="en-US" sz="1600" baseline="0">
                        <a:solidFill>
                          <a:schemeClr val="tx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 sz="1600" baseline="0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DBA-4F24-9DC2-E3230276F8BA}"/>
                </c:ext>
              </c:extLst>
            </c:dLbl>
            <c:dLbl>
              <c:idx val="1"/>
              <c:layout>
                <c:manualLayout>
                  <c:x val="7.9508359253244815E-2"/>
                  <c:y val="-0.10067393815241801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bg1"/>
                        </a:solidFill>
                      </a:defRPr>
                    </a:pPr>
                    <a:fld id="{872CB446-4D35-4EE4-8CA9-9E28A4C9EDF0}" type="CATEGORYNAME">
                      <a:rPr lang="en-US" sz="1600" dirty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sz="1600" baseline="0" dirty="0">
                        <a:solidFill>
                          <a:schemeClr val="bg1"/>
                        </a:solidFill>
                      </a:rPr>
                      <a:t>
</a:t>
                    </a:r>
                    <a:fld id="{FB2E0E0F-7F1E-4617-BDE6-78769D051CD7}" type="VALUE">
                      <a:rPr lang="en-US" sz="1600" baseline="0" dirty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 sz="1600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920634920634917"/>
                      <c:h val="0.2331591371252342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DBA-4F24-9DC2-E3230276F8BA}"/>
                </c:ext>
              </c:extLst>
            </c:dLbl>
            <c:dLbl>
              <c:idx val="2"/>
              <c:layout>
                <c:manualLayout>
                  <c:x val="-3.088411271858274E-2"/>
                  <c:y val="-2.6724202459539076E-2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fld id="{C0209D35-9BF5-4D65-8999-849D3FEA964E}" type="CATEGORYNAME">
                      <a:rPr lang="en-US" sz="1600">
                        <a:solidFill>
                          <a:schemeClr val="tx1"/>
                        </a:solidFill>
                      </a:rPr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r>
                      <a:rPr lang="en-US" sz="1600" baseline="0" dirty="0">
                        <a:solidFill>
                          <a:schemeClr val="tx1"/>
                        </a:solidFill>
                      </a:rPr>
                      <a:t>
</a:t>
                    </a:r>
                    <a:fld id="{3D6845FA-14FF-4FC8-8BB6-FE0228E220E8}" type="VALUE">
                      <a:rPr lang="en-US" sz="1600" baseline="0">
                        <a:solidFill>
                          <a:schemeClr val="tx1"/>
                        </a:solidFill>
                      </a:rPr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[VALUE]</a:t>
                    </a:fld>
                    <a:endParaRPr lang="en-US" sz="1600" baseline="0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716966713432461"/>
                      <c:h val="0.1901874263905378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DBA-4F24-9DC2-E3230276F8BA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fld id="{4956D9C6-AFB9-4952-ABFF-55F9092960E9}" type="CATEGORYNAME">
                      <a:rPr lang="en-US" sz="1600" dirty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r>
                      <a:rPr lang="en-US" sz="1600" baseline="0" dirty="0">
                        <a:solidFill>
                          <a:schemeClr val="bg1"/>
                        </a:solidFill>
                      </a:rPr>
                      <a:t>
</a:t>
                    </a:r>
                    <a:fld id="{C93B9FD0-AE50-4130-B9F2-2E3E892D294F}" type="VALUE">
                      <a:rPr lang="en-US" sz="1600" baseline="0" dirty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[VALUE]</a:t>
                    </a:fld>
                    <a:endParaRPr lang="en-US" sz="1600" baseline="0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DBA-4F24-9DC2-E3230276F8BA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bg1"/>
                        </a:solidFill>
                      </a:defRPr>
                    </a:pPr>
                    <a:fld id="{E707C64A-9D6B-430B-95C3-6289A46651E7}" type="CATEGORYNAME">
                      <a:rPr lang="en-US" sz="160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sz="1600" baseline="0" dirty="0">
                        <a:solidFill>
                          <a:schemeClr val="bg1"/>
                        </a:solidFill>
                      </a:rPr>
                      <a:t>
</a:t>
                    </a:r>
                    <a:fld id="{66A4FF5D-7B1C-4D4C-970E-7FEB3F6FE333}" type="VALUE">
                      <a:rPr lang="en-US" sz="1600" baseline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 sz="1600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9DBA-4F24-9DC2-E3230276F8BA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DBA-4F24-9DC2-E3230276F8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Somewhat difficult</c:v>
                </c:pt>
                <c:pt idx="1">
                  <c:v>Very difficult</c:v>
                </c:pt>
                <c:pt idx="2">
                  <c:v>Don’t know/Refused</c:v>
                </c:pt>
                <c:pt idx="3">
                  <c:v>Very easy</c:v>
                </c:pt>
                <c:pt idx="4">
                  <c:v>Somewhat easy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0.19</c:v>
                </c:pt>
                <c:pt idx="1">
                  <c:v>0.08</c:v>
                </c:pt>
                <c:pt idx="2">
                  <c:v>0.02</c:v>
                </c:pt>
                <c:pt idx="3">
                  <c:v>0.42</c:v>
                </c:pt>
                <c:pt idx="4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DBA-4F24-9DC2-E3230276F8B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05"/>
      </c:pieChart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82711536057992"/>
          <c:y val="7.1049646883422746E-2"/>
          <c:w val="0.8801334921578533"/>
          <c:h val="0.8351830598498635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D36-4DF5-A310-D03C09A070BA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D36-4DF5-A310-D03C09A070BA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5-5D36-4DF5-A310-D03C09A070BA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6-5D36-4DF5-A310-D03C09A070BA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8-5D36-4DF5-A310-D03C09A070BA}"/>
              </c:ext>
            </c:extLst>
          </c:dPt>
          <c:dPt>
            <c:idx val="5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A-5D36-4DF5-A310-D03C09A070B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bg1"/>
                        </a:solidFill>
                      </a:defRPr>
                    </a:pPr>
                    <a:fld id="{24F19FDC-9EC0-47A9-9021-6FFF87B2F4BD}" type="CATEGORYNAME">
                      <a:rPr lang="en-US" sz="160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sz="1600" baseline="0" dirty="0">
                        <a:solidFill>
                          <a:schemeClr val="bg1"/>
                        </a:solidFill>
                      </a:rPr>
                      <a:t>
</a:t>
                    </a:r>
                    <a:fld id="{B149D421-5E7A-4D17-96F8-F217268E0C32}" type="VALUE">
                      <a:rPr lang="en-US" sz="1600" baseline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 sz="1600" baseline="0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D36-4DF5-A310-D03C09A070BA}"/>
                </c:ext>
              </c:extLst>
            </c:dLbl>
            <c:dLbl>
              <c:idx val="1"/>
              <c:layout>
                <c:manualLayout>
                  <c:x val="-3.5602305982850714E-3"/>
                  <c:y val="-0.13745036246886255"/>
                </c:manualLayout>
              </c:layout>
              <c:tx>
                <c:rich>
                  <a:bodyPr/>
                  <a:lstStyle/>
                  <a:p>
                    <a:pPr>
                      <a:defRPr sz="1400">
                        <a:solidFill>
                          <a:schemeClr val="bg1"/>
                        </a:solidFill>
                      </a:defRPr>
                    </a:pPr>
                    <a:fld id="{872CB446-4D35-4EE4-8CA9-9E28A4C9EDF0}" type="CATEGORYNAME">
                      <a:rPr lang="en-US" sz="1400" dirty="0">
                        <a:solidFill>
                          <a:schemeClr val="tx1"/>
                        </a:solidFill>
                      </a:rPr>
                      <a:pPr>
                        <a:defRPr sz="1400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sz="1400" baseline="0" dirty="0">
                        <a:solidFill>
                          <a:schemeClr val="tx1"/>
                        </a:solidFill>
                      </a:rPr>
                      <a:t>
</a:t>
                    </a:r>
                    <a:fld id="{FB2E0E0F-7F1E-4617-BDE6-78769D051CD7}" type="VALUE">
                      <a:rPr lang="en-US" sz="1400" baseline="0" dirty="0">
                        <a:solidFill>
                          <a:schemeClr val="tx1"/>
                        </a:solidFill>
                      </a:rPr>
                      <a:pPr>
                        <a:defRPr sz="14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 sz="1400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784499709107669"/>
                      <c:h val="0.1699842050557086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D36-4DF5-A310-D03C09A070BA}"/>
                </c:ext>
              </c:extLst>
            </c:dLbl>
            <c:dLbl>
              <c:idx val="2"/>
              <c:layout>
                <c:manualLayout>
                  <c:x val="0.30558160057875705"/>
                  <c:y val="-0.26172516417930247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fld id="{C0209D35-9BF5-4D65-8999-849D3FEA964E}" type="CATEGORYNAME">
                      <a:rPr lang="en-US" sz="160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r>
                      <a:rPr lang="en-US" sz="1600" baseline="0" dirty="0">
                        <a:solidFill>
                          <a:schemeClr val="bg1"/>
                        </a:solidFill>
                      </a:rPr>
                      <a:t>
</a:t>
                    </a:r>
                    <a:fld id="{3D6845FA-14FF-4FC8-8BB6-FE0228E220E8}" type="VALUE">
                      <a:rPr lang="en-US" sz="1600" baseline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[VALUE]</a:t>
                    </a:fld>
                    <a:endParaRPr lang="en-US" sz="1600" baseline="0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716966713432461"/>
                      <c:h val="0.1901874263905378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D36-4DF5-A310-D03C09A070B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fld id="{4956D9C6-AFB9-4952-ABFF-55F9092960E9}" type="CATEGORYNAME">
                      <a:rPr lang="en-US" sz="1600" dirty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r>
                      <a:rPr lang="en-US" sz="1600" baseline="0" dirty="0">
                        <a:solidFill>
                          <a:schemeClr val="bg1"/>
                        </a:solidFill>
                      </a:rPr>
                      <a:t>
</a:t>
                    </a:r>
                    <a:fld id="{C93B9FD0-AE50-4130-B9F2-2E3E892D294F}" type="VALUE">
                      <a:rPr lang="en-US" sz="1600" baseline="0" dirty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[VALUE]</a:t>
                    </a:fld>
                    <a:endParaRPr lang="en-US" sz="1600" baseline="0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D36-4DF5-A310-D03C09A070B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bg1"/>
                        </a:solidFill>
                      </a:defRPr>
                    </a:pPr>
                    <a:fld id="{E707C64A-9D6B-430B-95C3-6289A46651E7}" type="CATEGORYNAME">
                      <a:rPr lang="en-US" sz="160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sz="1600" baseline="0" dirty="0">
                        <a:solidFill>
                          <a:schemeClr val="bg1"/>
                        </a:solidFill>
                      </a:rPr>
                      <a:t>
</a:t>
                    </a:r>
                    <a:fld id="{66A4FF5D-7B1C-4D4C-970E-7FEB3F6FE333}" type="VALUE">
                      <a:rPr lang="en-US" sz="1600" baseline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 sz="1600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5D36-4DF5-A310-D03C09A070BA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D36-4DF5-A310-D03C09A070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Yes</c:v>
                </c:pt>
                <c:pt idx="1">
                  <c:v>Don’t know/Refused</c:v>
                </c:pt>
                <c:pt idx="2">
                  <c:v>No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0.18</c:v>
                </c:pt>
                <c:pt idx="1">
                  <c:v>0.02</c:v>
                </c:pt>
                <c:pt idx="2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D36-4DF5-A310-D03C09A070B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7948244750654"/>
          <c:y val="8.2681320350471398E-4"/>
          <c:w val="0.53023857104261929"/>
          <c:h val="0.999173186796495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AE7-442E-8DEE-F608164BE91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AE7-442E-8DEE-F608164BE91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AE7-442E-8DEE-F608164BE9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…family members provide/provided help with daily activities for the individual with seroius illness</c:v>
                </c:pt>
                <c:pt idx="1">
                  <c:v>…paid nurses or health care aides provide/provided help with daily activities for the individual with serious illness</c:v>
                </c:pt>
                <c:pt idx="2">
                  <c:v>…friends provide/provided help with daily activities for the individual with serious illness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0.84</c:v>
                </c:pt>
                <c:pt idx="1">
                  <c:v>0.55000000000000004</c:v>
                </c:pt>
                <c:pt idx="2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E7-442E-8DEE-F608164BE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34877440"/>
        <c:axId val="34867456"/>
      </c:barChart>
      <c:valAx>
        <c:axId val="34867456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4877440"/>
        <c:crosses val="autoZero"/>
        <c:crossBetween val="between"/>
      </c:valAx>
      <c:catAx>
        <c:axId val="3487744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34867456"/>
        <c:crosses val="autoZero"/>
        <c:auto val="1"/>
        <c:lblAlgn val="ctr"/>
        <c:lblOffset val="100"/>
        <c:noMultiLvlLbl val="0"/>
      </c:cat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7948244750654"/>
          <c:y val="4.3290064420344013E-2"/>
          <c:w val="0.53023857104261929"/>
          <c:h val="0.9567099567099567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60E-44B8-B060-84A84985766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60E-44B8-B060-84A84985766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60E-44B8-B060-84A84985766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…with transportation, either by driving them, or helping them get transportation</c:v>
                </c:pt>
                <c:pt idx="1">
                  <c:v>…with everyday activities</c:v>
                </c:pt>
                <c:pt idx="2">
                  <c:v>…coordinate care across different doctors or clinics</c:v>
                </c:pt>
                <c:pt idx="3">
                  <c:v>…manage their finances</c:v>
                </c:pt>
                <c:pt idx="4">
                  <c:v>…with any medical-nursing tasks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0.67</c:v>
                </c:pt>
                <c:pt idx="1">
                  <c:v>0.56999999999999995</c:v>
                </c:pt>
                <c:pt idx="2">
                  <c:v>0.55000000000000004</c:v>
                </c:pt>
                <c:pt idx="3">
                  <c:v>0.43</c:v>
                </c:pt>
                <c:pt idx="4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0E-44B8-B060-84A8498576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34877440"/>
        <c:axId val="34867456"/>
      </c:barChart>
      <c:valAx>
        <c:axId val="34867456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4877440"/>
        <c:crosses val="autoZero"/>
        <c:crossBetween val="between"/>
      </c:valAx>
      <c:catAx>
        <c:axId val="3487744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34867456"/>
        <c:crosses val="autoZero"/>
        <c:auto val="1"/>
        <c:lblAlgn val="ctr"/>
        <c:lblOffset val="100"/>
        <c:noMultiLvlLbl val="0"/>
      </c:cat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708795356587192"/>
          <c:y val="0.12464647302336955"/>
          <c:w val="0.50907503877020843"/>
          <c:h val="0.8705710807238453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Always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F0C-43D3-AF25-F60FD924EEC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F0C-43D3-AF25-F60FD924EEC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F0C-43D3-AF25-F60FD924EEC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…to understand your/their health condition and treatment</c:v>
                </c:pt>
                <c:pt idx="1">
                  <c:v>…coordinating care across different doctors or clinics</c:v>
                </c:pt>
                <c:pt idx="2">
                  <c:v>…to express your/their wishes for medical care</c:v>
                </c:pt>
                <c:pt idx="3">
                  <c:v>…to be able to continue living where you/they want</c:v>
                </c:pt>
                <c:pt idx="4">
                  <c:v>…to relieve pain</c:v>
                </c:pt>
                <c:pt idx="5">
                  <c:v>…to get what you/they want out of life while sick</c:v>
                </c:pt>
                <c:pt idx="6">
                  <c:v>…in spiritual support or counseling</c:v>
                </c:pt>
                <c:pt idx="7">
                  <c:v>…to manage feelings of anxiety or sadness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0.5</c:v>
                </c:pt>
                <c:pt idx="1">
                  <c:v>0.49</c:v>
                </c:pt>
                <c:pt idx="2">
                  <c:v>0.5</c:v>
                </c:pt>
                <c:pt idx="3">
                  <c:v>0.54</c:v>
                </c:pt>
                <c:pt idx="4">
                  <c:v>0.46</c:v>
                </c:pt>
                <c:pt idx="5">
                  <c:v>0.39</c:v>
                </c:pt>
                <c:pt idx="6">
                  <c:v>0.39</c:v>
                </c:pt>
                <c:pt idx="7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0C-43D3-AF25-F60FD924EE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Often 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…to understand your/their health condition and treatment</c:v>
                </c:pt>
                <c:pt idx="1">
                  <c:v>…coordinating care across different doctors or clinics</c:v>
                </c:pt>
                <c:pt idx="2">
                  <c:v>…to express your/their wishes for medical care</c:v>
                </c:pt>
                <c:pt idx="3">
                  <c:v>…to be able to continue living where you/they want</c:v>
                </c:pt>
                <c:pt idx="4">
                  <c:v>…to relieve pain</c:v>
                </c:pt>
                <c:pt idx="5">
                  <c:v>…to get what you/they want out of life while sick</c:v>
                </c:pt>
                <c:pt idx="6">
                  <c:v>…in spiritual support or counseling</c:v>
                </c:pt>
                <c:pt idx="7">
                  <c:v>…to manage feelings of anxiety or sadness</c:v>
                </c:pt>
              </c:strCache>
            </c:strRef>
          </c:cat>
          <c:val>
            <c:numRef>
              <c:f>Sheet1!$C$2:$C$9</c:f>
              <c:numCache>
                <c:formatCode>0%</c:formatCode>
                <c:ptCount val="8"/>
                <c:pt idx="0">
                  <c:v>0.23</c:v>
                </c:pt>
                <c:pt idx="1">
                  <c:v>0.23</c:v>
                </c:pt>
                <c:pt idx="2">
                  <c:v>0.21</c:v>
                </c:pt>
                <c:pt idx="3">
                  <c:v>0.16</c:v>
                </c:pt>
                <c:pt idx="4">
                  <c:v>0.24</c:v>
                </c:pt>
                <c:pt idx="5">
                  <c:v>0.22</c:v>
                </c:pt>
                <c:pt idx="6">
                  <c:v>0.18</c:v>
                </c:pt>
                <c:pt idx="7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0C-43D3-AF25-F60FD924EE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Sheet1!$A$2:$A$9</c:f>
              <c:strCache>
                <c:ptCount val="8"/>
                <c:pt idx="0">
                  <c:v>…to understand your/their health condition and treatment</c:v>
                </c:pt>
                <c:pt idx="1">
                  <c:v>…coordinating care across different doctors or clinics</c:v>
                </c:pt>
                <c:pt idx="2">
                  <c:v>…to express your/their wishes for medical care</c:v>
                </c:pt>
                <c:pt idx="3">
                  <c:v>…to be able to continue living where you/they want</c:v>
                </c:pt>
                <c:pt idx="4">
                  <c:v>…to relieve pain</c:v>
                </c:pt>
                <c:pt idx="5">
                  <c:v>…to get what you/they want out of life while sick</c:v>
                </c:pt>
                <c:pt idx="6">
                  <c:v>…in spiritual support or counseling</c:v>
                </c:pt>
                <c:pt idx="7">
                  <c:v>…to manage feelings of anxiety or sadness</c:v>
                </c:pt>
              </c:strCache>
            </c:strRef>
          </c:cat>
          <c:val>
            <c:numRef>
              <c:f>Sheet1!$D$2:$D$9</c:f>
              <c:numCache>
                <c:formatCode>0%</c:formatCode>
                <c:ptCount val="8"/>
                <c:pt idx="0">
                  <c:v>0.14000000000000001</c:v>
                </c:pt>
                <c:pt idx="1">
                  <c:v>0.14000000000000001</c:v>
                </c:pt>
                <c:pt idx="2">
                  <c:v>0.13</c:v>
                </c:pt>
                <c:pt idx="3">
                  <c:v>0.1</c:v>
                </c:pt>
                <c:pt idx="4">
                  <c:v>0.17</c:v>
                </c:pt>
                <c:pt idx="5">
                  <c:v>0.18</c:v>
                </c:pt>
                <c:pt idx="6">
                  <c:v>0.15</c:v>
                </c:pt>
                <c:pt idx="7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F0C-43D3-AF25-F60FD924EE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Sheet1!$A$2:$A$9</c:f>
              <c:strCache>
                <c:ptCount val="8"/>
                <c:pt idx="0">
                  <c:v>…to understand your/their health condition and treatment</c:v>
                </c:pt>
                <c:pt idx="1">
                  <c:v>…coordinating care across different doctors or clinics</c:v>
                </c:pt>
                <c:pt idx="2">
                  <c:v>…to express your/their wishes for medical care</c:v>
                </c:pt>
                <c:pt idx="3">
                  <c:v>…to be able to continue living where you/they want</c:v>
                </c:pt>
                <c:pt idx="4">
                  <c:v>…to relieve pain</c:v>
                </c:pt>
                <c:pt idx="5">
                  <c:v>…to get what you/they want out of life while sick</c:v>
                </c:pt>
                <c:pt idx="6">
                  <c:v>…in spiritual support or counseling</c:v>
                </c:pt>
                <c:pt idx="7">
                  <c:v>…to manage feelings of anxiety or sadness</c:v>
                </c:pt>
              </c:strCache>
            </c:strRef>
          </c:cat>
          <c:val>
            <c:numRef>
              <c:f>Sheet1!$E$2:$E$9</c:f>
              <c:numCache>
                <c:formatCode>0%</c:formatCode>
                <c:ptCount val="8"/>
                <c:pt idx="0">
                  <c:v>0.08</c:v>
                </c:pt>
                <c:pt idx="1">
                  <c:v>7.0000000000000007E-2</c:v>
                </c:pt>
                <c:pt idx="2">
                  <c:v>7.0000000000000007E-2</c:v>
                </c:pt>
                <c:pt idx="3">
                  <c:v>0.1</c:v>
                </c:pt>
                <c:pt idx="4">
                  <c:v>0.06</c:v>
                </c:pt>
                <c:pt idx="5">
                  <c:v>0.13</c:v>
                </c:pt>
                <c:pt idx="6">
                  <c:v>0.16</c:v>
                </c:pt>
                <c:pt idx="7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F8-415B-86E4-2AF60ADF4C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Never (Vol.)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587296379619195E-2"/>
                  <c:y val="1.0545556805672139E-6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solidFill>
                          <a:schemeClr val="bg1"/>
                        </a:solidFill>
                      </a:defRPr>
                    </a:pPr>
                    <a:fld id="{BA508C98-28D8-4510-898B-DD3B7E5B85AE}" type="VALUE">
                      <a:rPr lang="en-US">
                        <a:solidFill>
                          <a:schemeClr val="tx1"/>
                        </a:solidFill>
                      </a:rPr>
                      <a:pPr>
                        <a:defRPr sz="14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0562117235345576E-2"/>
                      <c:h val="7.169642857142856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E49-4402-B272-3C9D855DABCA}"/>
                </c:ext>
              </c:extLst>
            </c:dLbl>
            <c:dLbl>
              <c:idx val="1"/>
              <c:layout>
                <c:manualLayout>
                  <c:x val="1.5873015873015678E-2"/>
                  <c:y val="-2.6228495215468123E-3"/>
                </c:manualLayout>
              </c:layout>
              <c:tx>
                <c:rich>
                  <a:bodyPr/>
                  <a:lstStyle/>
                  <a:p>
                    <a:fld id="{34593C20-B5DA-4468-9236-56D73A607149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072-4AC9-8338-AE8EB0D0D7E4}"/>
                </c:ext>
              </c:extLst>
            </c:dLbl>
            <c:dLbl>
              <c:idx val="2"/>
              <c:layout>
                <c:manualLayout>
                  <c:x val="1.7195767195767195E-2"/>
                  <c:y val="8.9285714285714281E-3"/>
                </c:manualLayout>
              </c:layout>
              <c:tx>
                <c:rich>
                  <a:bodyPr/>
                  <a:lstStyle/>
                  <a:p>
                    <a:fld id="{55DBBA79-967E-4E78-993A-CC3ABB39C396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E072-4AC9-8338-AE8EB0D0D7E4}"/>
                </c:ext>
              </c:extLst>
            </c:dLbl>
            <c:dLbl>
              <c:idx val="3"/>
              <c:layout/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solidFill>
                          <a:schemeClr val="bg1"/>
                        </a:solidFill>
                      </a:defRPr>
                    </a:pPr>
                    <a:fld id="{17898EE8-5571-4421-9319-62A6E0CCCC33}" type="VALUE">
                      <a:rPr lang="en-US">
                        <a:solidFill>
                          <a:schemeClr val="bg1"/>
                        </a:solidFill>
                      </a:rPr>
                      <a:pPr>
                        <a:defRPr sz="14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072-4AC9-8338-AE8EB0D0D7E4}"/>
                </c:ext>
              </c:extLst>
            </c:dLbl>
            <c:dLbl>
              <c:idx val="4"/>
              <c:layout>
                <c:manualLayout>
                  <c:x val="1.7195767195767195E-2"/>
                  <c:y val="5.2459055666779983E-3"/>
                </c:manualLayout>
              </c:layout>
              <c:tx>
                <c:rich>
                  <a:bodyPr/>
                  <a:lstStyle/>
                  <a:p>
                    <a:fld id="{811088F4-C23E-4F58-B0D4-B0DDA437641D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498625171853519E-2"/>
                      <c:h val="5.269304688787545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E072-4AC9-8338-AE8EB0D0D7E4}"/>
                </c:ext>
              </c:extLst>
            </c:dLbl>
            <c:dLbl>
              <c:idx val="5"/>
              <c:layout>
                <c:manualLayout>
                  <c:x val="1.8518518518518517E-2"/>
                  <c:y val="-5.1691976002999629E-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solidFill>
                          <a:schemeClr val="bg1"/>
                        </a:solidFill>
                      </a:defRPr>
                    </a:pPr>
                    <a:fld id="{30A97A80-A0BF-4221-AB58-2CBD0D7CD492}" type="VALUE">
                      <a:rPr lang="en-US">
                        <a:solidFill>
                          <a:schemeClr val="tx1"/>
                        </a:solidFill>
                      </a:rPr>
                      <a:pPr>
                        <a:defRPr sz="14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78963046285881E-2"/>
                      <c:h val="6.757405324334457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072-4AC9-8338-AE8EB0D0D7E4}"/>
                </c:ext>
              </c:extLst>
            </c:dLbl>
            <c:dLbl>
              <c:idx val="7"/>
              <c:layout>
                <c:manualLayout>
                  <c:x val="2.1164021164021163E-2"/>
                  <c:y val="0"/>
                </c:manualLayout>
              </c:layout>
              <c:tx>
                <c:rich>
                  <a:bodyPr/>
                  <a:lstStyle/>
                  <a:p>
                    <a:fld id="{7FCBDBA2-E67E-48B0-9884-7A3C9D6EA8A4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498625171853519E-2"/>
                      <c:h val="5.269304688787545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072-4AC9-8338-AE8EB0D0D7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Sheet1!$A$2:$A$9</c:f>
              <c:strCache>
                <c:ptCount val="8"/>
                <c:pt idx="0">
                  <c:v>…to understand your/their health condition and treatment</c:v>
                </c:pt>
                <c:pt idx="1">
                  <c:v>…coordinating care across different doctors or clinics</c:v>
                </c:pt>
                <c:pt idx="2">
                  <c:v>…to express your/their wishes for medical care</c:v>
                </c:pt>
                <c:pt idx="3">
                  <c:v>…to be able to continue living where you/they want</c:v>
                </c:pt>
                <c:pt idx="4">
                  <c:v>…to relieve pain</c:v>
                </c:pt>
                <c:pt idx="5">
                  <c:v>…to get what you/they want out of life while sick</c:v>
                </c:pt>
                <c:pt idx="6">
                  <c:v>…in spiritual support or counseling</c:v>
                </c:pt>
                <c:pt idx="7">
                  <c:v>…to manage feelings of anxiety or sadness</c:v>
                </c:pt>
              </c:strCache>
            </c:strRef>
          </c:cat>
          <c:val>
            <c:numRef>
              <c:f>Sheet1!$F$2:$F$9</c:f>
              <c:numCache>
                <c:formatCode>0%</c:formatCode>
                <c:ptCount val="8"/>
                <c:pt idx="0">
                  <c:v>0.01</c:v>
                </c:pt>
                <c:pt idx="1">
                  <c:v>0.01</c:v>
                </c:pt>
                <c:pt idx="2">
                  <c:v>0.02</c:v>
                </c:pt>
                <c:pt idx="3">
                  <c:v>0.05</c:v>
                </c:pt>
                <c:pt idx="4">
                  <c:v>0.01</c:v>
                </c:pt>
                <c:pt idx="5">
                  <c:v>0.02</c:v>
                </c:pt>
                <c:pt idx="6">
                  <c:v>0.05</c:v>
                </c:pt>
                <c:pt idx="7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72-4AC9-8338-AE8EB0D0D7E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41081088"/>
        <c:axId val="41079552"/>
      </c:barChart>
      <c:valAx>
        <c:axId val="41079552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41081088"/>
        <c:crosses val="autoZero"/>
        <c:crossBetween val="between"/>
      </c:valAx>
      <c:catAx>
        <c:axId val="410810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1079552"/>
        <c:crosses val="autoZero"/>
        <c:auto val="1"/>
        <c:lblAlgn val="ctr"/>
        <c:lblOffset val="100"/>
        <c:noMultiLvlLbl val="0"/>
      </c:catAx>
    </c:plotArea>
    <c:legend>
      <c:legendPos val="t"/>
      <c:layout>
        <c:manualLayout>
          <c:xMode val="edge"/>
          <c:yMode val="edge"/>
          <c:x val="0.40587124526100909"/>
          <c:y val="6.2446148972757715E-2"/>
          <c:w val="0.50724742740490769"/>
          <c:h val="6.8211239220097489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708795356587192"/>
          <c:y val="0.12464647302336955"/>
          <c:w val="0.58291208263601191"/>
          <c:h val="0.8705710807238453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Always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F0C-43D3-AF25-F60FD924EEC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F0C-43D3-AF25-F60FD924EEC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F0C-43D3-AF25-F60FD924EEC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…to understand your loved one's health condition and treatment</c:v>
                </c:pt>
                <c:pt idx="1">
                  <c:v>…coordinating their care across different doctors or clinics</c:v>
                </c:pt>
                <c:pt idx="2">
                  <c:v>…in spiritual support or counseling</c:v>
                </c:pt>
                <c:pt idx="3">
                  <c:v>…to manage feelings of anxiety or sadness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</c:v>
                </c:pt>
                <c:pt idx="1">
                  <c:v>0.38</c:v>
                </c:pt>
                <c:pt idx="2">
                  <c:v>0.35</c:v>
                </c:pt>
                <c:pt idx="3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0C-43D3-AF25-F60FD924EE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Often 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…to understand your loved one's health condition and treatment</c:v>
                </c:pt>
                <c:pt idx="1">
                  <c:v>…coordinating their care across different doctors or clinics</c:v>
                </c:pt>
                <c:pt idx="2">
                  <c:v>…in spiritual support or counseling</c:v>
                </c:pt>
                <c:pt idx="3">
                  <c:v>…to manage feelings of anxiety or sadness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0.21</c:v>
                </c:pt>
                <c:pt idx="1">
                  <c:v>0.15</c:v>
                </c:pt>
                <c:pt idx="2">
                  <c:v>0.17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0C-43D3-AF25-F60FD924EE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…to understand your loved one's health condition and treatment</c:v>
                </c:pt>
                <c:pt idx="1">
                  <c:v>…coordinating their care across different doctors or clinics</c:v>
                </c:pt>
                <c:pt idx="2">
                  <c:v>…in spiritual support or counseling</c:v>
                </c:pt>
                <c:pt idx="3">
                  <c:v>…to manage feelings of anxiety or sadness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0.15</c:v>
                </c:pt>
                <c:pt idx="1">
                  <c:v>0.16</c:v>
                </c:pt>
                <c:pt idx="2">
                  <c:v>0.14000000000000001</c:v>
                </c:pt>
                <c:pt idx="3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F0C-43D3-AF25-F60FD924EE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…to understand your loved one's health condition and treatment</c:v>
                </c:pt>
                <c:pt idx="1">
                  <c:v>…coordinating their care across different doctors or clinics</c:v>
                </c:pt>
                <c:pt idx="2">
                  <c:v>…in spiritual support or counseling</c:v>
                </c:pt>
                <c:pt idx="3">
                  <c:v>…to manage feelings of anxiety or sadness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0.11</c:v>
                </c:pt>
                <c:pt idx="1">
                  <c:v>0.15</c:v>
                </c:pt>
                <c:pt idx="2">
                  <c:v>0.2</c:v>
                </c:pt>
                <c:pt idx="3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F8-415B-86E4-2AF60ADF4C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Never (Vol.)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8873403019744377E-2"/>
                  <c:y val="-2.8735632183907781E-3"/>
                </c:manualLayout>
              </c:layout>
              <c:tx>
                <c:rich>
                  <a:bodyPr/>
                  <a:lstStyle/>
                  <a:p>
                    <a:fld id="{9FC48878-C0D8-4C71-939A-3CBAE6B24F28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E072-4AC9-8338-AE8EB0D0D7E4}"/>
                </c:ext>
              </c:extLst>
            </c:dLbl>
            <c:dLbl>
              <c:idx val="1"/>
              <c:layout>
                <c:manualLayout>
                  <c:x val="6.2907532899850486E-4"/>
                  <c:y val="-2.6221830029866428E-3"/>
                </c:manualLayout>
              </c:layout>
              <c:tx>
                <c:rich>
                  <a:bodyPr/>
                  <a:lstStyle/>
                  <a:p>
                    <a:fld id="{34593C20-B5DA-4468-9236-56D73A607149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706388835541891E-2"/>
                      <c:h val="5.772988505747126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072-4AC9-8338-AE8EB0D0D7E4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55DBBA79-967E-4E78-993A-CC3ABB39C396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E072-4AC9-8338-AE8EB0D0D7E4}"/>
                </c:ext>
              </c:extLst>
            </c:dLbl>
            <c:dLbl>
              <c:idx val="3"/>
              <c:layout/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600">
                        <a:solidFill>
                          <a:schemeClr val="bg1"/>
                        </a:solidFill>
                      </a:defRPr>
                    </a:pPr>
                    <a:fld id="{17898EE8-5571-4421-9319-62A6E0CCCC33}" type="VALUE">
                      <a:rPr lang="en-US" sz="160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072-4AC9-8338-AE8EB0D0D7E4}"/>
                </c:ext>
              </c:extLst>
            </c:dLbl>
            <c:dLbl>
              <c:idx val="4"/>
              <c:layout>
                <c:manualLayout>
                  <c:x val="1.7195767195767195E-2"/>
                  <c:y val="5.2459055666779983E-3"/>
                </c:manualLayout>
              </c:layout>
              <c:tx>
                <c:rich>
                  <a:bodyPr/>
                  <a:lstStyle/>
                  <a:p>
                    <a:fld id="{811088F4-C23E-4F58-B0D4-B0DDA437641D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498625171853519E-2"/>
                      <c:h val="5.269304688787545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E072-4AC9-8338-AE8EB0D0D7E4}"/>
                </c:ext>
              </c:extLst>
            </c:dLbl>
            <c:dLbl>
              <c:idx val="5"/>
              <c:layout>
                <c:manualLayout>
                  <c:x val="1.3227513227513227E-2"/>
                  <c:y val="5.2461120902624675E-3"/>
                </c:manualLayout>
              </c:layout>
              <c:tx>
                <c:rich>
                  <a:bodyPr/>
                  <a:lstStyle/>
                  <a:p>
                    <a:fld id="{30A97A80-A0BF-4221-AB58-2CBD0D7CD492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498625171853519E-2"/>
                      <c:h val="5.269304688787545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072-4AC9-8338-AE8EB0D0D7E4}"/>
                </c:ext>
              </c:extLst>
            </c:dLbl>
            <c:dLbl>
              <c:idx val="7"/>
              <c:layout>
                <c:manualLayout>
                  <c:x val="2.1164021164021163E-2"/>
                  <c:y val="0"/>
                </c:manualLayout>
              </c:layout>
              <c:tx>
                <c:rich>
                  <a:bodyPr/>
                  <a:lstStyle/>
                  <a:p>
                    <a:fld id="{7FCBDBA2-E67E-48B0-9884-7A3C9D6EA8A4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498625171853519E-2"/>
                      <c:h val="5.269304688787545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072-4AC9-8338-AE8EB0D0D7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…to understand your loved one's health condition and treatment</c:v>
                </c:pt>
                <c:pt idx="1">
                  <c:v>…coordinating their care across different doctors or clinics</c:v>
                </c:pt>
                <c:pt idx="2">
                  <c:v>…in spiritual support or counseling</c:v>
                </c:pt>
                <c:pt idx="3">
                  <c:v>…to manage feelings of anxiety or sadness</c:v>
                </c:pt>
              </c:strCache>
            </c:strRef>
          </c:cat>
          <c:val>
            <c:numRef>
              <c:f>Sheet1!$F$2:$F$5</c:f>
              <c:numCache>
                <c:formatCode>0%</c:formatCode>
                <c:ptCount val="4"/>
                <c:pt idx="0">
                  <c:v>0.02</c:v>
                </c:pt>
                <c:pt idx="1">
                  <c:v>0.04</c:v>
                </c:pt>
                <c:pt idx="2">
                  <c:v>0.06</c:v>
                </c:pt>
                <c:pt idx="3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72-4AC9-8338-AE8EB0D0D7E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41081088"/>
        <c:axId val="41079552"/>
      </c:barChart>
      <c:valAx>
        <c:axId val="41079552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41081088"/>
        <c:crosses val="autoZero"/>
        <c:crossBetween val="between"/>
      </c:valAx>
      <c:catAx>
        <c:axId val="410810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41079552"/>
        <c:crosses val="autoZero"/>
        <c:auto val="1"/>
        <c:lblAlgn val="ctr"/>
        <c:lblOffset val="100"/>
        <c:noMultiLvlLbl val="0"/>
      </c:catAx>
    </c:plotArea>
    <c:legend>
      <c:legendPos val="t"/>
      <c:layout>
        <c:manualLayout>
          <c:xMode val="edge"/>
          <c:yMode val="edge"/>
          <c:x val="0.40587124526100909"/>
          <c:y val="6.2446148972757715E-2"/>
          <c:w val="0.55673498129806942"/>
          <c:h val="6.5859127522852751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47294368915587"/>
          <c:y val="0.23150052157293466"/>
          <c:w val="0.7952705415877408"/>
          <c:h val="0.7609893012499616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Has written doc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C98-4180-B693-14B1B54C30E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C98-4180-B693-14B1B54C30E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C98-4180-B693-14B1B54C30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 </c:v>
                </c:pt>
                <c:pt idx="2">
                  <c:v>65-79</c:v>
                </c:pt>
                <c:pt idx="3">
                  <c:v>80+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 formatCode="0%;0%">
                  <c:v>0.7</c:v>
                </c:pt>
                <c:pt idx="2" formatCode="0%;0%">
                  <c:v>0.63</c:v>
                </c:pt>
                <c:pt idx="3" formatCode="0%;0%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98-4180-B693-14B1B54C30E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388801592"/>
        <c:axId val="388797280"/>
      </c:barChart>
      <c:valAx>
        <c:axId val="388797280"/>
        <c:scaling>
          <c:orientation val="minMax"/>
          <c:max val="1.05"/>
          <c:min val="0"/>
        </c:scaling>
        <c:delete val="1"/>
        <c:axPos val="t"/>
        <c:numFmt formatCode="0%;0%" sourceLinked="1"/>
        <c:majorTickMark val="out"/>
        <c:minorTickMark val="none"/>
        <c:tickLblPos val="nextTo"/>
        <c:crossAx val="388801592"/>
        <c:crosses val="autoZero"/>
        <c:crossBetween val="between"/>
      </c:valAx>
      <c:catAx>
        <c:axId val="388801592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38879728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47294368915587"/>
          <c:y val="0.23150052157293466"/>
          <c:w val="0.7952705415877408"/>
          <c:h val="0.7609893012499616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Has written doc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A22-450B-BD08-CF4106F382E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A22-450B-BD08-CF4106F382E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A22-450B-BD08-CF4106F382E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 </c:v>
                </c:pt>
                <c:pt idx="2">
                  <c:v>65-79</c:v>
                </c:pt>
                <c:pt idx="3">
                  <c:v>80 or older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 formatCode="0%;0%">
                  <c:v>0.6</c:v>
                </c:pt>
                <c:pt idx="2" formatCode="0%;0%">
                  <c:v>0.5</c:v>
                </c:pt>
                <c:pt idx="3" formatCode="0%;0%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22-450B-BD08-CF4106F382E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388801592"/>
        <c:axId val="388797280"/>
      </c:barChart>
      <c:valAx>
        <c:axId val="388797280"/>
        <c:scaling>
          <c:orientation val="minMax"/>
          <c:max val="1.05"/>
          <c:min val="0"/>
        </c:scaling>
        <c:delete val="1"/>
        <c:axPos val="t"/>
        <c:numFmt formatCode="0%;0%" sourceLinked="1"/>
        <c:majorTickMark val="out"/>
        <c:minorTickMark val="none"/>
        <c:tickLblPos val="nextTo"/>
        <c:crossAx val="388801592"/>
        <c:crosses val="autoZero"/>
        <c:crossBetween val="between"/>
      </c:valAx>
      <c:catAx>
        <c:axId val="38880159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38879728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3"/>
          <c:order val="0"/>
          <c:tx>
            <c:strRef>
              <c:f>Sheet1!$B$10</c:f>
              <c:strCache>
                <c:ptCount val="1"/>
              </c:strCache>
            </c:strRef>
          </c:tx>
          <c:spPr>
            <a:solidFill>
              <a:schemeClr val="bg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F14-4051-A788-1B3AB657F339}"/>
              </c:ext>
            </c:extLst>
          </c:dPt>
          <c:dPt>
            <c:idx val="1"/>
            <c:bubble3D val="0"/>
            <c:spPr>
              <a:solidFill>
                <a:schemeClr val="bg2">
                  <a:alpha val="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F14-4051-A788-1B3AB657F339}"/>
              </c:ext>
            </c:extLst>
          </c:dPt>
          <c:val>
            <c:numRef>
              <c:f>Sheet1!$B$11:$B$12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4-5F14-4051-A788-1B3AB657F339}"/>
            </c:ext>
          </c:extLst>
        </c:ser>
        <c:ser>
          <c:idx val="2"/>
          <c:order val="1"/>
          <c:tx>
            <c:strRef>
              <c:f>Sheet1!$B$7</c:f>
              <c:strCache>
                <c:ptCount val="1"/>
                <c:pt idx="0">
                  <c:v>Disappointed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F14-4051-A788-1B3AB657F339}"/>
              </c:ext>
            </c:extLst>
          </c:dPt>
          <c:dPt>
            <c:idx val="1"/>
            <c:bubble3D val="0"/>
            <c:spPr>
              <a:solidFill>
                <a:schemeClr val="accent1">
                  <a:alpha val="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5F14-4051-A788-1B3AB657F339}"/>
              </c:ext>
            </c:extLst>
          </c:dPt>
          <c:dLbls>
            <c:dLbl>
              <c:idx val="0"/>
              <c:layout>
                <c:manualLayout>
                  <c:x val="-0.29682682630847818"/>
                  <c:y val="3.9685559322837089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21E7569-A02D-46AC-872A-29BFCCEE1FFF}" type="VALUE">
                      <a:rPr lang="en-US" sz="2800">
                        <a:solidFill>
                          <a:schemeClr val="accent1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817220733731567"/>
                      <c:h val="0.2626190476190475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F14-4051-A788-1B3AB657F3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Sheet1!$B$8:$B$9</c:f>
              <c:numCache>
                <c:formatCode>0%</c:formatCode>
                <c:ptCount val="2"/>
                <c:pt idx="0">
                  <c:v>0.48</c:v>
                </c:pt>
                <c:pt idx="1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F14-4051-A788-1B3AB657F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3"/>
          <c:order val="0"/>
          <c:tx>
            <c:strRef>
              <c:f>Sheet1!$B$10</c:f>
              <c:strCache>
                <c:ptCount val="1"/>
              </c:strCache>
            </c:strRef>
          </c:tx>
          <c:spPr>
            <a:solidFill>
              <a:schemeClr val="bg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36-4AA7-A393-AEABCD3C365D}"/>
              </c:ext>
            </c:extLst>
          </c:dPt>
          <c:dPt>
            <c:idx val="1"/>
            <c:bubble3D val="0"/>
            <c:spPr>
              <a:solidFill>
                <a:schemeClr val="bg2">
                  <a:alpha val="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36-4AA7-A393-AEABCD3C365D}"/>
              </c:ext>
            </c:extLst>
          </c:dPt>
          <c:val>
            <c:numRef>
              <c:f>Sheet1!$B$11:$B$12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4-8336-4AA7-A393-AEABCD3C365D}"/>
            </c:ext>
          </c:extLst>
        </c:ser>
        <c:ser>
          <c:idx val="2"/>
          <c:order val="1"/>
          <c:tx>
            <c:strRef>
              <c:f>Sheet1!$B$7</c:f>
              <c:strCache>
                <c:ptCount val="1"/>
                <c:pt idx="0">
                  <c:v>Disappointed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8336-4AA7-A393-AEABCD3C365D}"/>
              </c:ext>
            </c:extLst>
          </c:dPt>
          <c:dPt>
            <c:idx val="1"/>
            <c:bubble3D val="0"/>
            <c:spPr>
              <a:solidFill>
                <a:schemeClr val="accent1">
                  <a:alpha val="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8336-4AA7-A393-AEABCD3C365D}"/>
              </c:ext>
            </c:extLst>
          </c:dPt>
          <c:dLbls>
            <c:dLbl>
              <c:idx val="0"/>
              <c:layout>
                <c:manualLayout>
                  <c:x val="-0.2154968581212669"/>
                  <c:y val="0.2435514098751177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21E7569-A02D-46AC-872A-29BFCCEE1FFF}" type="VALUE">
                      <a:rPr lang="en-US" sz="2800">
                        <a:solidFill>
                          <a:schemeClr val="accent1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817220733731567"/>
                      <c:h val="0.2626190476190475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8336-4AA7-A393-AEABCD3C36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Sheet1!$B$8:$B$9</c:f>
              <c:numCache>
                <c:formatCode>0%</c:formatCode>
                <c:ptCount val="2"/>
                <c:pt idx="0">
                  <c:v>0.22</c:v>
                </c:pt>
                <c:pt idx="1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336-4AA7-A393-AEABCD3C36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090090090090107E-3"/>
          <c:y val="2.89778714436249E-2"/>
          <c:w val="0.98196022794448001"/>
          <c:h val="0.861714361574139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88-462C-9795-EC95091D094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3="http://schemas.microsoft.com/office/drawing/2017/03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</c:numCache>
            </c:numRef>
          </c:val>
          <c:extLst xmlns:c16r3="http://schemas.microsoft.com/office/drawing/2017/03/chart">
            <c:ext xmlns:c16="http://schemas.microsoft.com/office/drawing/2014/chart" uri="{C3380CC4-5D6E-409C-BE32-E72D297353CC}">
              <c16:uniqueId val="{00000002-1688-462C-9795-EC95091D09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688-462C-9795-EC95091D094A}"/>
              </c:ext>
            </c:extLst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688-462C-9795-EC95091D09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 formatCode="0%">
                  <c:v>0.94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88-462C-9795-EC95091D09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tx2">
                <a:lumMod val="20000"/>
                <a:lumOff val="80000"/>
                <a:alpha val="2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20000"/>
                  <a:lumOff val="80000"/>
                  <a:alpha val="22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688-462C-9795-EC95091D094A}"/>
              </c:ext>
            </c:extLst>
          </c:dPt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 formatCode="0%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688-462C-9795-EC95091D0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2093024272"/>
        <c:axId val="2093569408"/>
      </c:barChart>
      <c:catAx>
        <c:axId val="20930242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93569408"/>
        <c:crosses val="autoZero"/>
        <c:auto val="1"/>
        <c:lblAlgn val="ctr"/>
        <c:lblOffset val="100"/>
        <c:noMultiLvlLbl val="0"/>
      </c:catAx>
      <c:valAx>
        <c:axId val="20935694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93024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3"/>
          <c:order val="0"/>
          <c:tx>
            <c:strRef>
              <c:f>Sheet1!$B$10</c:f>
              <c:strCache>
                <c:ptCount val="1"/>
              </c:strCache>
            </c:strRef>
          </c:tx>
          <c:spPr>
            <a:solidFill>
              <a:schemeClr val="bg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69F-4525-B89A-61C50543D6BC}"/>
              </c:ext>
            </c:extLst>
          </c:dPt>
          <c:dPt>
            <c:idx val="1"/>
            <c:bubble3D val="0"/>
            <c:spPr>
              <a:solidFill>
                <a:schemeClr val="bg2">
                  <a:alpha val="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9F-4525-B89A-61C50543D6BC}"/>
              </c:ext>
            </c:extLst>
          </c:dPt>
          <c:val>
            <c:numRef>
              <c:f>Sheet1!$B$11:$B$12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4-669F-4525-B89A-61C50543D6BC}"/>
            </c:ext>
          </c:extLst>
        </c:ser>
        <c:ser>
          <c:idx val="2"/>
          <c:order val="1"/>
          <c:tx>
            <c:strRef>
              <c:f>Sheet1!$B$7</c:f>
              <c:strCache>
                <c:ptCount val="1"/>
                <c:pt idx="0">
                  <c:v>Disappointed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669F-4525-B89A-61C50543D6BC}"/>
              </c:ext>
            </c:extLst>
          </c:dPt>
          <c:dPt>
            <c:idx val="1"/>
            <c:bubble3D val="0"/>
            <c:spPr>
              <a:solidFill>
                <a:schemeClr val="accent1">
                  <a:alpha val="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669F-4525-B89A-61C50543D6BC}"/>
              </c:ext>
            </c:extLst>
          </c:dPt>
          <c:dLbls>
            <c:dLbl>
              <c:idx val="0"/>
              <c:layout>
                <c:manualLayout>
                  <c:x val="-0.24856031934366141"/>
                  <c:y val="-9.920615211605439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21E7569-A02D-46AC-872A-29BFCCEE1FFF}" type="VALUE">
                      <a:rPr lang="en-US" sz="2800">
                        <a:solidFill>
                          <a:schemeClr val="accent1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8538930703055871"/>
                      <c:h val="0.2626191147744012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669F-4525-B89A-61C50543D6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Sheet1!$B$8:$B$9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69F-4525-B89A-61C50543D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3405753204236592"/>
          <c:y val="0.32323159124340228"/>
          <c:w val="0.36594246795763408"/>
          <c:h val="0.6355596175478065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…know/knew exactly what they want/wanted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27D-4993-B76E-4D624618B8E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27D-4993-B76E-4D624618B8E0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927D-4993-B76E-4D624618B8E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Total</c:v>
                </c:pt>
                <c:pt idx="2">
                  <c:v>Yes</c:v>
                </c:pt>
                <c:pt idx="3">
                  <c:v>No</c:v>
                </c:pt>
                <c:pt idx="5">
                  <c:v>Yes</c:v>
                </c:pt>
                <c:pt idx="6">
                  <c:v>No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 formatCode="0%">
                  <c:v>0.41</c:v>
                </c:pt>
                <c:pt idx="2" formatCode="0%">
                  <c:v>0.53</c:v>
                </c:pt>
                <c:pt idx="3" formatCode="0%">
                  <c:v>0.23</c:v>
                </c:pt>
                <c:pt idx="5" formatCode="0%">
                  <c:v>0.57999999999999996</c:v>
                </c:pt>
                <c:pt idx="6" formatCode="0%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7D-4993-B76E-4D624618B8E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41081088"/>
        <c:axId val="41079552"/>
      </c:barChart>
      <c:valAx>
        <c:axId val="41079552"/>
        <c:scaling>
          <c:orientation val="minMax"/>
          <c:max val="1.0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41081088"/>
        <c:crosses val="autoZero"/>
        <c:crossBetween val="between"/>
      </c:valAx>
      <c:catAx>
        <c:axId val="4108108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4107955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3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0.02626</cdr:x>
      <cdr:y>0.80825</cdr:y>
    </cdr:from>
    <cdr:to>
      <cdr:x>0.15334</cdr:x>
      <cdr:y>0.85662</cdr:y>
    </cdr:to>
    <cdr:sp macro="" textlink="">
      <cdr:nvSpPr>
        <cdr:cNvPr id="2" name="Rectangle 1"/>
        <cdr:cNvSpPr/>
      </cdr:nvSpPr>
      <cdr:spPr>
        <a:xfrm xmlns:a="http://schemas.openxmlformats.org/drawingml/2006/main" rot="-2700000">
          <a:off x="228100" y="2835728"/>
          <a:ext cx="1103918" cy="16970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 smtClean="0">
              <a:solidFill>
                <a:schemeClr val="tx1"/>
              </a:solidFill>
            </a:rPr>
            <a:t>High school or less</a:t>
          </a:r>
          <a:endParaRPr lang="en-US" sz="14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0.54841</cdr:x>
      <cdr:y>0.73759</cdr:y>
    </cdr:from>
    <cdr:to>
      <cdr:x>0.64021</cdr:x>
      <cdr:y>0.78596</cdr:y>
    </cdr:to>
    <cdr:sp macro="" textlink="">
      <cdr:nvSpPr>
        <cdr:cNvPr id="10" name="Rectangle 9"/>
        <cdr:cNvSpPr/>
      </cdr:nvSpPr>
      <cdr:spPr>
        <a:xfrm xmlns:a="http://schemas.openxmlformats.org/drawingml/2006/main" rot="-2700000">
          <a:off x="4763888" y="2587820"/>
          <a:ext cx="797448" cy="16970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 smtClean="0">
              <a:solidFill>
                <a:schemeClr val="tx1"/>
              </a:solidFill>
            </a:rPr>
            <a:t>50-64</a:t>
          </a:r>
          <a:endParaRPr lang="en-US" sz="14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026C3-BDDE-457C-8DFF-80D9EE545B33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EF0C5-2461-414C-B595-B2354F783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1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6" tIns="46588" rIns="93176" bIns="4658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6" tIns="46588" rIns="93176" bIns="4658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779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632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204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769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93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7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316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846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599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888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65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541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1213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193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898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35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8587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2010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907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7266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082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576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EC04B9-3B29-4635-84C8-A32FA151F7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576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68034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1773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E76084-7007-4F9A-9BF5-85CA96B02E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4716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2" y="213043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3886206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3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2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0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8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7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5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891E8-7EC6-D547-8F80-57AD957F2F90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2115-E23A-AE47-8374-2210165B5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95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309C-DA6C-400E-948A-6A1EA85BC5B6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BDE97-34A6-4FCC-8512-96BE0081C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06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309C-DA6C-400E-948A-6A1EA85BC5B6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BDE97-34A6-4FCC-8512-96BE0081C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84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96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9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61" r:id="rId5"/>
    <p:sldLayoutId id="2147483664" r:id="rId6"/>
    <p:sldLayoutId id="2147483665" r:id="rId7"/>
    <p:sldLayoutId id="2147483663" r:id="rId8"/>
    <p:sldLayoutId id="2147483679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90" y="274118"/>
            <a:ext cx="8229425" cy="11434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89" y="1600294"/>
            <a:ext cx="7035784" cy="4526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88" y="6356768"/>
            <a:ext cx="2133426" cy="3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5309C-DA6C-400E-948A-6A1EA85BC5B6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507" y="6356768"/>
            <a:ext cx="2894991" cy="3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86" y="6356768"/>
            <a:ext cx="2133426" cy="3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BDE97-34A6-4FCC-8512-96BE0081CF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156" y="5742915"/>
            <a:ext cx="1191797" cy="55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112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iming>
    <p:tnLst>
      <p:par>
        <p:cTn id="1" dur="indefinite" restart="never" nodeType="tmRoot"/>
      </p:par>
    </p:tnLst>
  </p:timing>
  <p:txStyles>
    <p:titleStyle>
      <a:lvl1pPr algn="l" defTabSz="1503573" rtl="0" eaLnBrk="1" latinLnBrk="0" hangingPunct="1">
        <a:spcBef>
          <a:spcPct val="0"/>
        </a:spcBef>
        <a:buNone/>
        <a:defRPr sz="5591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3840" indent="-563840" algn="l" defTabSz="1503573" rtl="0" eaLnBrk="1" latinLnBrk="0" hangingPunct="1">
        <a:spcBef>
          <a:spcPct val="20000"/>
        </a:spcBef>
        <a:buFont typeface="Arial" panose="020B0604020202020204" pitchFamily="34" charset="0"/>
        <a:buChar char="•"/>
        <a:defRPr sz="5263" kern="1200">
          <a:solidFill>
            <a:schemeClr val="tx1"/>
          </a:solidFill>
          <a:latin typeface="+mn-lt"/>
          <a:ea typeface="+mn-ea"/>
          <a:cs typeface="+mn-cs"/>
        </a:defRPr>
      </a:lvl1pPr>
      <a:lvl2pPr marL="1221652" indent="-469865" algn="l" defTabSz="1503573" rtl="0" eaLnBrk="1" latinLnBrk="0" hangingPunct="1">
        <a:spcBef>
          <a:spcPct val="20000"/>
        </a:spcBef>
        <a:buFont typeface="Arial" panose="020B0604020202020204" pitchFamily="34" charset="0"/>
        <a:buChar char="–"/>
        <a:defRPr sz="4604" kern="1200">
          <a:solidFill>
            <a:schemeClr val="tx1"/>
          </a:solidFill>
          <a:latin typeface="+mn-lt"/>
          <a:ea typeface="+mn-ea"/>
          <a:cs typeface="+mn-cs"/>
        </a:defRPr>
      </a:lvl2pPr>
      <a:lvl3pPr marL="1879464" indent="-375892" algn="l" defTabSz="1503573" rtl="0" eaLnBrk="1" latinLnBrk="0" hangingPunct="1">
        <a:spcBef>
          <a:spcPct val="20000"/>
        </a:spcBef>
        <a:buFont typeface="Arial" panose="020B0604020202020204" pitchFamily="34" charset="0"/>
        <a:buChar char="•"/>
        <a:defRPr sz="3948" kern="1200">
          <a:solidFill>
            <a:schemeClr val="tx1"/>
          </a:solidFill>
          <a:latin typeface="+mn-lt"/>
          <a:ea typeface="+mn-ea"/>
          <a:cs typeface="+mn-cs"/>
        </a:defRPr>
      </a:lvl3pPr>
      <a:lvl4pPr marL="2631250" indent="-375892" algn="l" defTabSz="1503573" rtl="0" eaLnBrk="1" latinLnBrk="0" hangingPunct="1">
        <a:spcBef>
          <a:spcPct val="20000"/>
        </a:spcBef>
        <a:buFont typeface="Arial" panose="020B0604020202020204" pitchFamily="34" charset="0"/>
        <a:buChar char="–"/>
        <a:defRPr sz="3289" kern="1200">
          <a:solidFill>
            <a:schemeClr val="tx1"/>
          </a:solidFill>
          <a:latin typeface="+mn-lt"/>
          <a:ea typeface="+mn-ea"/>
          <a:cs typeface="+mn-cs"/>
        </a:defRPr>
      </a:lvl4pPr>
      <a:lvl5pPr marL="3383037" indent="-375892" algn="l" defTabSz="1503573" rtl="0" eaLnBrk="1" latinLnBrk="0" hangingPunct="1">
        <a:spcBef>
          <a:spcPct val="20000"/>
        </a:spcBef>
        <a:buFont typeface="Arial" panose="020B0604020202020204" pitchFamily="34" charset="0"/>
        <a:buChar char="»"/>
        <a:defRPr sz="3289" kern="1200">
          <a:solidFill>
            <a:schemeClr val="tx1"/>
          </a:solidFill>
          <a:latin typeface="+mn-lt"/>
          <a:ea typeface="+mn-ea"/>
          <a:cs typeface="+mn-cs"/>
        </a:defRPr>
      </a:lvl5pPr>
      <a:lvl6pPr marL="4134823" indent="-375892" algn="l" defTabSz="150357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89" kern="1200">
          <a:solidFill>
            <a:schemeClr val="tx1"/>
          </a:solidFill>
          <a:latin typeface="+mn-lt"/>
          <a:ea typeface="+mn-ea"/>
          <a:cs typeface="+mn-cs"/>
        </a:defRPr>
      </a:lvl6pPr>
      <a:lvl7pPr marL="4886608" indent="-375892" algn="l" defTabSz="150357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89" kern="1200">
          <a:solidFill>
            <a:schemeClr val="tx1"/>
          </a:solidFill>
          <a:latin typeface="+mn-lt"/>
          <a:ea typeface="+mn-ea"/>
          <a:cs typeface="+mn-cs"/>
        </a:defRPr>
      </a:lvl7pPr>
      <a:lvl8pPr marL="5638395" indent="-375892" algn="l" defTabSz="150357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89" kern="1200">
          <a:solidFill>
            <a:schemeClr val="tx1"/>
          </a:solidFill>
          <a:latin typeface="+mn-lt"/>
          <a:ea typeface="+mn-ea"/>
          <a:cs typeface="+mn-cs"/>
        </a:defRPr>
      </a:lvl8pPr>
      <a:lvl9pPr marL="6390181" indent="-375892" algn="l" defTabSz="150357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3573" rtl="0" eaLnBrk="1" latinLnBrk="0" hangingPunct="1">
        <a:defRPr sz="2960" kern="1200">
          <a:solidFill>
            <a:schemeClr val="tx1"/>
          </a:solidFill>
          <a:latin typeface="+mn-lt"/>
          <a:ea typeface="+mn-ea"/>
          <a:cs typeface="+mn-cs"/>
        </a:defRPr>
      </a:lvl1pPr>
      <a:lvl2pPr marL="751785" algn="l" defTabSz="1503573" rtl="0" eaLnBrk="1" latinLnBrk="0" hangingPunct="1">
        <a:defRPr sz="2960" kern="1200">
          <a:solidFill>
            <a:schemeClr val="tx1"/>
          </a:solidFill>
          <a:latin typeface="+mn-lt"/>
          <a:ea typeface="+mn-ea"/>
          <a:cs typeface="+mn-cs"/>
        </a:defRPr>
      </a:lvl2pPr>
      <a:lvl3pPr marL="1503573" algn="l" defTabSz="1503573" rtl="0" eaLnBrk="1" latinLnBrk="0" hangingPunct="1">
        <a:defRPr sz="2960" kern="1200">
          <a:solidFill>
            <a:schemeClr val="tx1"/>
          </a:solidFill>
          <a:latin typeface="+mn-lt"/>
          <a:ea typeface="+mn-ea"/>
          <a:cs typeface="+mn-cs"/>
        </a:defRPr>
      </a:lvl3pPr>
      <a:lvl4pPr marL="2255358" algn="l" defTabSz="1503573" rtl="0" eaLnBrk="1" latinLnBrk="0" hangingPunct="1">
        <a:defRPr sz="2960" kern="1200">
          <a:solidFill>
            <a:schemeClr val="tx1"/>
          </a:solidFill>
          <a:latin typeface="+mn-lt"/>
          <a:ea typeface="+mn-ea"/>
          <a:cs typeface="+mn-cs"/>
        </a:defRPr>
      </a:lvl4pPr>
      <a:lvl5pPr marL="3007145" algn="l" defTabSz="1503573" rtl="0" eaLnBrk="1" latinLnBrk="0" hangingPunct="1">
        <a:defRPr sz="2960" kern="1200">
          <a:solidFill>
            <a:schemeClr val="tx1"/>
          </a:solidFill>
          <a:latin typeface="+mn-lt"/>
          <a:ea typeface="+mn-ea"/>
          <a:cs typeface="+mn-cs"/>
        </a:defRPr>
      </a:lvl5pPr>
      <a:lvl6pPr marL="3758931" algn="l" defTabSz="1503573" rtl="0" eaLnBrk="1" latinLnBrk="0" hangingPunct="1">
        <a:defRPr sz="2960" kern="1200">
          <a:solidFill>
            <a:schemeClr val="tx1"/>
          </a:solidFill>
          <a:latin typeface="+mn-lt"/>
          <a:ea typeface="+mn-ea"/>
          <a:cs typeface="+mn-cs"/>
        </a:defRPr>
      </a:lvl6pPr>
      <a:lvl7pPr marL="4510716" algn="l" defTabSz="1503573" rtl="0" eaLnBrk="1" latinLnBrk="0" hangingPunct="1">
        <a:defRPr sz="2960" kern="1200">
          <a:solidFill>
            <a:schemeClr val="tx1"/>
          </a:solidFill>
          <a:latin typeface="+mn-lt"/>
          <a:ea typeface="+mn-ea"/>
          <a:cs typeface="+mn-cs"/>
        </a:defRPr>
      </a:lvl7pPr>
      <a:lvl8pPr marL="5262500" algn="l" defTabSz="1503573" rtl="0" eaLnBrk="1" latinLnBrk="0" hangingPunct="1">
        <a:defRPr sz="2960" kern="1200">
          <a:solidFill>
            <a:schemeClr val="tx1"/>
          </a:solidFill>
          <a:latin typeface="+mn-lt"/>
          <a:ea typeface="+mn-ea"/>
          <a:cs typeface="+mn-cs"/>
        </a:defRPr>
      </a:lvl8pPr>
      <a:lvl9pPr marL="6014287" algn="l" defTabSz="1503573" rtl="0" eaLnBrk="1" latinLnBrk="0" hangingPunct="1">
        <a:defRPr sz="2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752600"/>
            <a:ext cx="2909361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963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Polling on Planning for </a:t>
            </a:r>
            <a:r>
              <a:rPr lang="en-US" dirty="0" smtClean="0"/>
              <a:t>Late Life </a:t>
            </a:r>
            <a:r>
              <a:rPr lang="en-US" dirty="0"/>
              <a:t>&amp; </a:t>
            </a:r>
            <a:r>
              <a:rPr lang="en-US" dirty="0" smtClean="0"/>
              <a:t>Serious Illness</a:t>
            </a:r>
            <a:r>
              <a:rPr lang="en-US" dirty="0"/>
              <a:t>: Key </a:t>
            </a:r>
            <a:r>
              <a:rPr lang="en-US" dirty="0" smtClean="0"/>
              <a:t>Considerations </a:t>
            </a:r>
            <a:r>
              <a:rPr lang="en-US" dirty="0"/>
              <a:t>and F</a:t>
            </a:r>
            <a:r>
              <a:rPr lang="en-US" dirty="0" smtClean="0"/>
              <a:t>indings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PAPOR Annual Conference 2017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Bianca DiJulio</a:t>
            </a:r>
          </a:p>
          <a:p>
            <a:r>
              <a:rPr lang="en-US" dirty="0" smtClean="0"/>
              <a:t>Kaiser Family Foundation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December 15,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34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0535" y="1371600"/>
            <a:ext cx="4434840" cy="3535680"/>
          </a:xfrm>
        </p:spPr>
        <p:txBody>
          <a:bodyPr/>
          <a:lstStyle/>
          <a:p>
            <a:pPr marL="0" indent="0">
              <a:buNone/>
            </a:pPr>
            <a:r>
              <a:rPr lang="en-US" sz="2600" b="1" dirty="0" smtClean="0">
                <a:solidFill>
                  <a:schemeClr val="bg2"/>
                </a:solidFill>
              </a:rPr>
              <a:t>Two Components</a:t>
            </a:r>
            <a:endParaRPr lang="en-US" sz="2600" b="1"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2"/>
          </p:nvPr>
        </p:nvSpPr>
        <p:spPr>
          <a:xfrm>
            <a:off x="2286000" y="2133600"/>
            <a:ext cx="4434840" cy="609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accent1"/>
                </a:solidFill>
              </a:rPr>
              <a:t>General population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Who did we survey?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4244473"/>
            <a:ext cx="6095999" cy="1631216"/>
          </a:xfrm>
          <a:prstGeom prst="rect">
            <a:avLst/>
          </a:prstGeom>
          <a:noFill/>
          <a:ln w="38100" cmpd="thickThin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/>
                </a:solidFill>
              </a:rPr>
              <a:t>May </a:t>
            </a:r>
            <a:r>
              <a:rPr lang="en-US" sz="2000" dirty="0">
                <a:solidFill>
                  <a:schemeClr val="accent1"/>
                </a:solidFill>
              </a:rPr>
              <a:t>4 – July 12, </a:t>
            </a:r>
            <a:r>
              <a:rPr lang="en-US" sz="2000" dirty="0" smtClean="0">
                <a:solidFill>
                  <a:schemeClr val="accent1"/>
                </a:solidFill>
              </a:rPr>
              <a:t>2017</a:t>
            </a:r>
          </a:p>
          <a:p>
            <a:pPr algn="ctr"/>
            <a:r>
              <a:rPr lang="en-US" sz="2000" dirty="0" smtClean="0">
                <a:solidFill>
                  <a:schemeClr val="accent1"/>
                </a:solidFill>
              </a:rPr>
              <a:t>N=2,040 </a:t>
            </a:r>
            <a:r>
              <a:rPr lang="en-US" sz="2000" dirty="0">
                <a:solidFill>
                  <a:schemeClr val="accent1"/>
                </a:solidFill>
              </a:rPr>
              <a:t>adults age 18 and </a:t>
            </a:r>
            <a:r>
              <a:rPr lang="en-US" sz="2000" dirty="0" smtClean="0">
                <a:solidFill>
                  <a:schemeClr val="accent1"/>
                </a:solidFill>
              </a:rPr>
              <a:t>over</a:t>
            </a:r>
          </a:p>
          <a:p>
            <a:pPr algn="ctr"/>
            <a:r>
              <a:rPr lang="en-US" sz="2000" dirty="0" smtClean="0">
                <a:solidFill>
                  <a:schemeClr val="accent1"/>
                </a:solidFill>
              </a:rPr>
              <a:t>RDD Landline and Cell</a:t>
            </a:r>
          </a:p>
          <a:p>
            <a:pPr algn="ctr"/>
            <a:r>
              <a:rPr lang="en-US" sz="2000" dirty="0" smtClean="0">
                <a:solidFill>
                  <a:schemeClr val="accent1"/>
                </a:solidFill>
              </a:rPr>
              <a:t>In English </a:t>
            </a:r>
            <a:r>
              <a:rPr lang="en-US" sz="2000" dirty="0">
                <a:solidFill>
                  <a:schemeClr val="accent1"/>
                </a:solidFill>
              </a:rPr>
              <a:t>and Spanish </a:t>
            </a:r>
            <a:endParaRPr lang="en-US" sz="2000" dirty="0" smtClean="0">
              <a:solidFill>
                <a:schemeClr val="accent1"/>
              </a:solidFill>
            </a:endParaRPr>
          </a:p>
          <a:p>
            <a:pPr algn="ctr"/>
            <a:r>
              <a:rPr lang="en-US" sz="2000" dirty="0" smtClean="0">
                <a:solidFill>
                  <a:schemeClr val="accent1"/>
                </a:solidFill>
              </a:rPr>
              <a:t>Fieldwork by SSRS</a:t>
            </a:r>
            <a:endParaRPr lang="en-US" sz="2000" dirty="0" smtClean="0">
              <a:solidFill>
                <a:schemeClr val="accent1"/>
              </a:solidFill>
              <a:latin typeface="Calibri" pitchFamily="34" charset="0"/>
              <a:cs typeface="Meta Offc Pro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990600" y="2133600"/>
            <a:ext cx="914400" cy="533400"/>
          </a:xfrm>
          <a:prstGeom prst="rightArrow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2286000" y="2971800"/>
            <a:ext cx="4434840" cy="9144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 b="0" i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sz="2400" kern="0" dirty="0" smtClean="0">
                <a:solidFill>
                  <a:schemeClr val="accent1"/>
                </a:solidFill>
              </a:rPr>
              <a:t>People with experience </a:t>
            </a:r>
            <a:r>
              <a:rPr lang="en-US" sz="2400" kern="0" dirty="0">
                <a:solidFill>
                  <a:schemeClr val="accent1"/>
                </a:solidFill>
              </a:rPr>
              <a:t>with serious illness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990600" y="2971800"/>
            <a:ext cx="914400" cy="533400"/>
          </a:xfrm>
          <a:prstGeom prst="rightArrow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2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81000"/>
            <a:ext cx="905256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Majority of the Public Says That People Typically Die After a Slow Decline in Health, Rather Than After a Short Illness</a:t>
            </a:r>
            <a:endParaRPr 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9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18143925"/>
              </p:ext>
            </p:extLst>
          </p:nvPr>
        </p:nvGraphicFramePr>
        <p:xfrm>
          <a:off x="-914400" y="1929108"/>
          <a:ext cx="9875495" cy="4425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Text Placeholder 2"/>
          <p:cNvSpPr txBox="1">
            <a:spLocks/>
          </p:cNvSpPr>
          <p:nvPr/>
        </p:nvSpPr>
        <p:spPr>
          <a:xfrm>
            <a:off x="91440" y="1319867"/>
            <a:ext cx="8942388" cy="5847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1600" dirty="0"/>
              <a:t>I’m going to read you two scenarios. Which do you think is more typical of the way people generally die in the U.S.?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/>
              <a:t>NOTE: </a:t>
            </a:r>
            <a:r>
              <a:rPr lang="en-US" sz="1100" dirty="0" smtClean="0"/>
              <a:t>Don’t know/Refused responses </a:t>
            </a:r>
            <a:r>
              <a:rPr lang="en-US" sz="1100" dirty="0"/>
              <a:t>not shown. </a:t>
            </a:r>
            <a:br>
              <a:rPr lang="en-US" sz="1100" dirty="0"/>
            </a:br>
            <a:r>
              <a:rPr lang="en-US" sz="1100" dirty="0"/>
              <a:t>SOURCE: Kaiser Family Foundation </a:t>
            </a:r>
            <a:r>
              <a:rPr lang="en-US" sz="1100" dirty="0" smtClean="0"/>
              <a:t>Serious Illness in Late Life Survey (conducted May 4-July 12, 2017)</a:t>
            </a:r>
            <a:endParaRPr lang="en-US" sz="1100" dirty="0"/>
          </a:p>
        </p:txBody>
      </p:sp>
      <p:sp>
        <p:nvSpPr>
          <p:cNvPr id="12" name="TextBox 11"/>
          <p:cNvSpPr txBox="1"/>
          <p:nvPr/>
        </p:nvSpPr>
        <p:spPr>
          <a:xfrm>
            <a:off x="-152400" y="3336071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 smtClean="0">
                <a:latin typeface="Calibri" pitchFamily="34" charset="0"/>
                <a:cs typeface="Meta Offc Pro"/>
              </a:rPr>
              <a:t>By Age</a:t>
            </a:r>
          </a:p>
        </p:txBody>
      </p:sp>
    </p:spTree>
    <p:extLst>
      <p:ext uri="{BB962C8B-B14F-4D97-AF65-F5344CB8AC3E}">
        <p14:creationId xmlns:p14="http://schemas.microsoft.com/office/powerpoint/2010/main" val="412483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81000"/>
            <a:ext cx="905256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Large Majorities Say Challenges Paying for Care, Support, Housing and Relocation are Common in Later Life</a:t>
            </a:r>
            <a:endParaRPr 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9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04303684"/>
              </p:ext>
            </p:extLst>
          </p:nvPr>
        </p:nvGraphicFramePr>
        <p:xfrm>
          <a:off x="228600" y="1398301"/>
          <a:ext cx="9646895" cy="4678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Text Placeholder 2"/>
          <p:cNvSpPr txBox="1">
            <a:spLocks/>
          </p:cNvSpPr>
          <p:nvPr/>
        </p:nvSpPr>
        <p:spPr>
          <a:xfrm>
            <a:off x="91440" y="1318736"/>
            <a:ext cx="8942388" cy="338554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1600" dirty="0"/>
              <a:t>How common is it for each of the following to happen to people in their last few years of life</a:t>
            </a:r>
            <a:r>
              <a:rPr lang="en-US" sz="1600" dirty="0" smtClean="0"/>
              <a:t>?</a:t>
            </a:r>
            <a:endParaRPr lang="en-US" sz="160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/>
              <a:t>NOTE: </a:t>
            </a:r>
            <a:r>
              <a:rPr lang="en-US" sz="1100" dirty="0" smtClean="0"/>
              <a:t>Don’t </a:t>
            </a:r>
            <a:r>
              <a:rPr lang="en-US" sz="1100" dirty="0"/>
              <a:t>know/Refused responses not shown. </a:t>
            </a:r>
            <a:br>
              <a:rPr lang="en-US" sz="1100" dirty="0"/>
            </a:br>
            <a:r>
              <a:rPr lang="en-US" sz="1100" dirty="0"/>
              <a:t>SOURCE: Kaiser Family Foundation </a:t>
            </a:r>
            <a:r>
              <a:rPr lang="en-US" sz="1100" dirty="0" smtClean="0"/>
              <a:t>Serious Illness in Late Life Survey (conducted May 4-July 12, 2017)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51110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81000"/>
            <a:ext cx="905256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Many Say Communication, Independence, and Other Basic Abilities Are Important for Good Quality of Life in Older Age </a:t>
            </a:r>
            <a:endParaRPr 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9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64757913"/>
              </p:ext>
            </p:extLst>
          </p:nvPr>
        </p:nvGraphicFramePr>
        <p:xfrm>
          <a:off x="-275101" y="1711175"/>
          <a:ext cx="9646895" cy="4518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Text Placeholder 2"/>
          <p:cNvSpPr txBox="1">
            <a:spLocks/>
          </p:cNvSpPr>
          <p:nvPr/>
        </p:nvSpPr>
        <p:spPr>
          <a:xfrm>
            <a:off x="77153" y="1305580"/>
            <a:ext cx="8942388" cy="830997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1600" dirty="0"/>
              <a:t>People have different ideas about what it would mean to have a good quality of life in older age. How important, if at all, are each of the following for you personally when it comes to a good quality of life in older age?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/>
              <a:t>NOTE: I</a:t>
            </a:r>
            <a:r>
              <a:rPr lang="en-US" sz="1100" dirty="0" smtClean="0"/>
              <a:t>tems asked of half samples. ‘Somewhat important,’ ‘Not too important,’ and Don’t </a:t>
            </a:r>
            <a:r>
              <a:rPr lang="en-US" sz="1100" dirty="0"/>
              <a:t>know/Refused responses not shown. </a:t>
            </a:r>
            <a:br>
              <a:rPr lang="en-US" sz="1100" dirty="0"/>
            </a:br>
            <a:r>
              <a:rPr lang="en-US" sz="1100" dirty="0"/>
              <a:t>SOURCE: Kaiser Family Foundation </a:t>
            </a:r>
            <a:r>
              <a:rPr lang="en-US" sz="1100" dirty="0" smtClean="0"/>
              <a:t>Serious Illness in Late Life Survey (conducted May 4-July 12, 2017)</a:t>
            </a:r>
            <a:endParaRPr lang="en-US" sz="1100" dirty="0"/>
          </a:p>
        </p:txBody>
      </p:sp>
      <p:sp>
        <p:nvSpPr>
          <p:cNvPr id="2" name="Rectangle 1"/>
          <p:cNvSpPr/>
          <p:nvPr/>
        </p:nvSpPr>
        <p:spPr>
          <a:xfrm>
            <a:off x="77153" y="2667000"/>
            <a:ext cx="4723447" cy="381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06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/>
          <p:cNvSpPr txBox="1">
            <a:spLocks/>
          </p:cNvSpPr>
          <p:nvPr/>
        </p:nvSpPr>
        <p:spPr>
          <a:xfrm>
            <a:off x="76200" y="2971801"/>
            <a:ext cx="4526280" cy="193899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 smtClean="0"/>
              <a:t>Say they think it’s “very” or “somewhat” important for people to have written down </a:t>
            </a:r>
            <a:r>
              <a:rPr lang="en-US" sz="2000" b="1" dirty="0" smtClean="0">
                <a:solidFill>
                  <a:schemeClr val="bg2"/>
                </a:solidFill>
              </a:rPr>
              <a:t>their</a:t>
            </a:r>
            <a:r>
              <a:rPr lang="en-US" sz="2000" dirty="0" smtClean="0"/>
              <a:t> </a:t>
            </a:r>
            <a:r>
              <a:rPr lang="en-US" sz="2000" b="1" dirty="0">
                <a:solidFill>
                  <a:schemeClr val="bg2"/>
                </a:solidFill>
              </a:rPr>
              <a:t>wishes for medical care in case they become seriously ill</a:t>
            </a:r>
            <a:r>
              <a:rPr lang="en-US" sz="2000" dirty="0"/>
              <a:t>, such as the types of treatments they do or don’t want to </a:t>
            </a:r>
            <a:r>
              <a:rPr lang="en-US" sz="2000" dirty="0" smtClean="0"/>
              <a:t>receive</a:t>
            </a:r>
            <a:endParaRPr lang="en-US" sz="2000" kern="0" dirty="0">
              <a:latin typeface="Calibri" pitchFamily="34" charset="0"/>
              <a:cs typeface="Meta Offc Pr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/>
              <a:t>SOURCE</a:t>
            </a:r>
            <a:r>
              <a:rPr lang="en-US" sz="1100" dirty="0"/>
              <a:t>: Kaiser Family Foundation </a:t>
            </a:r>
            <a:r>
              <a:rPr lang="en-US" sz="1100" dirty="0" smtClean="0"/>
              <a:t>Serious Illness in Late Life Survey (conducted May 4-July 12, 2017)</a:t>
            </a:r>
            <a:endParaRPr lang="en-US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1419746" y="1463842"/>
            <a:ext cx="3023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chemeClr val="bg2"/>
                </a:solidFill>
                <a:latin typeface="Calibri" pitchFamily="34" charset="0"/>
                <a:cs typeface="Meta Offc Pro"/>
              </a:rPr>
              <a:t>97%</a:t>
            </a:r>
            <a:endParaRPr lang="en-US" sz="1600" dirty="0" smtClean="0">
              <a:solidFill>
                <a:schemeClr val="bg2"/>
              </a:solidFill>
              <a:latin typeface="Calibri" pitchFamily="34" charset="0"/>
              <a:cs typeface="Meta Offc Pro"/>
            </a:endParaRP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4648200" y="2971800"/>
            <a:ext cx="4526280" cy="193899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Say they think it’s “very” or “somewhat” important for people to have written down </a:t>
            </a:r>
            <a:r>
              <a:rPr lang="en-US" sz="2000" b="1" dirty="0" smtClean="0">
                <a:solidFill>
                  <a:schemeClr val="accent1"/>
                </a:solidFill>
              </a:rPr>
              <a:t>who </a:t>
            </a:r>
            <a:r>
              <a:rPr lang="en-US" sz="2000" b="1" dirty="0">
                <a:solidFill>
                  <a:schemeClr val="accent1"/>
                </a:solidFill>
              </a:rPr>
              <a:t>they would like to make decisions about their medical care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/>
              <a:t>if they can no longer make them on their </a:t>
            </a:r>
            <a:r>
              <a:rPr lang="en-US" sz="2000" dirty="0" smtClean="0"/>
              <a:t>own</a:t>
            </a:r>
            <a:endParaRPr lang="en-US" sz="2000" kern="0" dirty="0">
              <a:latin typeface="Calibri" pitchFamily="34" charset="0"/>
              <a:cs typeface="Meta Offc Pr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16139" y="1447800"/>
            <a:ext cx="3023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chemeClr val="accent1"/>
                </a:solidFill>
                <a:latin typeface="Calibri" pitchFamily="34" charset="0"/>
                <a:cs typeface="Meta Offc Pro"/>
              </a:rPr>
              <a:t>98%</a:t>
            </a:r>
            <a:endParaRPr lang="en-US" sz="1600" dirty="0" smtClean="0">
              <a:solidFill>
                <a:schemeClr val="accent1"/>
              </a:solidFill>
              <a:latin typeface="Calibri" pitchFamily="34" charset="0"/>
              <a:cs typeface="Meta Offc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69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>
            <a:spLocks noGrp="1"/>
          </p:cNvSpPr>
          <p:nvPr>
            <p:ph type="title"/>
          </p:nvPr>
        </p:nvSpPr>
        <p:spPr>
          <a:xfrm>
            <a:off x="91440" y="381000"/>
            <a:ext cx="9128760" cy="914400"/>
          </a:xfrm>
        </p:spPr>
        <p:txBody>
          <a:bodyPr anchor="ctr"/>
          <a:lstStyle/>
          <a:p>
            <a:r>
              <a:rPr lang="en-US" sz="2600" dirty="0" smtClean="0"/>
              <a:t>Minorities of Americans Report Having a Will or Written </a:t>
            </a:r>
            <a:r>
              <a:rPr lang="en-US" sz="2600" dirty="0"/>
              <a:t>Documents Outlining Medical Wishes or Designating a Proxy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 smtClean="0"/>
              <a:t>SOURCE</a:t>
            </a:r>
            <a:r>
              <a:rPr lang="en-US" sz="1100" dirty="0"/>
              <a:t>: Kaiser Family Foundation </a:t>
            </a:r>
            <a:r>
              <a:rPr lang="en-US" sz="1100" dirty="0" smtClean="0"/>
              <a:t>Serious Illness in Late Life Survey (</a:t>
            </a:r>
            <a:r>
              <a:rPr lang="en-US" sz="1100" dirty="0"/>
              <a:t>conducted May 4-July 12, 2017)</a:t>
            </a:r>
          </a:p>
        </p:txBody>
      </p:sp>
      <p:sp>
        <p:nvSpPr>
          <p:cNvPr id="41" name="Text Placeholder 2"/>
          <p:cNvSpPr txBox="1">
            <a:spLocks/>
          </p:cNvSpPr>
          <p:nvPr/>
        </p:nvSpPr>
        <p:spPr>
          <a:xfrm>
            <a:off x="100584" y="1295400"/>
            <a:ext cx="8961120" cy="369332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Percent who say they have a…</a:t>
            </a:r>
            <a:endParaRPr lang="en-US" sz="1800" dirty="0"/>
          </a:p>
        </p:txBody>
      </p:sp>
      <p:graphicFrame>
        <p:nvGraphicFramePr>
          <p:cNvPr id="30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6025183"/>
              </p:ext>
            </p:extLst>
          </p:nvPr>
        </p:nvGraphicFramePr>
        <p:xfrm>
          <a:off x="787722" y="1458872"/>
          <a:ext cx="7391400" cy="474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2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9039145"/>
              </p:ext>
            </p:extLst>
          </p:nvPr>
        </p:nvGraphicFramePr>
        <p:xfrm>
          <a:off x="3942664" y="2021264"/>
          <a:ext cx="5353736" cy="474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840940" y="2384812"/>
            <a:ext cx="3034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Calibri" pitchFamily="34" charset="0"/>
                <a:cs typeface="Meta Offc Pro"/>
              </a:rPr>
              <a:t>…written document that </a:t>
            </a:r>
            <a:r>
              <a:rPr lang="en-US" b="1" dirty="0" smtClean="0">
                <a:latin typeface="Calibri" pitchFamily="34" charset="0"/>
                <a:cs typeface="Meta Offc Pro"/>
              </a:rPr>
              <a:t>describes their wishes for their medical care</a:t>
            </a:r>
            <a:endParaRPr lang="en-US" dirty="0" smtClean="0">
              <a:latin typeface="Calibri" pitchFamily="34" charset="0"/>
              <a:cs typeface="Meta Offc Pro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8612" y="4800600"/>
            <a:ext cx="42511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Calibri" pitchFamily="34" charset="0"/>
                <a:cs typeface="Meta Offc Pro"/>
              </a:rPr>
              <a:t>…will that </a:t>
            </a:r>
            <a:r>
              <a:rPr lang="en-US" b="1" dirty="0" smtClean="0">
                <a:latin typeface="Calibri" pitchFamily="34" charset="0"/>
                <a:cs typeface="Meta Offc Pro"/>
              </a:rPr>
              <a:t>describes how they would like their money and belongings to be handled </a:t>
            </a:r>
            <a:r>
              <a:rPr lang="en-US" dirty="0" smtClean="0">
                <a:latin typeface="Calibri" pitchFamily="34" charset="0"/>
                <a:cs typeface="Meta Offc Pro"/>
              </a:rPr>
              <a:t>after their death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2022" y="3572470"/>
            <a:ext cx="3721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Calibri" pitchFamily="34" charset="0"/>
                <a:cs typeface="Meta Offc Pro"/>
              </a:rPr>
              <a:t>…written document that </a:t>
            </a:r>
            <a:r>
              <a:rPr lang="en-US" b="1" dirty="0" smtClean="0">
                <a:latin typeface="Calibri" pitchFamily="34" charset="0"/>
                <a:cs typeface="Meta Offc Pro"/>
              </a:rPr>
              <a:t>names who they want to make decisions about their medical care</a:t>
            </a:r>
            <a:endParaRPr lang="en-US" dirty="0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291266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1851379665"/>
              </p:ext>
            </p:extLst>
          </p:nvPr>
        </p:nvGraphicFramePr>
        <p:xfrm>
          <a:off x="91440" y="1987820"/>
          <a:ext cx="8686800" cy="3508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4" name="Straight Connector 13"/>
          <p:cNvCxnSpPr/>
          <p:nvPr/>
        </p:nvCxnSpPr>
        <p:spPr>
          <a:xfrm>
            <a:off x="685800" y="3276600"/>
            <a:ext cx="7863840" cy="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363523" y="2649855"/>
            <a:ext cx="0" cy="550545"/>
          </a:xfrm>
          <a:prstGeom prst="straightConnector1">
            <a:avLst/>
          </a:prstGeom>
          <a:ln w="19050" cmpd="sng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0816" y="2375958"/>
            <a:ext cx="1602584" cy="21484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Average = </a:t>
            </a:r>
            <a:r>
              <a:rPr lang="en-US" b="1" dirty="0" smtClean="0">
                <a:solidFill>
                  <a:schemeClr val="bg2"/>
                </a:solidFill>
              </a:rPr>
              <a:t>44</a:t>
            </a:r>
            <a:r>
              <a:rPr lang="en-US" b="1" dirty="0">
                <a:solidFill>
                  <a:schemeClr val="bg2"/>
                </a:solidFill>
              </a:rPr>
              <a:t>%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/>
              <a:t>NOTE: Model also includes variables for race, region, whether they or a family member has serious illness, gender, and whether a close friend or family member has died after a period of serious illness.</a:t>
            </a:r>
          </a:p>
          <a:p>
            <a:r>
              <a:rPr lang="en-US" sz="1100" dirty="0" smtClean="0"/>
              <a:t>SOURCE</a:t>
            </a:r>
            <a:r>
              <a:rPr lang="en-US" sz="1100" dirty="0"/>
              <a:t>: Kaiser Family Foundation </a:t>
            </a:r>
            <a:r>
              <a:rPr lang="en-US" sz="1100" dirty="0" smtClean="0"/>
              <a:t>Serious Illness in Late Life Survey (</a:t>
            </a:r>
            <a:r>
              <a:rPr lang="en-US" sz="1100" dirty="0"/>
              <a:t>conducted May 4-July 12, 2017</a:t>
            </a:r>
            <a:r>
              <a:rPr lang="en-US" sz="1100" dirty="0" smtClean="0"/>
              <a:t>)</a:t>
            </a:r>
            <a:endParaRPr lang="en-US" sz="1100" dirty="0"/>
          </a:p>
        </p:txBody>
      </p:sp>
      <p:sp>
        <p:nvSpPr>
          <p:cNvPr id="10" name="Title 3"/>
          <p:cNvSpPr txBox="1">
            <a:spLocks/>
          </p:cNvSpPr>
          <p:nvPr/>
        </p:nvSpPr>
        <p:spPr bwMode="auto">
          <a:xfrm>
            <a:off x="91440" y="381000"/>
            <a:ext cx="91287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en-US" sz="2600" kern="0" dirty="0" smtClean="0"/>
              <a:t>Education, Age, and Discussions of Death Growing Up Are Strongest Predictors of Having Written Documents</a:t>
            </a:r>
            <a:endParaRPr lang="en-US" sz="2600" i="1" kern="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 rot="-2700000">
            <a:off x="823338" y="4679907"/>
            <a:ext cx="1280288" cy="27274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Some college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 rot="-2700000">
            <a:off x="1375034" y="4760376"/>
            <a:ext cx="1455371" cy="27274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College or more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 rot="-2700000">
            <a:off x="3385492" y="4517019"/>
            <a:ext cx="797415" cy="27274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18-29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rot="-2700000">
            <a:off x="4142212" y="4512373"/>
            <a:ext cx="797415" cy="27274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30-49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 rot="-2700000">
            <a:off x="5341704" y="4652035"/>
            <a:ext cx="997210" cy="27274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65 or older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 rot="-2700000">
            <a:off x="6907933" y="4986285"/>
            <a:ext cx="1942607" cy="27274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Rarely/Never talked about death growing up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 rot="-2700000">
            <a:off x="5913089" y="5180736"/>
            <a:ext cx="2096865" cy="12786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Often/Occasionally talked about death growing up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7" name="Text Placeholder 2"/>
          <p:cNvSpPr txBox="1">
            <a:spLocks/>
          </p:cNvSpPr>
          <p:nvPr/>
        </p:nvSpPr>
        <p:spPr>
          <a:xfrm>
            <a:off x="91440" y="1266480"/>
            <a:ext cx="8961120" cy="5847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/>
              <a:t>Predicted likelihood of having either a written document describing wishes for medical care or naming someone to make decisions about medical care, after controlling for other factors: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0101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/>
              <a:t>NOTE: *“The person they designated to make decisions for them” was asked of those who said they had a written document that names who they want to make decisions about their care.</a:t>
            </a:r>
          </a:p>
          <a:p>
            <a:r>
              <a:rPr lang="en-US" sz="1100" dirty="0" smtClean="0"/>
              <a:t>SOURCE</a:t>
            </a:r>
            <a:r>
              <a:rPr lang="en-US" sz="1100" dirty="0"/>
              <a:t>: Kaiser Family Foundation </a:t>
            </a:r>
            <a:r>
              <a:rPr lang="en-US" sz="1100" dirty="0" smtClean="0"/>
              <a:t>Serious Illness in Late Life Survey (conducted May 4-July 12, 2017)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81000"/>
            <a:ext cx="905256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At Least a Quarter Say They’ve Shared Their Document with Family Members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" y="1235505"/>
            <a:ext cx="850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Percent who say they have given a copy of this document to each of the following: (</a:t>
            </a:r>
            <a:r>
              <a:rPr lang="en-US" sz="1600" i="1" dirty="0" smtClean="0"/>
              <a:t>percentages based on total</a:t>
            </a:r>
            <a:r>
              <a:rPr lang="en-US" sz="1600" dirty="0" smtClean="0"/>
              <a:t>)</a:t>
            </a:r>
            <a:endParaRPr lang="en-US" sz="1600" u="sng" dirty="0" smtClean="0">
              <a:latin typeface="Calibri" pitchFamily="34" charset="0"/>
              <a:cs typeface="Meta Offc Pro"/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2458663" y="1683603"/>
            <a:ext cx="2646737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u="sng" dirty="0" smtClean="0">
                <a:latin typeface="Calibri" pitchFamily="34" charset="0"/>
              </a:rPr>
              <a:t>Written document that </a:t>
            </a:r>
            <a:r>
              <a:rPr lang="en-US" sz="1600" b="1" u="sng" dirty="0" smtClean="0">
                <a:latin typeface="Calibri" pitchFamily="34" charset="0"/>
              </a:rPr>
              <a:t>describes their wishes for medical care</a:t>
            </a:r>
            <a:endParaRPr lang="en-US" sz="1600" b="1" kern="0" dirty="0">
              <a:latin typeface="Calibri" pitchFamily="34" charset="0"/>
              <a:cs typeface="Meta Offc Pro"/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5154178" y="1676400"/>
            <a:ext cx="3151622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u="sng" dirty="0" smtClean="0">
                <a:latin typeface="Calibri" pitchFamily="34" charset="0"/>
              </a:rPr>
              <a:t>Written document that </a:t>
            </a:r>
            <a:r>
              <a:rPr lang="en-US" sz="1600" b="1" u="sng" dirty="0" smtClean="0">
                <a:latin typeface="Calibri" pitchFamily="34" charset="0"/>
              </a:rPr>
              <a:t>names who they want to make decisions about their care</a:t>
            </a:r>
            <a:endParaRPr lang="en-US" sz="1600" b="1" kern="0" dirty="0">
              <a:latin typeface="Calibri" pitchFamily="34" charset="0"/>
              <a:cs typeface="Meta Offc Pro"/>
            </a:endParaRPr>
          </a:p>
        </p:txBody>
      </p:sp>
      <p:graphicFrame>
        <p:nvGraphicFramePr>
          <p:cNvPr id="8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6465940"/>
              </p:ext>
            </p:extLst>
          </p:nvPr>
        </p:nvGraphicFramePr>
        <p:xfrm>
          <a:off x="1249680" y="1820280"/>
          <a:ext cx="7894320" cy="4203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9792860"/>
              </p:ext>
            </p:extLst>
          </p:nvPr>
        </p:nvGraphicFramePr>
        <p:xfrm>
          <a:off x="4168140" y="1837320"/>
          <a:ext cx="7894320" cy="4203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 Placeholder 2"/>
          <p:cNvSpPr txBox="1">
            <a:spLocks/>
          </p:cNvSpPr>
          <p:nvPr/>
        </p:nvSpPr>
        <p:spPr>
          <a:xfrm>
            <a:off x="466893" y="2844225"/>
            <a:ext cx="2276307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/>
              <a:t>A spouse, parent, child or other loved one </a:t>
            </a:r>
            <a:endParaRPr lang="en-US" sz="1600" kern="0" dirty="0">
              <a:latin typeface="Calibri" pitchFamily="34" charset="0"/>
              <a:cs typeface="Meta Offc Pro"/>
            </a:endParaRPr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466893" y="4614446"/>
            <a:ext cx="2001463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A</a:t>
            </a:r>
            <a:r>
              <a:rPr lang="en-US" sz="1600" dirty="0" smtClean="0"/>
              <a:t> lawyer</a:t>
            </a:r>
            <a:endParaRPr lang="en-US" sz="1600" kern="0" dirty="0">
              <a:latin typeface="Calibri" pitchFamily="34" charset="0"/>
              <a:cs typeface="Meta Offc Pro"/>
            </a:endParaRPr>
          </a:p>
        </p:txBody>
      </p:sp>
      <p:sp>
        <p:nvSpPr>
          <p:cNvPr id="12" name="Text Placeholder 2"/>
          <p:cNvSpPr txBox="1">
            <a:spLocks/>
          </p:cNvSpPr>
          <p:nvPr/>
        </p:nvSpPr>
        <p:spPr>
          <a:xfrm>
            <a:off x="457200" y="5275847"/>
            <a:ext cx="2001463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A</a:t>
            </a:r>
            <a:r>
              <a:rPr lang="en-US" sz="1600" dirty="0" smtClean="0"/>
              <a:t> doctor or other health care provider</a:t>
            </a:r>
            <a:endParaRPr lang="en-US" sz="1600" kern="0" dirty="0">
              <a:latin typeface="Calibri" pitchFamily="34" charset="0"/>
              <a:cs typeface="Meta Offc Pro"/>
            </a:endParaRPr>
          </a:p>
        </p:txBody>
      </p:sp>
      <p:sp>
        <p:nvSpPr>
          <p:cNvPr id="13" name="Text Placeholder 2"/>
          <p:cNvSpPr txBox="1">
            <a:spLocks/>
          </p:cNvSpPr>
          <p:nvPr/>
        </p:nvSpPr>
        <p:spPr>
          <a:xfrm>
            <a:off x="463420" y="3588603"/>
            <a:ext cx="2279780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T</a:t>
            </a:r>
            <a:r>
              <a:rPr lang="en-US" sz="1600" dirty="0" smtClean="0"/>
              <a:t>he person they designated to make decisions for them*</a:t>
            </a:r>
            <a:endParaRPr lang="en-US" sz="1600" kern="0" dirty="0">
              <a:latin typeface="Calibri" pitchFamily="34" charset="0"/>
              <a:cs typeface="Meta Offc Pro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4800" y="2743200"/>
            <a:ext cx="7620000" cy="829680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304800" y="5181600"/>
            <a:ext cx="7620000" cy="787968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3886200" y="2743200"/>
            <a:ext cx="0" cy="3226368"/>
          </a:xfrm>
          <a:prstGeom prst="line">
            <a:avLst/>
          </a:prstGeom>
          <a:ln w="22225" cmpd="sng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086600" y="2743200"/>
            <a:ext cx="0" cy="3226368"/>
          </a:xfrm>
          <a:prstGeom prst="line">
            <a:avLst/>
          </a:prstGeom>
          <a:ln w="22225" cmpd="sng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11880" y="2266890"/>
            <a:ext cx="655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/>
                </a:solidFill>
                <a:latin typeface="Calibri" pitchFamily="34" charset="0"/>
                <a:cs typeface="Meta Offc Pro"/>
              </a:rPr>
              <a:t>34%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81800" y="2266890"/>
            <a:ext cx="655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/>
                </a:solidFill>
                <a:latin typeface="Calibri" pitchFamily="34" charset="0"/>
                <a:cs typeface="Meta Offc Pro"/>
              </a:rPr>
              <a:t>41%</a:t>
            </a:r>
          </a:p>
        </p:txBody>
      </p:sp>
    </p:spTree>
    <p:extLst>
      <p:ext uri="{BB962C8B-B14F-4D97-AF65-F5344CB8AC3E}">
        <p14:creationId xmlns:p14="http://schemas.microsoft.com/office/powerpoint/2010/main" val="76089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33400" y="1268849"/>
            <a:ext cx="787908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u="sng" dirty="0">
              <a:solidFill>
                <a:srgbClr val="000000"/>
              </a:solidFill>
            </a:endParaRPr>
          </a:p>
          <a:p>
            <a:pPr algn="ctr"/>
            <a:r>
              <a:rPr lang="en-US" sz="8000" dirty="0" smtClean="0">
                <a:solidFill>
                  <a:schemeClr val="bg2"/>
                </a:solidFill>
              </a:rPr>
              <a:t>32%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of those </a:t>
            </a:r>
            <a:r>
              <a:rPr lang="en-US" sz="2400" b="1" u="sng" dirty="0" smtClean="0">
                <a:solidFill>
                  <a:srgbClr val="000000"/>
                </a:solidFill>
              </a:rPr>
              <a:t>without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a written document describing their medical wishes </a:t>
            </a:r>
            <a:r>
              <a:rPr lang="en-US" sz="2400" b="1" dirty="0" smtClean="0">
                <a:solidFill>
                  <a:schemeClr val="bg2"/>
                </a:solidFill>
              </a:rPr>
              <a:t>thinks that someone understands their wishes because they know them well enough to know what they’d want.</a:t>
            </a:r>
          </a:p>
          <a:p>
            <a:endParaRPr lang="en-US" sz="2400" b="1" dirty="0">
              <a:solidFill>
                <a:schemeClr val="bg2"/>
              </a:solidFill>
            </a:endParaRPr>
          </a:p>
          <a:p>
            <a:pPr algn="ctr"/>
            <a:r>
              <a:rPr lang="en-US" sz="2400" b="1" i="1" dirty="0">
                <a:solidFill>
                  <a:schemeClr val="accent1"/>
                </a:solidFill>
              </a:rPr>
              <a:t>N</a:t>
            </a:r>
            <a:r>
              <a:rPr lang="en-US" sz="2400" b="1" i="1" dirty="0" smtClean="0">
                <a:solidFill>
                  <a:schemeClr val="accent1"/>
                </a:solidFill>
              </a:rPr>
              <a:t>ot</a:t>
            </a:r>
            <a:r>
              <a:rPr lang="en-US" sz="2400" b="1" dirty="0" smtClean="0">
                <a:solidFill>
                  <a:schemeClr val="accent1"/>
                </a:solidFill>
              </a:rPr>
              <a:t> because they’ve actually talked about it.</a:t>
            </a:r>
          </a:p>
          <a:p>
            <a:endParaRPr lang="en-US" sz="1400" dirty="0">
              <a:solidFill>
                <a:srgbClr val="000000"/>
              </a:solidFill>
            </a:endParaRPr>
          </a:p>
          <a:p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9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 smtClean="0"/>
              <a:t>SOURCE</a:t>
            </a:r>
            <a:r>
              <a:rPr lang="en-US" sz="1100" dirty="0"/>
              <a:t>: Kaiser Family Foundation </a:t>
            </a:r>
            <a:r>
              <a:rPr lang="en-US" sz="1100" dirty="0" smtClean="0"/>
              <a:t>Serious Illness in Late Life Survey (conducted May 4-July 12, 2017)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04813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62411105"/>
              </p:ext>
            </p:extLst>
          </p:nvPr>
        </p:nvGraphicFramePr>
        <p:xfrm>
          <a:off x="65063" y="1515596"/>
          <a:ext cx="9677400" cy="4593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sz="1100" dirty="0" smtClean="0"/>
          </a:p>
          <a:p>
            <a:r>
              <a:rPr lang="en-US" sz="1100" dirty="0" smtClean="0"/>
              <a:t>SOURCE</a:t>
            </a:r>
            <a:r>
              <a:rPr lang="en-US" sz="1100" dirty="0"/>
              <a:t>: Kaiser Family Foundation </a:t>
            </a:r>
            <a:r>
              <a:rPr lang="en-US" sz="1100" dirty="0" smtClean="0"/>
              <a:t>Serious Illness in Late Life Survey (conducted May 4-July 12, 2017)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81000"/>
            <a:ext cx="905256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Many Report Conversations With Loved Ones About Their Own Medical Care Wishes and Planning For Serious Illness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1601" y="1256917"/>
            <a:ext cx="9133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itchFamily="34" charset="0"/>
                <a:cs typeface="Meta Offc Pro"/>
              </a:rPr>
              <a:t>Percent who say they have ever </a:t>
            </a:r>
            <a:r>
              <a:rPr lang="en-US" sz="1600" dirty="0"/>
              <a:t>had a serious conversation with a spouse, parent, child or any other loved one about </a:t>
            </a:r>
            <a:r>
              <a:rPr lang="en-US" sz="1600" dirty="0" smtClean="0"/>
              <a:t>each of the following:</a:t>
            </a:r>
            <a:endParaRPr lang="en-US" sz="1600" dirty="0" smtClean="0">
              <a:latin typeface="Calibri" pitchFamily="34" charset="0"/>
              <a:cs typeface="Meta Offc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153" y="4267200"/>
            <a:ext cx="8000047" cy="6096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87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“Serious Illness”</a:t>
            </a:r>
          </a:p>
          <a:p>
            <a:pPr lvl="1"/>
            <a:r>
              <a:rPr lang="en-US" b="1" dirty="0" smtClean="0">
                <a:solidFill>
                  <a:schemeClr val="bg2"/>
                </a:solidFill>
              </a:rPr>
              <a:t>functional </a:t>
            </a:r>
            <a:r>
              <a:rPr lang="en-US" b="1" dirty="0">
                <a:solidFill>
                  <a:schemeClr val="bg2"/>
                </a:solidFill>
              </a:rPr>
              <a:t>limitations due to a health or memory problem </a:t>
            </a:r>
            <a:r>
              <a:rPr lang="en-US" sz="1600" dirty="0" smtClean="0"/>
              <a:t>(such </a:t>
            </a:r>
            <a:r>
              <a:rPr lang="en-US" sz="1600" dirty="0"/>
              <a:t>as difficulty preparing meals, shopping for groceries, taking medications, getting across a room, eating, dressing, bathing, or using the </a:t>
            </a:r>
            <a:r>
              <a:rPr lang="en-US" sz="1600" dirty="0" smtClean="0"/>
              <a:t>toilet)</a:t>
            </a:r>
            <a:endParaRPr lang="en-US" sz="1600" dirty="0"/>
          </a:p>
          <a:p>
            <a:pPr lvl="1"/>
            <a:r>
              <a:rPr lang="en-US" b="1" dirty="0" smtClean="0">
                <a:solidFill>
                  <a:schemeClr val="bg2"/>
                </a:solidFill>
              </a:rPr>
              <a:t>diagnosed </a:t>
            </a:r>
            <a:r>
              <a:rPr lang="en-US" b="1" dirty="0">
                <a:solidFill>
                  <a:schemeClr val="bg2"/>
                </a:solidFill>
              </a:rPr>
              <a:t>with at least one of the following conditions</a:t>
            </a:r>
            <a:r>
              <a:rPr lang="en-US" dirty="0"/>
              <a:t>: diabetes or high blood sugar; asthma, lung disease, emphysema, or COPD; heart disease or had a stroke; cancer, not including skin cancer; Alzheimer’s disease, dementia or memory loss; depression, anxiety or other serious mental health problems; or, chronic kidney disease or kidney </a:t>
            </a:r>
            <a:r>
              <a:rPr lang="en-US" dirty="0" smtClean="0"/>
              <a:t>failure.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Personally </a:t>
            </a:r>
            <a:r>
              <a:rPr lang="en-US" dirty="0"/>
              <a:t>65 or older with serious illness </a:t>
            </a:r>
            <a:r>
              <a:rPr lang="en-US" b="1" dirty="0">
                <a:solidFill>
                  <a:schemeClr val="bg2"/>
                </a:solidFill>
              </a:rPr>
              <a:t>OR</a:t>
            </a:r>
            <a:r>
              <a:rPr lang="en-US" dirty="0"/>
              <a:t> </a:t>
            </a:r>
            <a:r>
              <a:rPr lang="en-US" dirty="0" smtClean="0"/>
              <a:t>have </a:t>
            </a:r>
            <a:r>
              <a:rPr lang="en-US" dirty="0"/>
              <a:t>an older family member living with </a:t>
            </a:r>
            <a:r>
              <a:rPr lang="en-US" dirty="0" smtClean="0"/>
              <a:t>serious </a:t>
            </a:r>
            <a:r>
              <a:rPr lang="en-US" dirty="0"/>
              <a:t>illness or who was before they recently died</a:t>
            </a:r>
          </a:p>
          <a:p>
            <a:r>
              <a:rPr lang="en-US" dirty="0" smtClean="0"/>
              <a:t>Family </a:t>
            </a:r>
            <a:r>
              <a:rPr lang="en-US" dirty="0"/>
              <a:t>members also must have said they knew at least something about their family member’s medical care. </a:t>
            </a:r>
          </a:p>
          <a:p>
            <a:r>
              <a:rPr lang="en-US" dirty="0" smtClean="0"/>
              <a:t>N=998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81000"/>
            <a:ext cx="8961120" cy="914400"/>
          </a:xfrm>
        </p:spPr>
        <p:txBody>
          <a:bodyPr/>
          <a:lstStyle/>
          <a:p>
            <a:r>
              <a:rPr lang="en-US" dirty="0" smtClean="0"/>
              <a:t>Who are those dealing with serious illness?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94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9002679"/>
              </p:ext>
            </p:extLst>
          </p:nvPr>
        </p:nvGraphicFramePr>
        <p:xfrm>
          <a:off x="-85725" y="1039385"/>
          <a:ext cx="10782239" cy="5299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81000"/>
            <a:ext cx="905256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Understanding Medical Instructions and Preparing Meals Top List of Problems for People with Serious Illness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5" name="Text Placeholder 2"/>
          <p:cNvSpPr txBox="1">
            <a:spLocks/>
          </p:cNvSpPr>
          <p:nvPr/>
        </p:nvSpPr>
        <p:spPr>
          <a:xfrm>
            <a:off x="91440" y="1229380"/>
            <a:ext cx="8823960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1600" u="sng" dirty="0" smtClean="0"/>
              <a:t>AMONG THOSE WITH RECENT EXPERIENCE WITH SERIOUS ILLNESS:</a:t>
            </a:r>
            <a:r>
              <a:rPr lang="en-US" sz="1600" dirty="0" smtClean="0"/>
              <a:t> </a:t>
            </a:r>
            <a:r>
              <a:rPr lang="en-US" sz="1600" dirty="0"/>
              <a:t>Percent who say the individual who is/was seriously ill had a problem </a:t>
            </a:r>
            <a:r>
              <a:rPr lang="en-US" sz="1600" dirty="0" smtClean="0"/>
              <a:t>with each of the following </a:t>
            </a:r>
            <a:r>
              <a:rPr lang="en-US" sz="1600" dirty="0"/>
              <a:t>in the past year/the year before they died: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 smtClean="0"/>
              <a:t>SOURCE</a:t>
            </a:r>
            <a:r>
              <a:rPr lang="en-US" sz="1100" dirty="0"/>
              <a:t>: Kaiser Family Foundation </a:t>
            </a:r>
            <a:r>
              <a:rPr lang="en-US" sz="1100" dirty="0" smtClean="0"/>
              <a:t>Serious Illness in Late Life Survey (conducted May 4-July 12, 2017)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8077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09739"/>
            <a:ext cx="905256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Majorities Say Being Forgetful, Depression Is a Problem for Adults with Serious Illness 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5" name="Text Placeholder 2"/>
          <p:cNvSpPr txBox="1">
            <a:spLocks/>
          </p:cNvSpPr>
          <p:nvPr/>
        </p:nvSpPr>
        <p:spPr>
          <a:xfrm>
            <a:off x="91440" y="1191875"/>
            <a:ext cx="8942388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u="sng" dirty="0"/>
              <a:t>AMONG THOSE WITH </a:t>
            </a:r>
            <a:r>
              <a:rPr lang="en-US" sz="1600" u="sng" dirty="0" smtClean="0"/>
              <a:t>RECENT </a:t>
            </a:r>
            <a:r>
              <a:rPr lang="en-US" sz="1600" u="sng" dirty="0"/>
              <a:t>EXPERIENCE WITH SERIOUS ILLNESS:</a:t>
            </a:r>
            <a:r>
              <a:rPr lang="en-US" sz="1600" dirty="0"/>
              <a:t> Percent who say each of the following is/was a </a:t>
            </a:r>
            <a:r>
              <a:rPr lang="en-US" sz="1600" dirty="0" smtClean="0"/>
              <a:t>“minor problem” or “major problem” for </a:t>
            </a:r>
            <a:r>
              <a:rPr lang="en-US" sz="1600" dirty="0"/>
              <a:t>the individual who is/was seriously ill: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 smtClean="0"/>
              <a:t>SOURCE: Kaiser Family Foundation Serious Illness in Late Life Survey (conducted May 4-July 12, 2017)</a:t>
            </a:r>
            <a:endParaRPr lang="en-US" sz="1100" dirty="0"/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533400" y="2133600"/>
            <a:ext cx="1752600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/>
              <a:t>Being forgetful</a:t>
            </a:r>
            <a:endParaRPr lang="en-US" sz="1600" dirty="0"/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533400" y="2932689"/>
            <a:ext cx="1981200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Often feeling sad or depressed </a:t>
            </a: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533400" y="3764310"/>
            <a:ext cx="1981200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Feeling like you/they are a burden on others</a:t>
            </a:r>
          </a:p>
        </p:txBody>
      </p:sp>
      <p:sp>
        <p:nvSpPr>
          <p:cNvPr id="25" name="Text Placeholder 2"/>
          <p:cNvSpPr txBox="1">
            <a:spLocks/>
          </p:cNvSpPr>
          <p:nvPr/>
        </p:nvSpPr>
        <p:spPr>
          <a:xfrm>
            <a:off x="533400" y="4797623"/>
            <a:ext cx="2057400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/>
              <a:t>Loneliness</a:t>
            </a:r>
            <a:endParaRPr lang="en-US" sz="1600" dirty="0"/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533400" y="5572780"/>
            <a:ext cx="1828800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/>
              <a:t>Not feeling needed by other people</a:t>
            </a:r>
            <a:endParaRPr lang="en-US" sz="1600" dirty="0"/>
          </a:p>
        </p:txBody>
      </p:sp>
      <p:graphicFrame>
        <p:nvGraphicFramePr>
          <p:cNvPr id="27" name="Chart 26"/>
          <p:cNvGraphicFramePr/>
          <p:nvPr>
            <p:extLst>
              <p:ext uri="{D42A27DB-BD31-4B8C-83A1-F6EECF244321}">
                <p14:modId xmlns:p14="http://schemas.microsoft.com/office/powerpoint/2010/main" val="1307131233"/>
              </p:ext>
            </p:extLst>
          </p:nvPr>
        </p:nvGraphicFramePr>
        <p:xfrm>
          <a:off x="152400" y="1715095"/>
          <a:ext cx="90678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2202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81000"/>
            <a:ext cx="905256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More Say Person with Serious Illness Got Help Often Enough Than Say They Needed Help More Often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/>
              <a:t>NOTE: </a:t>
            </a:r>
            <a:r>
              <a:rPr lang="en-US" sz="1100" dirty="0" smtClean="0"/>
              <a:t>Don’t </a:t>
            </a:r>
            <a:r>
              <a:rPr lang="en-US" sz="1100" dirty="0"/>
              <a:t>know/Refused responses not shown. </a:t>
            </a:r>
            <a:br>
              <a:rPr lang="en-US" sz="1100" dirty="0"/>
            </a:br>
            <a:r>
              <a:rPr lang="en-US" sz="1100" dirty="0"/>
              <a:t>SOURCE: Kaiser Family Foundation </a:t>
            </a:r>
            <a:r>
              <a:rPr lang="en-US" sz="1100" dirty="0" smtClean="0"/>
              <a:t>Serious Illness in Late Life Survey (conducted May 4-July 12, 2017)</a:t>
            </a:r>
            <a:endParaRPr lang="en-US" sz="1100" dirty="0"/>
          </a:p>
        </p:txBody>
      </p:sp>
      <p:sp>
        <p:nvSpPr>
          <p:cNvPr id="6" name="Rectangle 5"/>
          <p:cNvSpPr/>
          <p:nvPr/>
        </p:nvSpPr>
        <p:spPr>
          <a:xfrm>
            <a:off x="91440" y="1233916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u="sng" dirty="0"/>
              <a:t>AMONG THOSE WITH </a:t>
            </a:r>
            <a:r>
              <a:rPr lang="en-US" sz="1600" u="sng" dirty="0" smtClean="0"/>
              <a:t>RECENT </a:t>
            </a:r>
            <a:r>
              <a:rPr lang="en-US" sz="1600" u="sng" dirty="0"/>
              <a:t>EXPERIENCE WITH </a:t>
            </a:r>
            <a:r>
              <a:rPr lang="en-US" sz="1600" u="sng" dirty="0" smtClean="0"/>
              <a:t>SERIOUS ILLNESS:</a:t>
            </a:r>
            <a:r>
              <a:rPr lang="en-US" sz="1600" dirty="0" smtClean="0"/>
              <a:t> </a:t>
            </a:r>
            <a:r>
              <a:rPr lang="en-US" sz="1600" dirty="0"/>
              <a:t>Do you think you/the individual who is/was seriously ill </a:t>
            </a:r>
            <a:r>
              <a:rPr lang="en-US" sz="1600" dirty="0" smtClean="0"/>
              <a:t>is/was…. </a:t>
            </a:r>
            <a:endParaRPr lang="en-US" sz="1600" dirty="0"/>
          </a:p>
          <a:p>
            <a:endParaRPr lang="en-US" sz="1600" dirty="0" smtClean="0"/>
          </a:p>
        </p:txBody>
      </p:sp>
      <p:graphicFrame>
        <p:nvGraphicFramePr>
          <p:cNvPr id="1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221362"/>
              </p:ext>
            </p:extLst>
          </p:nvPr>
        </p:nvGraphicFramePr>
        <p:xfrm>
          <a:off x="838200" y="1629172"/>
          <a:ext cx="7776210" cy="4541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0579" y="3667780"/>
            <a:ext cx="45338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 smtClean="0">
                <a:latin typeface="Calibri" pitchFamily="34" charset="0"/>
                <a:cs typeface="Meta Offc Pro"/>
              </a:rPr>
              <a:t>By Frequency of Care for Person with Serious Illness</a:t>
            </a:r>
          </a:p>
        </p:txBody>
      </p:sp>
    </p:spTree>
    <p:extLst>
      <p:ext uri="{BB962C8B-B14F-4D97-AF65-F5344CB8AC3E}">
        <p14:creationId xmlns:p14="http://schemas.microsoft.com/office/powerpoint/2010/main" val="290967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81000"/>
            <a:ext cx="905256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About a Quarter Find It Difficult to Get Help With Everyday Activities for Seriously Ill Person; Cost a Barrier for Some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/>
              <a:t/>
            </a:r>
            <a:br>
              <a:rPr lang="en-US" sz="1100" dirty="0"/>
            </a:br>
            <a:r>
              <a:rPr lang="en-US" sz="1100" dirty="0" smtClean="0"/>
              <a:t>SOURCE</a:t>
            </a:r>
            <a:r>
              <a:rPr lang="en-US" sz="1100" dirty="0"/>
              <a:t>: Kaiser Family Foundation </a:t>
            </a:r>
            <a:r>
              <a:rPr lang="en-US" sz="1100" dirty="0" smtClean="0"/>
              <a:t>Serious Illness in Late Life Survey (conducted May 4-July 12, 2017)</a:t>
            </a:r>
            <a:endParaRPr lang="en-US" sz="1100" dirty="0"/>
          </a:p>
        </p:txBody>
      </p:sp>
      <p:sp>
        <p:nvSpPr>
          <p:cNvPr id="6" name="Rectangle 5"/>
          <p:cNvSpPr/>
          <p:nvPr/>
        </p:nvSpPr>
        <p:spPr>
          <a:xfrm>
            <a:off x="91440" y="1233916"/>
            <a:ext cx="838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u="sng" dirty="0"/>
              <a:t>AMONG THOSE WITH </a:t>
            </a:r>
            <a:r>
              <a:rPr lang="en-US" sz="1600" u="sng" dirty="0" smtClean="0"/>
              <a:t>RECENT </a:t>
            </a:r>
            <a:r>
              <a:rPr lang="en-US" sz="1600" u="sng" dirty="0"/>
              <a:t>EXPERIENCE WITH </a:t>
            </a:r>
            <a:r>
              <a:rPr lang="en-US" sz="1600" u="sng" dirty="0" smtClean="0"/>
              <a:t>SERIOUS ILLNESS:</a:t>
            </a:r>
            <a:endParaRPr lang="en-US" sz="1600" dirty="0" smtClean="0"/>
          </a:p>
        </p:txBody>
      </p:sp>
      <p:graphicFrame>
        <p:nvGraphicFramePr>
          <p:cNvPr id="14" name="Content Placeholder 5"/>
          <p:cNvGraphicFramePr>
            <a:graphicFrameLocks/>
          </p:cNvGraphicFramePr>
          <p:nvPr>
            <p:extLst/>
          </p:nvPr>
        </p:nvGraphicFramePr>
        <p:xfrm>
          <a:off x="838200" y="1676400"/>
          <a:ext cx="8122895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7210665"/>
              </p:ext>
            </p:extLst>
          </p:nvPr>
        </p:nvGraphicFramePr>
        <p:xfrm>
          <a:off x="-533400" y="2245874"/>
          <a:ext cx="5350777" cy="4221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8"/>
          <p:cNvSpPr/>
          <p:nvPr/>
        </p:nvSpPr>
        <p:spPr>
          <a:xfrm>
            <a:off x="381000" y="1777425"/>
            <a:ext cx="4267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How easy or difficult </a:t>
            </a:r>
            <a:r>
              <a:rPr lang="en-US" sz="1600" smtClean="0"/>
              <a:t>was it to </a:t>
            </a:r>
            <a:r>
              <a:rPr lang="en-US" sz="1600" dirty="0" smtClean="0"/>
              <a:t>get the </a:t>
            </a:r>
            <a:r>
              <a:rPr lang="en-US" sz="1600" smtClean="0"/>
              <a:t>help </a:t>
            </a:r>
            <a:r>
              <a:rPr lang="en-US" sz="1600" smtClean="0"/>
              <a:t>with </a:t>
            </a:r>
            <a:r>
              <a:rPr lang="en-US" sz="1600" dirty="0" smtClean="0"/>
              <a:t>everyday activities?</a:t>
            </a:r>
          </a:p>
        </p:txBody>
      </p:sp>
      <p:graphicFrame>
        <p:nvGraphicFramePr>
          <p:cNvPr id="11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3249175"/>
              </p:ext>
            </p:extLst>
          </p:nvPr>
        </p:nvGraphicFramePr>
        <p:xfrm>
          <a:off x="3625558" y="2293544"/>
          <a:ext cx="5350777" cy="4221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Rectangle 11"/>
          <p:cNvSpPr/>
          <p:nvPr/>
        </p:nvSpPr>
        <p:spPr>
          <a:xfrm>
            <a:off x="4648201" y="1777425"/>
            <a:ext cx="4312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Did you/they NOT get help with </a:t>
            </a:r>
            <a:r>
              <a:rPr lang="en-US" sz="1600" dirty="0" smtClean="0"/>
              <a:t>everyday activities because of the cost, or not?</a:t>
            </a:r>
          </a:p>
        </p:txBody>
      </p:sp>
    </p:spTree>
    <p:extLst>
      <p:ext uri="{BB962C8B-B14F-4D97-AF65-F5344CB8AC3E}">
        <p14:creationId xmlns:p14="http://schemas.microsoft.com/office/powerpoint/2010/main" val="199729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3900902"/>
              </p:ext>
            </p:extLst>
          </p:nvPr>
        </p:nvGraphicFramePr>
        <p:xfrm>
          <a:off x="914400" y="1829160"/>
          <a:ext cx="7498080" cy="4187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81000"/>
            <a:ext cx="905256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Older Adults with Serious Illness Most Often Have Help From Family Members and Paid Aides; Fewer Mention Friends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 smtClean="0"/>
              <a:t>SOURCE</a:t>
            </a:r>
            <a:r>
              <a:rPr lang="en-US" sz="1100" dirty="0"/>
              <a:t>: Kaiser Family Foundation </a:t>
            </a:r>
            <a:r>
              <a:rPr lang="en-US" sz="1100" dirty="0" smtClean="0"/>
              <a:t>Serious Illness in Late Life Survey (conducted May 4-July 12, 2017)</a:t>
            </a:r>
            <a:endParaRPr lang="en-US" sz="1100" dirty="0"/>
          </a:p>
        </p:txBody>
      </p:sp>
      <p:sp>
        <p:nvSpPr>
          <p:cNvPr id="6" name="Rectangle 5"/>
          <p:cNvSpPr/>
          <p:nvPr/>
        </p:nvSpPr>
        <p:spPr>
          <a:xfrm>
            <a:off x="115252" y="1295400"/>
            <a:ext cx="87239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u="sng" dirty="0"/>
              <a:t>AMONG THOSE WITH </a:t>
            </a:r>
            <a:r>
              <a:rPr lang="en-US" sz="1600" u="sng" dirty="0" smtClean="0"/>
              <a:t>RECENT </a:t>
            </a:r>
            <a:r>
              <a:rPr lang="en-US" sz="1600" u="sng" dirty="0"/>
              <a:t>EXPERIENCE WITH </a:t>
            </a:r>
            <a:r>
              <a:rPr lang="en-US" sz="1600" u="sng" dirty="0" smtClean="0"/>
              <a:t>SERIOUS ILLNESS:</a:t>
            </a:r>
            <a:r>
              <a:rPr lang="en-US" sz="1600" dirty="0" smtClean="0"/>
              <a:t> Percent who say…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264920" y="3657600"/>
            <a:ext cx="2773680" cy="0"/>
          </a:xfrm>
          <a:prstGeom prst="line">
            <a:avLst/>
          </a:prstGeom>
          <a:ln>
            <a:solidFill>
              <a:schemeClr val="accent3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82040" y="2395728"/>
            <a:ext cx="1508760" cy="0"/>
          </a:xfrm>
          <a:prstGeom prst="line">
            <a:avLst/>
          </a:prstGeom>
          <a:ln/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005840" y="5181600"/>
            <a:ext cx="746760" cy="0"/>
          </a:xfrm>
          <a:prstGeom prst="line">
            <a:avLst/>
          </a:prstGeom>
          <a:ln cmpd="sng">
            <a:solidFill>
              <a:schemeClr val="accent3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04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  <a:latin typeface="+mj-lt"/>
              </a:rPr>
              <a:t>Family Members of Older Adults with Serious Illness Report Helping in a Variety of Ways</a:t>
            </a:r>
            <a:endParaRPr lang="en-US" sz="2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 smtClean="0"/>
              <a:t>SOURCE</a:t>
            </a:r>
            <a:r>
              <a:rPr lang="en-US" sz="1100" dirty="0"/>
              <a:t>: Kaiser Family Foundation </a:t>
            </a:r>
            <a:r>
              <a:rPr lang="en-US" sz="1100" dirty="0" smtClean="0"/>
              <a:t>Serious Illness in Late Life Survey (conducted May 4-July 12, 2017)</a:t>
            </a:r>
            <a:endParaRPr lang="en-US" sz="1100" dirty="0"/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91440" y="1292423"/>
            <a:ext cx="8961120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1600" u="sng" dirty="0" smtClean="0"/>
              <a:t>AMONG FAMILY MEMBERS OF OLDER ADULTS WITH SERIOUS ILLNESS:</a:t>
            </a:r>
            <a:r>
              <a:rPr lang="en-US" sz="1600" dirty="0" smtClean="0"/>
              <a:t> Percent who personally help/helped their family member with serious illness…</a:t>
            </a:r>
            <a:endParaRPr lang="en-US" sz="1600" dirty="0"/>
          </a:p>
        </p:txBody>
      </p:sp>
      <p:graphicFrame>
        <p:nvGraphicFramePr>
          <p:cNvPr id="12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6481653"/>
              </p:ext>
            </p:extLst>
          </p:nvPr>
        </p:nvGraphicFramePr>
        <p:xfrm>
          <a:off x="381000" y="1690914"/>
          <a:ext cx="8915400" cy="4436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1380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81000"/>
            <a:ext cx="905256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Many Older Adults with Serious Illness Feel That Their Needs Are Being Met Always or Often, But Some Feel Otherwise</a:t>
            </a:r>
            <a:endParaRPr 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9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309775341"/>
              </p:ext>
            </p:extLst>
          </p:nvPr>
        </p:nvGraphicFramePr>
        <p:xfrm>
          <a:off x="228600" y="1676400"/>
          <a:ext cx="96012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 smtClean="0"/>
              <a:t>NOTE: Don’t/Didn’t need this (Vol.) and Don’t </a:t>
            </a:r>
            <a:r>
              <a:rPr lang="en-US" sz="1100" dirty="0"/>
              <a:t>know/Refused responses not shown. </a:t>
            </a:r>
            <a:br>
              <a:rPr lang="en-US" sz="1100" dirty="0"/>
            </a:br>
            <a:r>
              <a:rPr lang="en-US" sz="1100" dirty="0"/>
              <a:t>SOURCE</a:t>
            </a:r>
            <a:r>
              <a:rPr lang="en-US" sz="1100" dirty="0" smtClean="0"/>
              <a:t>: </a:t>
            </a:r>
            <a:r>
              <a:rPr lang="en-US" sz="1100" dirty="0"/>
              <a:t>Kaiser Family Foundation </a:t>
            </a:r>
            <a:r>
              <a:rPr lang="en-US" sz="1100" dirty="0" smtClean="0"/>
              <a:t>Serious Illness in Late Life Survey (conducted May 4-July 12, 2017)</a:t>
            </a:r>
            <a:endParaRPr lang="en-US" sz="1100" dirty="0"/>
          </a:p>
        </p:txBody>
      </p:sp>
      <p:sp>
        <p:nvSpPr>
          <p:cNvPr id="3" name="Rectangle 2"/>
          <p:cNvSpPr/>
          <p:nvPr/>
        </p:nvSpPr>
        <p:spPr>
          <a:xfrm>
            <a:off x="91440" y="1219200"/>
            <a:ext cx="838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u="sng" dirty="0"/>
              <a:t>AMONG THOSE WITH </a:t>
            </a:r>
            <a:r>
              <a:rPr lang="en-US" sz="1400" u="sng" dirty="0" smtClean="0"/>
              <a:t>RECENT </a:t>
            </a:r>
            <a:r>
              <a:rPr lang="en-US" sz="1400" u="sng" dirty="0"/>
              <a:t>EXPERIENCE WITH </a:t>
            </a:r>
            <a:r>
              <a:rPr lang="en-US" sz="1400" u="sng" dirty="0" smtClean="0"/>
              <a:t>SERIOUS ILLNESS:</a:t>
            </a:r>
            <a:r>
              <a:rPr lang="en-US" sz="1400" dirty="0" smtClean="0"/>
              <a:t> Now, thinking about the medical care and other support the individual with serious illness may need, or – if deceased – needed, how often do you/do they/did they get the help you/they need/needed…?</a:t>
            </a:r>
          </a:p>
        </p:txBody>
      </p:sp>
    </p:spTree>
    <p:extLst>
      <p:ext uri="{BB962C8B-B14F-4D97-AF65-F5344CB8AC3E}">
        <p14:creationId xmlns:p14="http://schemas.microsoft.com/office/powerpoint/2010/main" val="177385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81000"/>
            <a:ext cx="9052560" cy="914400"/>
          </a:xfrm>
        </p:spPr>
        <p:txBody>
          <a:bodyPr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Many Family Members of Those with Serious Illness Feel Supported In Managing Care, Less So For Emotional Wellbeing</a:t>
            </a:r>
            <a:endParaRPr 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9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16479570"/>
              </p:ext>
            </p:extLst>
          </p:nvPr>
        </p:nvGraphicFramePr>
        <p:xfrm>
          <a:off x="91440" y="1752600"/>
          <a:ext cx="8747760" cy="4185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sz="1100" dirty="0" smtClean="0"/>
              <a:t>NOTE: Don’t/Didn’t need this (Vol.) and Don’t </a:t>
            </a:r>
            <a:r>
              <a:rPr lang="en-US" sz="1100" dirty="0"/>
              <a:t>know/Refused responses not shown. </a:t>
            </a:r>
            <a:br>
              <a:rPr lang="en-US" sz="1100" dirty="0"/>
            </a:br>
            <a:r>
              <a:rPr lang="en-US" sz="1100" dirty="0"/>
              <a:t>SOURCE</a:t>
            </a:r>
            <a:r>
              <a:rPr lang="en-US" sz="1100" dirty="0" smtClean="0"/>
              <a:t>: </a:t>
            </a:r>
            <a:r>
              <a:rPr lang="en-US" sz="1100" dirty="0"/>
              <a:t>Kaiser Family Foundation </a:t>
            </a:r>
            <a:r>
              <a:rPr lang="en-US" sz="1100" dirty="0" smtClean="0"/>
              <a:t>Serious Illness in Late Life Survey (conducted May 4-July 12, 2017)</a:t>
            </a:r>
            <a:endParaRPr lang="en-US" sz="1100" dirty="0"/>
          </a:p>
        </p:txBody>
      </p:sp>
      <p:sp>
        <p:nvSpPr>
          <p:cNvPr id="3" name="Rectangle 2"/>
          <p:cNvSpPr/>
          <p:nvPr/>
        </p:nvSpPr>
        <p:spPr>
          <a:xfrm>
            <a:off x="91440" y="122938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u="sng" dirty="0"/>
              <a:t>AMONG FAMILY MEMBERS OF </a:t>
            </a:r>
            <a:r>
              <a:rPr lang="en-US" sz="1600" u="sng" dirty="0" smtClean="0"/>
              <a:t>OLDER ADULTS </a:t>
            </a:r>
            <a:r>
              <a:rPr lang="en-US" sz="1600" u="sng" dirty="0"/>
              <a:t>WITH SERIOUS ILLNESS:</a:t>
            </a:r>
            <a:r>
              <a:rPr lang="en-US" sz="1600" dirty="0"/>
              <a:t> As a family member of someone with a serious illness/of someone who died after a serious illness, how often do/did you get the </a:t>
            </a:r>
            <a:r>
              <a:rPr lang="en-US" sz="1600" dirty="0" smtClean="0"/>
              <a:t>help </a:t>
            </a:r>
            <a:r>
              <a:rPr lang="en-US" sz="1600" dirty="0"/>
              <a:t>you </a:t>
            </a:r>
            <a:r>
              <a:rPr lang="en-US" sz="1600" dirty="0" smtClean="0"/>
              <a:t>need/needed…?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7174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5462040"/>
              </p:ext>
            </p:extLst>
          </p:nvPr>
        </p:nvGraphicFramePr>
        <p:xfrm>
          <a:off x="4251960" y="2209800"/>
          <a:ext cx="5719926" cy="3809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6148698"/>
              </p:ext>
            </p:extLst>
          </p:nvPr>
        </p:nvGraphicFramePr>
        <p:xfrm>
          <a:off x="685422" y="2209800"/>
          <a:ext cx="5719926" cy="3809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 Placeholder 2"/>
          <p:cNvSpPr txBox="1">
            <a:spLocks/>
          </p:cNvSpPr>
          <p:nvPr/>
        </p:nvSpPr>
        <p:spPr>
          <a:xfrm>
            <a:off x="1066800" y="2046982"/>
            <a:ext cx="3810000" cy="107721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/>
              <a:t>…</a:t>
            </a:r>
            <a:r>
              <a:rPr lang="en-US" sz="1600" b="1" dirty="0" smtClean="0"/>
              <a:t>describes/described their wishes for medical care if they become seriously ill</a:t>
            </a:r>
            <a:r>
              <a:rPr lang="en-US" sz="1600" dirty="0" smtClean="0"/>
              <a:t>, such as the types of treatments they do or don’t/did or didn’t want to receive</a:t>
            </a:r>
            <a:endParaRPr lang="en-US" sz="1600" kern="0" dirty="0">
              <a:latin typeface="Calibri" pitchFamily="34" charset="0"/>
              <a:cs typeface="Meta Offc Pr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/>
              <a:t>SOURCE: </a:t>
            </a:r>
            <a:r>
              <a:rPr lang="en-US" sz="1100" dirty="0"/>
              <a:t>Kaiser Family Foundation </a:t>
            </a:r>
            <a:r>
              <a:rPr lang="en-US" sz="1100" dirty="0" smtClean="0"/>
              <a:t>Serious Illness in Late Life Survey (conducted May 4-July 12, 2017)</a:t>
            </a:r>
            <a:endParaRPr lang="en-US" sz="1100" dirty="0"/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78445" y="1305580"/>
            <a:ext cx="8942388" cy="5847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u="sng" dirty="0"/>
              <a:t>AMONG FAMILY MEMBERS OF </a:t>
            </a:r>
            <a:r>
              <a:rPr lang="en-US" sz="1600" u="sng" dirty="0" smtClean="0"/>
              <a:t>OLDER ADULTS </a:t>
            </a:r>
            <a:r>
              <a:rPr lang="en-US" sz="1600" u="sng" dirty="0"/>
              <a:t>WITH SERIOUS ILLNESS:</a:t>
            </a:r>
            <a:r>
              <a:rPr lang="en-US" sz="1600" dirty="0" smtClean="0"/>
              <a:t> Percent who say their loved one has/had a written document that… </a:t>
            </a:r>
            <a:endParaRPr lang="en-US" sz="1600" kern="0" dirty="0">
              <a:latin typeface="Calibri" pitchFamily="34" charset="0"/>
              <a:cs typeface="Meta Offc Pro"/>
            </a:endParaRPr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78444" y="381000"/>
            <a:ext cx="9141755" cy="914400"/>
          </a:xfrm>
        </p:spPr>
        <p:txBody>
          <a:bodyPr anchor="ctr"/>
          <a:lstStyle/>
          <a:p>
            <a:r>
              <a:rPr lang="en-US" sz="2600" dirty="0" smtClean="0"/>
              <a:t>Most Family Members Report Loved One Has Written </a:t>
            </a:r>
            <a:r>
              <a:rPr lang="en-US" sz="2600" dirty="0"/>
              <a:t>Medical </a:t>
            </a:r>
            <a:r>
              <a:rPr lang="en-US" sz="2600" dirty="0" smtClean="0"/>
              <a:t>Wishes or Designated </a:t>
            </a:r>
            <a:r>
              <a:rPr lang="en-US" sz="2600" dirty="0"/>
              <a:t>a </a:t>
            </a:r>
            <a:r>
              <a:rPr lang="en-US" sz="2600" dirty="0" smtClean="0"/>
              <a:t>Proxy, More so for Those Who Are Older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922" y="4004846"/>
            <a:ext cx="3023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smtClean="0">
                <a:latin typeface="Calibri" pitchFamily="34" charset="0"/>
                <a:cs typeface="Meta Offc Pro"/>
              </a:rPr>
              <a:t>By Age of Seriously Ill person</a:t>
            </a: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5057716" y="2035466"/>
            <a:ext cx="3702006" cy="107721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/>
              <a:t>…</a:t>
            </a:r>
            <a:r>
              <a:rPr lang="en-US" sz="1600" b="1" dirty="0" smtClean="0"/>
              <a:t>names/named who they want to make decisions about their medical care </a:t>
            </a:r>
            <a:r>
              <a:rPr lang="en-US" sz="1600" dirty="0" smtClean="0"/>
              <a:t>if they can/could no longer make them on their own</a:t>
            </a:r>
            <a:endParaRPr lang="en-US" sz="1600" kern="0" dirty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206043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0" y="171303"/>
            <a:ext cx="9144000" cy="1142894"/>
          </a:xfrm>
          <a:prstGeom prst="rect">
            <a:avLst/>
          </a:prstGeom>
        </p:spPr>
        <p:txBody>
          <a:bodyPr vert="horz" lIns="150355" tIns="75178" rIns="150355" bIns="7517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/>
              <a:t>Many Family Members Say They Know Where to Find Loved One’s Written Wishes Document, Some Have Referred to 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" y="1314199"/>
            <a:ext cx="9275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/>
              <a:t>AMONG FAMILY MEMBERS OF OLDER ADULTS WITH SERIOUS ILLNESS:</a:t>
            </a:r>
            <a:endParaRPr lang="en-US" sz="1600" b="1" dirty="0">
              <a:latin typeface="Calibri" pitchFamily="34" charset="0"/>
              <a:cs typeface="Meta Offc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6016" y="4249633"/>
            <a:ext cx="1740819" cy="1865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4" b="1" dirty="0"/>
              <a:t>say loved one </a:t>
            </a:r>
            <a:r>
              <a:rPr lang="en-US" sz="2304" b="1" dirty="0">
                <a:solidFill>
                  <a:schemeClr val="accent1"/>
                </a:solidFill>
              </a:rPr>
              <a:t>has</a:t>
            </a:r>
            <a:r>
              <a:rPr lang="en-US" sz="2304" b="1" dirty="0"/>
              <a:t> documented wishes for medical care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495276718"/>
              </p:ext>
            </p:extLst>
          </p:nvPr>
        </p:nvGraphicFramePr>
        <p:xfrm>
          <a:off x="2336835" y="2085087"/>
          <a:ext cx="2220805" cy="2194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593638" y="4445940"/>
            <a:ext cx="1707200" cy="801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4" b="1" dirty="0"/>
              <a:t>know where document is </a:t>
            </a: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039395439"/>
              </p:ext>
            </p:extLst>
          </p:nvPr>
        </p:nvGraphicFramePr>
        <p:xfrm>
          <a:off x="4308517" y="2055006"/>
          <a:ext cx="2220805" cy="2194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581535" y="4445942"/>
            <a:ext cx="1895465" cy="801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4" b="1" dirty="0"/>
              <a:t>have referred to it</a:t>
            </a:r>
          </a:p>
        </p:txBody>
      </p:sp>
      <p:sp>
        <p:nvSpPr>
          <p:cNvPr id="2" name="Right Arrow 1"/>
          <p:cNvSpPr/>
          <p:nvPr/>
        </p:nvSpPr>
        <p:spPr>
          <a:xfrm>
            <a:off x="6529322" y="2670549"/>
            <a:ext cx="1104825" cy="75177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04"/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2287144645"/>
              </p:ext>
            </p:extLst>
          </p:nvPr>
        </p:nvGraphicFramePr>
        <p:xfrm>
          <a:off x="7081734" y="1976944"/>
          <a:ext cx="6662418" cy="1976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913360" y="4392802"/>
            <a:ext cx="2438400" cy="1156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4" b="1" dirty="0"/>
              <a:t>Nearly all who referred to it say it was helpful</a:t>
            </a:r>
          </a:p>
        </p:txBody>
      </p:sp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966285085"/>
              </p:ext>
            </p:extLst>
          </p:nvPr>
        </p:nvGraphicFramePr>
        <p:xfrm>
          <a:off x="341340" y="2055006"/>
          <a:ext cx="2220805" cy="2194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Text Placeholder 2"/>
          <p:cNvSpPr txBox="1">
            <a:spLocks/>
          </p:cNvSpPr>
          <p:nvPr/>
        </p:nvSpPr>
        <p:spPr>
          <a:xfrm>
            <a:off x="91440" y="6217920"/>
            <a:ext cx="8321040" cy="548640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 smtClean="0"/>
          </a:p>
          <a:p>
            <a:r>
              <a:rPr lang="en-US" sz="1100" dirty="0" smtClean="0"/>
              <a:t>SOURCE: Kaiser Family Foundation Serious Illness in Late Life Survey (conducted May 4-July 12, 2017)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82621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5728" y="6248400"/>
            <a:ext cx="8321040" cy="548640"/>
          </a:xfrm>
        </p:spPr>
        <p:txBody>
          <a:bodyPr/>
          <a:lstStyle/>
          <a:p>
            <a:pPr marL="0" indent="0">
              <a:buNone/>
            </a:pPr>
            <a:r>
              <a:rPr lang="en-US" sz="1100" dirty="0" smtClean="0"/>
              <a:t>SOURCE</a:t>
            </a:r>
            <a:r>
              <a:rPr lang="en-US" sz="1100" dirty="0"/>
              <a:t>: Kaiser Family Foundation </a:t>
            </a:r>
            <a:r>
              <a:rPr lang="en-US" sz="1100" dirty="0" smtClean="0"/>
              <a:t>Serious Illness in Late Life Survey (conducted May 4-July 12, 2017)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" y="381000"/>
            <a:ext cx="9204960" cy="914400"/>
          </a:xfrm>
        </p:spPr>
        <p:txBody>
          <a:bodyPr/>
          <a:lstStyle/>
          <a:p>
            <a:r>
              <a:rPr lang="en-US" sz="2600" dirty="0" smtClean="0"/>
              <a:t>Family Members of Older Adults with Serious Illness </a:t>
            </a:r>
            <a:r>
              <a:rPr lang="en-US" sz="2600" dirty="0"/>
              <a:t>More Likely to Say They Understood Wishes </a:t>
            </a:r>
            <a:r>
              <a:rPr lang="en-US" sz="2600" dirty="0" smtClean="0"/>
              <a:t>if They Had Documented Wishes</a:t>
            </a:r>
            <a:endParaRPr lang="en-US" sz="2600" dirty="0"/>
          </a:p>
        </p:txBody>
      </p:sp>
      <p:graphicFrame>
        <p:nvGraphicFramePr>
          <p:cNvPr id="12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0109453"/>
              </p:ext>
            </p:extLst>
          </p:nvPr>
        </p:nvGraphicFramePr>
        <p:xfrm>
          <a:off x="-1905000" y="777240"/>
          <a:ext cx="10928032" cy="554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1440" y="1337846"/>
            <a:ext cx="8747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/>
              <a:t>AMONG FAMILY MEMBERS OF </a:t>
            </a:r>
            <a:r>
              <a:rPr lang="en-US" sz="1600" u="sng" dirty="0" smtClean="0"/>
              <a:t>OLDER ADULTS </a:t>
            </a:r>
            <a:r>
              <a:rPr lang="en-US" sz="1600" u="sng" dirty="0"/>
              <a:t>WITH SERIOUS ILLNESS</a:t>
            </a:r>
            <a:r>
              <a:rPr lang="en-US" sz="1600" u="sng" dirty="0" smtClean="0"/>
              <a:t>:</a:t>
            </a:r>
            <a:endParaRPr lang="en-US" sz="1600" dirty="0">
              <a:latin typeface="Calibri" pitchFamily="34" charset="0"/>
              <a:cs typeface="Meta Offc Pro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08232" y="1752600"/>
            <a:ext cx="3930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itchFamily="34" charset="0"/>
                <a:cs typeface="Meta Offc Pro"/>
              </a:rPr>
              <a:t>Percent </a:t>
            </a:r>
            <a:r>
              <a:rPr lang="en-US" sz="1600" dirty="0">
                <a:latin typeface="Calibri" pitchFamily="34" charset="0"/>
                <a:cs typeface="Meta Offc Pro"/>
              </a:rPr>
              <a:t>who say that when it comes to their loved one’s wishes for medical care, </a:t>
            </a:r>
            <a:r>
              <a:rPr lang="en-US" sz="1600" dirty="0" smtClean="0">
                <a:latin typeface="Calibri" pitchFamily="34" charset="0"/>
                <a:cs typeface="Meta Offc Pro"/>
              </a:rPr>
              <a:t>they know/knew </a:t>
            </a:r>
            <a:r>
              <a:rPr lang="en-US" sz="1600" b="1" dirty="0" smtClean="0">
                <a:solidFill>
                  <a:schemeClr val="accent3"/>
                </a:solidFill>
                <a:latin typeface="Calibri" pitchFamily="34" charset="0"/>
                <a:cs typeface="Meta Offc Pro"/>
              </a:rPr>
              <a:t>exactly</a:t>
            </a:r>
            <a:r>
              <a:rPr lang="en-US" sz="1600" dirty="0" smtClean="0">
                <a:latin typeface="Calibri" pitchFamily="34" charset="0"/>
                <a:cs typeface="Meta Offc Pro"/>
              </a:rPr>
              <a:t> what they want/wanted:</a:t>
            </a:r>
            <a:endParaRPr lang="en-US" sz="1600" dirty="0">
              <a:latin typeface="Calibri" pitchFamily="34" charset="0"/>
              <a:cs typeface="Meta Offc Pro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228600" y="3352800"/>
            <a:ext cx="8198168" cy="23336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60032" y="4876800"/>
            <a:ext cx="8198168" cy="23336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80767" y="4270177"/>
            <a:ext cx="411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3"/>
                </a:solidFill>
              </a:rPr>
              <a:t>Does </a:t>
            </a:r>
            <a:r>
              <a:rPr lang="en-US" sz="1600" b="1" dirty="0">
                <a:solidFill>
                  <a:schemeClr val="accent3"/>
                </a:solidFill>
              </a:rPr>
              <a:t>not </a:t>
            </a:r>
            <a:r>
              <a:rPr lang="en-US" sz="1600" dirty="0"/>
              <a:t>have such a document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3400" y="5111354"/>
            <a:ext cx="4262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3"/>
                </a:solidFill>
              </a:rPr>
              <a:t>Has </a:t>
            </a:r>
            <a:r>
              <a:rPr lang="en-US" sz="1600" b="1" dirty="0">
                <a:solidFill>
                  <a:schemeClr val="accent3"/>
                </a:solidFill>
              </a:rPr>
              <a:t>talked </a:t>
            </a:r>
            <a:r>
              <a:rPr lang="en-US" sz="1600" dirty="0"/>
              <a:t>with their </a:t>
            </a:r>
            <a:r>
              <a:rPr lang="en-US" sz="1600" dirty="0" smtClean="0"/>
              <a:t>loved one with </a:t>
            </a:r>
            <a:r>
              <a:rPr lang="en-US" sz="1600" dirty="0"/>
              <a:t>serious illness about their wishes for medical care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00200" y="5717977"/>
            <a:ext cx="3195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3"/>
                </a:solidFill>
              </a:rPr>
              <a:t>Has not</a:t>
            </a:r>
            <a:r>
              <a:rPr lang="en-US" sz="1600" dirty="0" smtClean="0">
                <a:solidFill>
                  <a:schemeClr val="accent3"/>
                </a:solidFill>
              </a:rPr>
              <a:t> </a:t>
            </a:r>
            <a:r>
              <a:rPr lang="en-US" sz="1600" dirty="0"/>
              <a:t>talked with their </a:t>
            </a:r>
            <a:r>
              <a:rPr lang="en-US" sz="1600" dirty="0" smtClean="0"/>
              <a:t>loved one</a:t>
            </a:r>
            <a:endParaRPr lang="en-US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375968" y="3657600"/>
            <a:ext cx="4419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Older adult with serious illness </a:t>
            </a:r>
            <a:r>
              <a:rPr lang="en-US" sz="1600" b="1" dirty="0" smtClean="0">
                <a:solidFill>
                  <a:schemeClr val="accent3"/>
                </a:solidFill>
              </a:rPr>
              <a:t>has </a:t>
            </a:r>
            <a:r>
              <a:rPr lang="en-US" sz="1600" b="1" dirty="0">
                <a:solidFill>
                  <a:schemeClr val="accent3"/>
                </a:solidFill>
              </a:rPr>
              <a:t>a written document</a:t>
            </a:r>
            <a:r>
              <a:rPr lang="en-US" sz="1600" b="1" dirty="0"/>
              <a:t> </a:t>
            </a:r>
            <a:r>
              <a:rPr lang="en-US" sz="1600" dirty="0"/>
              <a:t>describing their wishes for medical care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" y="2667000"/>
            <a:ext cx="411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Total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15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47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" id="{0598852B-4E78-4B5A-B280-85BEE378C35A}" vid="{55846413-6813-402F-8EED-F24FAFEB1DE0}"/>
    </a:ext>
  </a:extLst>
</a:theme>
</file>

<file path=ppt/theme/theme2.xml><?xml version="1.0" encoding="utf-8"?>
<a:theme xmlns:a="http://schemas.openxmlformats.org/drawingml/2006/main" name="Default with figure #">
  <a:themeElements>
    <a:clrScheme name="KFF colors">
      <a:dk1>
        <a:srgbClr val="000000"/>
      </a:dk1>
      <a:lt1>
        <a:srgbClr val="FFFFFF"/>
      </a:lt1>
      <a:dk2>
        <a:srgbClr val="FF8811"/>
      </a:dk2>
      <a:lt2>
        <a:srgbClr val="E05C26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" id="{0598852B-4E78-4B5A-B280-85BEE378C35A}" vid="{E134CA96-1627-4A82-A690-7313938D0EE1}"/>
    </a:ext>
  </a:extLst>
</a:theme>
</file>

<file path=ppt/theme/theme3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0598852B-4E78-4B5A-B280-85BEE378C35A}" vid="{57167A35-8D45-481A-9620-D4FE7C9DD778}"/>
    </a:ext>
  </a:extLst>
</a:theme>
</file>

<file path=ppt/theme/theme4.xml><?xml version="1.0" encoding="utf-8"?>
<a:theme xmlns:a="http://schemas.openxmlformats.org/drawingml/2006/main" name="1_White KFF.org">
  <a:themeElements>
    <a:clrScheme name="KFF Twitter">
      <a:dk1>
        <a:srgbClr val="000000"/>
      </a:dk1>
      <a:lt1>
        <a:srgbClr val="FFFFFF"/>
      </a:lt1>
      <a:dk2>
        <a:srgbClr val="133559"/>
      </a:dk2>
      <a:lt2>
        <a:srgbClr val="FF8811"/>
      </a:lt2>
      <a:accent1>
        <a:srgbClr val="025189"/>
      </a:accent1>
      <a:accent2>
        <a:srgbClr val="0072C0"/>
      </a:accent2>
      <a:accent3>
        <a:srgbClr val="31A3E3"/>
      </a:accent3>
      <a:accent4>
        <a:srgbClr val="7BC7ED"/>
      </a:accent4>
      <a:accent5>
        <a:srgbClr val="B0DDF4"/>
      </a:accent5>
      <a:accent6>
        <a:srgbClr val="E05C26"/>
      </a:accent6>
      <a:hlink>
        <a:srgbClr val="DEBE51"/>
      </a:hlink>
      <a:folHlink>
        <a:srgbClr val="7030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for twitter" id="{6236D24F-FB25-411E-B447-BB7D014EED47}" vid="{23B6BBED-7E76-472D-8A98-8340199F6A39}"/>
    </a:ext>
  </a:extLst>
</a:theme>
</file>

<file path=ppt/theme/theme5.xml><?xml version="1.0" encoding="utf-8"?>
<a:theme xmlns:a="http://schemas.openxmlformats.org/drawingml/2006/main" name="1_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FF_Template" id="{D65C98CA-BAF9-447F-9753-9317ABEA03AC}" vid="{7076EB50-CE3A-4D0C-A500-19D8F5ECB66F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18889</TotalTime>
  <Words>1914</Words>
  <Application>Microsoft Office PowerPoint</Application>
  <PresentationFormat>On-screen Show (4:3)</PresentationFormat>
  <Paragraphs>186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Calibri</vt:lpstr>
      <vt:lpstr>Meta Offc Pro</vt:lpstr>
      <vt:lpstr>MetaSerif-Book</vt:lpstr>
      <vt:lpstr>Tahoma</vt:lpstr>
      <vt:lpstr>Default with exhibit #</vt:lpstr>
      <vt:lpstr>Default with figure #</vt:lpstr>
      <vt:lpstr>Title page</vt:lpstr>
      <vt:lpstr>1_White KFF.org</vt:lpstr>
      <vt:lpstr>1_Title page</vt:lpstr>
      <vt:lpstr>Polling on Planning for Late Life &amp; Serious Illness: Key Considerations and Findings</vt:lpstr>
      <vt:lpstr>Who did we survey?</vt:lpstr>
      <vt:lpstr>Majority of the Public Says That People Typically Die After a Slow Decline in Health, Rather Than After a Short Illness</vt:lpstr>
      <vt:lpstr>Large Majorities Say Challenges Paying for Care, Support, Housing and Relocation are Common in Later Life</vt:lpstr>
      <vt:lpstr>Many Say Communication, Independence, and Other Basic Abilities Are Important for Good Quality of Life in Older Age </vt:lpstr>
      <vt:lpstr>PowerPoint Presentation</vt:lpstr>
      <vt:lpstr>Minorities of Americans Report Having a Will or Written Documents Outlining Medical Wishes or Designating a Proxy</vt:lpstr>
      <vt:lpstr>PowerPoint Presentation</vt:lpstr>
      <vt:lpstr>At Least a Quarter Say They’ve Shared Their Document with Family Members</vt:lpstr>
      <vt:lpstr>PowerPoint Presentation</vt:lpstr>
      <vt:lpstr>Many Report Conversations With Loved Ones About Their Own Medical Care Wishes and Planning For Serious Illness</vt:lpstr>
      <vt:lpstr>Who are those dealing with serious illness?</vt:lpstr>
      <vt:lpstr>Understanding Medical Instructions and Preparing Meals Top List of Problems for People with Serious Illness</vt:lpstr>
      <vt:lpstr>Majorities Say Being Forgetful, Depression Is a Problem for Adults with Serious Illness </vt:lpstr>
      <vt:lpstr>More Say Person with Serious Illness Got Help Often Enough Than Say They Needed Help More Often</vt:lpstr>
      <vt:lpstr>About a Quarter Find It Difficult to Get Help With Everyday Activities for Seriously Ill Person; Cost a Barrier for Some</vt:lpstr>
      <vt:lpstr>Older Adults with Serious Illness Most Often Have Help From Family Members and Paid Aides; Fewer Mention Friends</vt:lpstr>
      <vt:lpstr>Family Members of Older Adults with Serious Illness Report Helping in a Variety of Ways</vt:lpstr>
      <vt:lpstr>Many Older Adults with Serious Illness Feel That Their Needs Are Being Met Always or Often, But Some Feel Otherwise</vt:lpstr>
      <vt:lpstr>Many Family Members of Those with Serious Illness Feel Supported In Managing Care, Less So For Emotional Wellbeing</vt:lpstr>
      <vt:lpstr>Most Family Members Report Loved One Has Written Medical Wishes or Designated a Proxy, More so for Those Who Are Older</vt:lpstr>
      <vt:lpstr>PowerPoint Presentation</vt:lpstr>
      <vt:lpstr>Family Members of Older Adults with Serious Illness More Likely to Say They Understood Wishes if They Had Documented Wishes</vt:lpstr>
      <vt:lpstr>PowerPoint Presentation</vt:lpstr>
    </vt:vector>
  </TitlesOfParts>
  <Company>Henry J. Kaiser Family Foundation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Elise Sugarman</dc:creator>
  <cp:lastModifiedBy>Bianca DiJulio</cp:lastModifiedBy>
  <cp:revision>1363</cp:revision>
  <cp:lastPrinted>2017-10-24T23:17:06Z</cp:lastPrinted>
  <dcterms:created xsi:type="dcterms:W3CDTF">2016-11-14T21:23:08Z</dcterms:created>
  <dcterms:modified xsi:type="dcterms:W3CDTF">2017-12-12T17:45:23Z</dcterms:modified>
</cp:coreProperties>
</file>