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4"/>
  </p:notesMasterIdLst>
  <p:sldIdLst>
    <p:sldId id="256" r:id="rId2"/>
    <p:sldId id="257" r:id="rId3"/>
    <p:sldId id="27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3" r:id="rId19"/>
    <p:sldId id="276" r:id="rId20"/>
    <p:sldId id="277" r:id="rId21"/>
    <p:sldId id="278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>
      <p:cViewPr varScale="1">
        <p:scale>
          <a:sx n="86" d="100"/>
          <a:sy n="86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AD0EB-AFE7-497C-96AD-0100E93F35F1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C7BDE-C069-4D58-9B89-7734785378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C7BDE-C069-4D58-9B89-773478537862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C7BDE-C069-4D58-9B89-77347853786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2708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956048"/>
            <a:ext cx="2990088" cy="914400"/>
          </a:xfrm>
          <a:noFill/>
        </p:spPr>
        <p:txBody>
          <a:bodyPr wrap="square" rtlCol="0">
            <a:spAutoFit/>
          </a:bodyPr>
          <a:lstStyle>
            <a:lvl1pPr>
              <a:defRPr lang="en-US" sz="42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867586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7058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875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86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9652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5948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531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9233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8136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7332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9468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039613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6474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4670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3052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23212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5953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040DD71-2166-4E13-A734-487F1C7B311A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98A3DA9-0F9A-419C-8852-D2F9EF8DD1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1076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“BEHIND THE WALLS”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A Case Study in</a:t>
            </a:r>
          </a:p>
          <a:p>
            <a:r>
              <a:rPr lang="en-US" sz="2800" dirty="0">
                <a:solidFill>
                  <a:schemeClr val="tx1"/>
                </a:solidFill>
              </a:rPr>
              <a:t>Accessing Hard-to-Reach Populations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355004" y="348088"/>
            <a:ext cx="7533524" cy="2115835"/>
          </a:xfrm>
        </p:spPr>
        <p:txBody>
          <a:bodyPr/>
          <a:lstStyle/>
          <a:p>
            <a:r>
              <a:rPr lang="en-US" dirty="0"/>
              <a:t>STATE OF CALIFORNIA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422037" y="2384445"/>
            <a:ext cx="7512060" cy="550333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Government Operations Agency</a:t>
            </a:r>
          </a:p>
          <a:p>
            <a:r>
              <a:rPr lang="en-US" sz="3600" dirty="0" err="1">
                <a:solidFill>
                  <a:schemeClr val="tx1"/>
                </a:solidFill>
              </a:rPr>
              <a:t>CalHR</a:t>
            </a:r>
            <a:endParaRPr lang="en-US" sz="3600" dirty="0">
              <a:solidFill>
                <a:schemeClr val="tx1"/>
              </a:solidFill>
            </a:endParaRPr>
          </a:p>
          <a:p>
            <a:r>
              <a:rPr lang="en-US" dirty="0"/>
              <a:t>“First-Ever Employee Engagement Survey”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326134" y="577443"/>
            <a:ext cx="7533524" cy="1012557"/>
          </a:xfrm>
        </p:spPr>
        <p:txBody>
          <a:bodyPr>
            <a:normAutofit/>
          </a:bodyPr>
          <a:lstStyle/>
          <a:p>
            <a:r>
              <a:rPr lang="en-US" sz="6000" dirty="0"/>
              <a:t>JD Franz Research, Inc.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405443">
            <a:off x="1507450" y="1744341"/>
            <a:ext cx="5170890" cy="262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4535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>
                <a:latin typeface="Aharoni" panose="02010803020104030203" pitchFamily="2" charset="-79"/>
              </a:rPr>
              <a:t>Assess levels of engagement among State employees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Ascertain where enhancements are most needed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Determine where those working on Civil Service Reform might be most effective in enhancing employees’ sense of connectedness to their jobs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QUESTIONNAIRE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cap="none" dirty="0">
                <a:latin typeface="Aharoni" panose="02010803020104030203" pitchFamily="2" charset="-79"/>
              </a:rPr>
              <a:t>Steering Committee from GovOps, CalHR, and CalSTRS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Liberal use of plagiarism (Sudman &amp; Bradburn)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Design by JD Franz Research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Multiple rounds of review and revision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Reading level testing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Cognitive pretesting in three focus groups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ADA compliance review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38073" y="457200"/>
            <a:ext cx="4248727" cy="55371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873" y="457200"/>
            <a:ext cx="4267200" cy="55390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>
                <a:latin typeface="Aharoni" panose="02010803020104030203" pitchFamily="2" charset="-79"/>
              </a:rPr>
              <a:t>Sample selected by CalHR from comprehensive employee database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Database stratified by age and gender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Random selection in proportion to population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Employees with access to email:  </a:t>
            </a:r>
            <a:r>
              <a:rPr lang="en-US" sz="1700" dirty="0">
                <a:latin typeface="Arial Black" panose="020B0A04020102020204" pitchFamily="34" charset="0"/>
              </a:rPr>
              <a:t>4,464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Employees without access to email:  </a:t>
            </a:r>
            <a:r>
              <a:rPr lang="en-US" sz="1700" dirty="0">
                <a:latin typeface="Arial Black" panose="020B0A04020102020204" pitchFamily="34" charset="0"/>
              </a:rPr>
              <a:t>527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Total sample size </a:t>
            </a:r>
            <a:r>
              <a:rPr lang="en-US" sz="1700" dirty="0">
                <a:latin typeface="Arial Black" panose="020B0A04020102020204" pitchFamily="34" charset="0"/>
              </a:rPr>
              <a:t>4,991</a:t>
            </a:r>
            <a:r>
              <a:rPr lang="en-US" cap="none" dirty="0">
                <a:latin typeface="Aharoni" panose="02010803020104030203" pitchFamily="2" charset="-79"/>
              </a:rPr>
              <a:t> – not </a:t>
            </a:r>
            <a:r>
              <a:rPr lang="en-US" sz="1700" dirty="0">
                <a:latin typeface="Arial Black" panose="020B0A04020102020204" pitchFamily="34" charset="0"/>
              </a:rPr>
              <a:t>5,000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cap="none" dirty="0">
                <a:latin typeface="Aharoni" panose="02010803020104030203" pitchFamily="2" charset="-79"/>
              </a:rPr>
              <a:t>Notification with questionnaire attachment to all collective bargaining units </a:t>
            </a:r>
            <a:r>
              <a:rPr lang="en-US" sz="1700" dirty="0">
                <a:latin typeface="Arial Black" panose="020B0A04020102020204" pitchFamily="34" charset="0"/>
              </a:rPr>
              <a:t>30</a:t>
            </a:r>
            <a:r>
              <a:rPr lang="en-US" cap="none" dirty="0">
                <a:latin typeface="Aharoni" panose="02010803020104030203" pitchFamily="2" charset="-79"/>
              </a:rPr>
              <a:t> days prior to launch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Advance letters to all agency and department heads asking them to encourage participation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Survey link emailed to those with email access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Questionnaire mailed to those without email access with a cover letter and postage-paid return envelope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SURVEY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>
                <a:latin typeface="Aharoni" panose="02010803020104030203" pitchFamily="2" charset="-79"/>
              </a:rPr>
              <a:t>Survey launched June </a:t>
            </a:r>
            <a:r>
              <a:rPr lang="en-US" sz="1700" dirty="0">
                <a:latin typeface="Arial Black" panose="020B0A04020102020204" pitchFamily="34" charset="0"/>
              </a:rPr>
              <a:t>9, 2015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First reminder sent June </a:t>
            </a:r>
            <a:r>
              <a:rPr lang="en-US" sz="1700" dirty="0">
                <a:latin typeface="Arial Black" panose="020B0A04020102020204" pitchFamily="34" charset="0"/>
              </a:rPr>
              <a:t>16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Email reminder: Variation of the original invitation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Mailed reminder: Postcard adapted from the original cover letter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And the results are …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BEWARE OF THOSE WITHOUT EMAIL!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cap="none" dirty="0">
                <a:latin typeface="Aharoni" panose="02010803020104030203" pitchFamily="2" charset="-79"/>
              </a:rPr>
              <a:t>Online:  Initial surge, bump following the reminder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Mail:  A few responses a day on a good day</a:t>
            </a:r>
          </a:p>
          <a:p>
            <a:pPr>
              <a:buNone/>
            </a:pPr>
            <a:endParaRPr lang="en-US" cap="none" dirty="0">
              <a:latin typeface="Aharoni" panose="02010803020104030203" pitchFamily="2" charset="-79"/>
            </a:endParaRPr>
          </a:p>
          <a:p>
            <a:r>
              <a:rPr lang="en-US" cap="none" dirty="0">
                <a:latin typeface="Aharoni" panose="02010803020104030203" pitchFamily="2" charset="-79"/>
              </a:rPr>
              <a:t>Online Response Rate: </a:t>
            </a:r>
            <a:r>
              <a:rPr lang="en-US" sz="1700" dirty="0">
                <a:latin typeface="Arial Black" panose="020B0A04020102020204" pitchFamily="34" charset="0"/>
              </a:rPr>
              <a:t>39</a:t>
            </a:r>
            <a:r>
              <a:rPr lang="en-US" cap="none" dirty="0">
                <a:latin typeface="Aharoni" panose="02010803020104030203" pitchFamily="2" charset="-79"/>
              </a:rPr>
              <a:t> Percent after two weeks</a:t>
            </a:r>
            <a:endParaRPr lang="en-US" cap="none" dirty="0">
              <a:solidFill>
                <a:srgbClr val="FF0000"/>
              </a:solidFill>
              <a:latin typeface="Aharoni" panose="02010803020104030203" pitchFamily="2" charset="-79"/>
            </a:endParaRPr>
          </a:p>
          <a:p>
            <a:r>
              <a:rPr lang="en-US" cap="none" dirty="0">
                <a:latin typeface="Aharoni" panose="02010803020104030203" pitchFamily="2" charset="-79"/>
              </a:rPr>
              <a:t>Mail Response Rate: </a:t>
            </a:r>
            <a:r>
              <a:rPr lang="en-US" sz="1700" dirty="0" smtClean="0">
                <a:latin typeface="Arial Black" panose="020B0A04020102020204" pitchFamily="34" charset="0"/>
              </a:rPr>
              <a:t>2</a:t>
            </a:r>
            <a:r>
              <a:rPr lang="en-US" cap="none" dirty="0" smtClean="0">
                <a:latin typeface="Aharoni" panose="02010803020104030203" pitchFamily="2" charset="-79"/>
              </a:rPr>
              <a:t> </a:t>
            </a:r>
            <a:r>
              <a:rPr lang="en-US" cap="none" dirty="0">
                <a:latin typeface="Aharoni" panose="02010803020104030203" pitchFamily="2" charset="-79"/>
              </a:rPr>
              <a:t>Percent after two weeks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BY DOING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cap="none" dirty="0">
                <a:latin typeface="Aharoni" panose="02010803020104030203" pitchFamily="2" charset="-79"/>
              </a:rPr>
              <a:t>All of the mailed questionnaires went to employees of the California Department of Corrections and Rehabilitation – new news!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Most are correctional officers – prison guards – who work “behind the walls”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For security reasons, most do not have email access at their work locations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But … What happened to the mailings?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IT HELPS TO HAVE LEARNED </a:t>
            </a:r>
            <a:br>
              <a:rPr lang="en-US" dirty="0"/>
            </a:br>
            <a:r>
              <a:rPr lang="en-US" dirty="0"/>
              <a:t>IN A PREVIOUS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cap="none" dirty="0">
                <a:latin typeface="Aharoni" panose="02010803020104030203" pitchFamily="2" charset="-79"/>
              </a:rPr>
              <a:t>Time to figure out where the mailings went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A couple of team members had experience in California correctional institutions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Hope we would have been smart enough to seek some out if we didn’t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High level of concern about contraband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Things often just disappear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Further study – mailings never got there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85801"/>
            <a:ext cx="8096249" cy="1151965"/>
          </a:xfrm>
        </p:spPr>
        <p:txBody>
          <a:bodyPr>
            <a:normAutofit/>
          </a:bodyPr>
          <a:lstStyle/>
          <a:p>
            <a:r>
              <a:rPr lang="en-US" dirty="0"/>
              <a:t>IT HELPS TO GO (ALMOST)	TO THE TOP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cap="none" dirty="0">
                <a:latin typeface="Aharoni" panose="02010803020104030203" pitchFamily="2" charset="-79"/>
              </a:rPr>
              <a:t>Consultation with the Agency Undersecretary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Third mailing sent in batches to the wardens at all </a:t>
            </a:r>
            <a:r>
              <a:rPr lang="en-US" sz="1800" dirty="0">
                <a:latin typeface="Arial Black" panose="020B0A04020102020204" pitchFamily="34" charset="0"/>
              </a:rPr>
              <a:t>37</a:t>
            </a:r>
            <a:r>
              <a:rPr lang="en-US" cap="none" dirty="0">
                <a:latin typeface="Aharoni" panose="02010803020104030203" pitchFamily="2" charset="-79"/>
              </a:rPr>
              <a:t> sampled institutions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Cover letter from the Agency Undersecretary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List of sampled employees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Questionnaires and business reply envelopes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In-person distribution to officers by clerical staff, </a:t>
            </a:r>
            <a:r>
              <a:rPr lang="en-US" b="1" cap="none" dirty="0">
                <a:latin typeface="Aharoni" panose="02010803020104030203" pitchFamily="2" charset="-79"/>
              </a:rPr>
              <a:t>not </a:t>
            </a:r>
            <a:r>
              <a:rPr lang="en-US" cap="none" dirty="0">
                <a:latin typeface="Aharoni" panose="02010803020104030203" pitchFamily="2" charset="-79"/>
              </a:rPr>
              <a:t>wardens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Recipients required to sign for receipt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FINAL PUSH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>
                <a:latin typeface="Aharoni" panose="02010803020104030203" pitchFamily="2" charset="-79"/>
              </a:rPr>
              <a:t>Institutional packages hand-delivered to CDCR on July </a:t>
            </a:r>
            <a:r>
              <a:rPr lang="en-US" sz="1700" dirty="0">
                <a:latin typeface="Arial Black" panose="020B0A04020102020204" pitchFamily="34" charset="0"/>
              </a:rPr>
              <a:t>23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Second email reminder sent August </a:t>
            </a:r>
            <a:r>
              <a:rPr lang="en-US" sz="1700" dirty="0">
                <a:latin typeface="Arial Black" panose="020B0A04020102020204" pitchFamily="34" charset="0"/>
              </a:rPr>
              <a:t>4</a:t>
            </a:r>
            <a:r>
              <a:rPr lang="en-US" cap="none" dirty="0">
                <a:latin typeface="Aharoni" panose="02010803020104030203" pitchFamily="2" charset="-79"/>
              </a:rPr>
              <a:t> to coincide with anticipated distribution at the institutions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IT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>
                <a:latin typeface="Aharoni" panose="02010803020104030203" pitchFamily="2" charset="-79"/>
              </a:rPr>
              <a:t>Sort of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No, sorry, we don’t know why it wasn’t the perfect solution we thought we had hit upon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Institutional issues?  We have the signatures …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Correctional officers who called the GovOps survey number mentioned job complexity, frustration, other challenges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And the results are …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RESPONSE 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>
                <a:latin typeface="Aharoni" panose="02010803020104030203" pitchFamily="2" charset="-79"/>
              </a:rPr>
              <a:t>Overall:  </a:t>
            </a:r>
            <a:r>
              <a:rPr lang="en-US" sz="1700" dirty="0">
                <a:latin typeface="Arial Black" panose="020B0A04020102020204" pitchFamily="34" charset="0"/>
              </a:rPr>
              <a:t>52</a:t>
            </a:r>
            <a:r>
              <a:rPr lang="en-US" cap="none" dirty="0">
                <a:latin typeface="Aharoni" panose="02010803020104030203" pitchFamily="2" charset="-79"/>
              </a:rPr>
              <a:t> Percent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Online:  </a:t>
            </a:r>
            <a:r>
              <a:rPr lang="en-US" sz="1700" dirty="0">
                <a:latin typeface="Arial Black" panose="020B0A04020102020204" pitchFamily="34" charset="0"/>
              </a:rPr>
              <a:t>54</a:t>
            </a:r>
            <a:r>
              <a:rPr lang="en-US" cap="none" dirty="0">
                <a:latin typeface="Aharoni" panose="02010803020104030203" pitchFamily="2" charset="-79"/>
              </a:rPr>
              <a:t> Percent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Mail:  </a:t>
            </a:r>
            <a:r>
              <a:rPr lang="en-US" sz="1700" dirty="0">
                <a:latin typeface="Arial Black" panose="020B0A04020102020204" pitchFamily="34" charset="0"/>
              </a:rPr>
              <a:t>33</a:t>
            </a:r>
            <a:r>
              <a:rPr lang="en-US" cap="none" dirty="0">
                <a:latin typeface="Aharoni" panose="02010803020104030203" pitchFamily="2" charset="-79"/>
              </a:rPr>
              <a:t> Percent</a:t>
            </a:r>
          </a:p>
          <a:p>
            <a:endParaRPr lang="en-US" cap="none" dirty="0">
              <a:latin typeface="Aharoni" panose="02010803020104030203" pitchFamily="2" charset="-79"/>
            </a:endParaRPr>
          </a:p>
          <a:p>
            <a:r>
              <a:rPr lang="en-US" cap="none" dirty="0">
                <a:latin typeface="Aharoni" panose="02010803020104030203" pitchFamily="2" charset="-79"/>
              </a:rPr>
              <a:t>Late Batches of Mail:  </a:t>
            </a:r>
            <a:r>
              <a:rPr lang="en-US" sz="1700" dirty="0">
                <a:latin typeface="Arial Black" panose="020B0A04020102020204" pitchFamily="34" charset="0"/>
              </a:rPr>
              <a:t>44</a:t>
            </a:r>
            <a:r>
              <a:rPr lang="en-US" cap="none" dirty="0">
                <a:latin typeface="Aharoni" panose="02010803020104030203" pitchFamily="2" charset="-79"/>
              </a:rPr>
              <a:t> Percent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Overall:  </a:t>
            </a:r>
            <a:r>
              <a:rPr lang="en-US" sz="1700" dirty="0">
                <a:latin typeface="Arial Black" panose="020B0A04020102020204" pitchFamily="34" charset="0"/>
              </a:rPr>
              <a:t>53</a:t>
            </a:r>
            <a:r>
              <a:rPr lang="en-US" cap="none" dirty="0">
                <a:latin typeface="Aharoni" panose="02010803020104030203" pitchFamily="2" charset="-79"/>
              </a:rPr>
              <a:t> Percent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67232" y="423842"/>
            <a:ext cx="7533524" cy="2766528"/>
          </a:xfrm>
        </p:spPr>
        <p:txBody>
          <a:bodyPr>
            <a:normAutofit/>
          </a:bodyPr>
          <a:lstStyle/>
          <a:p>
            <a:r>
              <a:rPr lang="en-US" sz="4800" dirty="0"/>
              <a:t>So, do you have any data?</a:t>
            </a:r>
          </a:p>
        </p:txBody>
      </p:sp>
    </p:spTree>
    <p:extLst>
      <p:ext uri="{BB962C8B-B14F-4D97-AF65-F5344CB8AC3E}">
        <p14:creationId xmlns:p14="http://schemas.microsoft.com/office/powerpoint/2010/main" xmlns="" val="769035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52400"/>
            <a:ext cx="7670938" cy="528139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8382000" cy="521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1673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76200"/>
            <a:ext cx="5431389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0106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609600"/>
            <a:ext cx="5975657" cy="453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544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MORALS OF THE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>
                <a:latin typeface="Aharoni" panose="02010803020104030203" pitchFamily="2" charset="-79"/>
              </a:rPr>
              <a:t>Determination to be inclusive can be a powerful motivator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It pays to be persistent beyond the standard literature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Insider knowledge is useful</a:t>
            </a:r>
          </a:p>
          <a:p>
            <a:r>
              <a:rPr lang="en-US" cap="none" dirty="0">
                <a:latin typeface="Aharoni" panose="02010803020104030203" pitchFamily="2" charset="-79"/>
              </a:rPr>
              <a:t>Creativity counts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E3530EC-BA5B-407C-9B36-00820F3955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1359</TotalTime>
  <Words>580</Words>
  <Application>Microsoft Office PowerPoint</Application>
  <PresentationFormat>On-screen Show (4:3)</PresentationFormat>
  <Paragraphs>88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Main Event</vt:lpstr>
      <vt:lpstr>“BEHIND THE WALLS”</vt:lpstr>
      <vt:lpstr>STATE OF CALIFORNIA</vt:lpstr>
      <vt:lpstr>JD Franz Research, Inc.</vt:lpstr>
      <vt:lpstr>OBJECTIVES</vt:lpstr>
      <vt:lpstr>QUESTIONNAIRE DESIGN</vt:lpstr>
      <vt:lpstr>Slide 6</vt:lpstr>
      <vt:lpstr>SAMPLE SELECTION</vt:lpstr>
      <vt:lpstr>SURVEY ADMINISTRATION</vt:lpstr>
      <vt:lpstr>SURVEY ADMINISTRATION</vt:lpstr>
      <vt:lpstr>BEWARE OF THOSE WITHOUT EMAIL!</vt:lpstr>
      <vt:lpstr>LEARNING BY DOING</vt:lpstr>
      <vt:lpstr>IT HELPS TO HAVE LEARNED  IN A PREVIOUS LIFE</vt:lpstr>
      <vt:lpstr>IT HELPS TO GO (ALMOST) TO THE TOP</vt:lpstr>
      <vt:lpstr>THE FINAL PUSH</vt:lpstr>
      <vt:lpstr>DID IT WORK?</vt:lpstr>
      <vt:lpstr>FINAL RESPONSE RATES</vt:lpstr>
      <vt:lpstr>So, do you have any data?</vt:lpstr>
      <vt:lpstr>Slide 18</vt:lpstr>
      <vt:lpstr>Slide 19</vt:lpstr>
      <vt:lpstr>Slide 20</vt:lpstr>
      <vt:lpstr>Slide 21</vt:lpstr>
      <vt:lpstr>THE MORALS OF THE STORY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“BEHIND THE WALLS”</dc:title>
  <dc:creator>Jennifer</dc:creator>
  <cp:lastModifiedBy>Jennifer</cp:lastModifiedBy>
  <cp:revision>19</cp:revision>
  <dcterms:created xsi:type="dcterms:W3CDTF">2016-12-06T02:06:30Z</dcterms:created>
  <dcterms:modified xsi:type="dcterms:W3CDTF">2016-12-13T23:29:16Z</dcterms:modified>
</cp:coreProperties>
</file>