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</p:sldMasterIdLst>
  <p:notesMasterIdLst>
    <p:notesMasterId r:id="rId16"/>
  </p:notesMasterIdLst>
  <p:sldIdLst>
    <p:sldId id="300" r:id="rId3"/>
    <p:sldId id="542" r:id="rId4"/>
    <p:sldId id="543" r:id="rId5"/>
    <p:sldId id="546" r:id="rId6"/>
    <p:sldId id="544" r:id="rId7"/>
    <p:sldId id="545" r:id="rId8"/>
    <p:sldId id="541" r:id="rId9"/>
    <p:sldId id="537" r:id="rId10"/>
    <p:sldId id="547" r:id="rId11"/>
    <p:sldId id="548" r:id="rId12"/>
    <p:sldId id="556" r:id="rId13"/>
    <p:sldId id="549" r:id="rId14"/>
    <p:sldId id="51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langer@langerresearch.com" initials="g" lastIdx="6" clrIdx="0">
    <p:extLst/>
  </p:cmAuthor>
  <p:cmAuthor id="2" name="Julie Phelan" initials="JP" lastIdx="1" clrIdx="1">
    <p:extLst/>
  </p:cmAuthor>
  <p:cmAuthor id="3" name="Julie Phelan" initials="JP [2]" lastIdx="1" clrIdx="2">
    <p:extLst/>
  </p:cmAuthor>
  <p:cmAuthor id="4" name="Julie Phelan" initials="JP [3]" lastIdx="1" clrIdx="3">
    <p:extLst/>
  </p:cmAuthor>
  <p:cmAuthor id="5" name="Julie Phelan" initials="JP [4]" lastIdx="1" clrIdx="4">
    <p:extLst/>
  </p:cmAuthor>
  <p:cmAuthor id="6" name="Julie Phelan" initials="JP [5]" lastIdx="1" clrIdx="5">
    <p:extLst/>
  </p:cmAuthor>
  <p:cmAuthor id="7" name="Julie Phelan" initials="JP [6]" lastIdx="1" clrIdx="6">
    <p:extLst/>
  </p:cmAuthor>
  <p:cmAuthor id="8" name="Julie Phelan" initials="JP [7]" lastIdx="1" clrIdx="7">
    <p:extLst/>
  </p:cmAuthor>
  <p:cmAuthor id="9" name="Julie Phelan" initials="JP [8]" lastIdx="1" clrIdx="8">
    <p:extLst/>
  </p:cmAuthor>
  <p:cmAuthor id="10" name="Julie Phelan" initials="JP [9]" lastIdx="1" clrIdx="9">
    <p:extLst/>
  </p:cmAuthor>
  <p:cmAuthor id="11" name="Julie Phelan" initials="JP [10]" lastIdx="1" clrIdx="10">
    <p:extLst/>
  </p:cmAuthor>
  <p:cmAuthor id="12" name="Julie Phelan" initials="JP [11]" lastIdx="1" clrIdx="11">
    <p:extLst/>
  </p:cmAuthor>
  <p:cmAuthor id="13" name="Julie Phelan" initials="JP [12]" lastIdx="1" clrIdx="1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A80000"/>
    <a:srgbClr val="0060A2"/>
    <a:srgbClr val="83BCC1"/>
    <a:srgbClr val="9999FF"/>
    <a:srgbClr val="3366CC"/>
    <a:srgbClr val="9BBB59"/>
    <a:srgbClr val="FFFF99"/>
    <a:srgbClr val="0033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70" autoAdjust="0"/>
    <p:restoredTop sz="94660"/>
  </p:normalViewPr>
  <p:slideViewPr>
    <p:cSldViewPr snapToGrid="0">
      <p:cViewPr varScale="1">
        <p:scale>
          <a:sx n="60" d="100"/>
          <a:sy n="60" d="100"/>
        </p:scale>
        <p:origin x="-96" y="-3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B46F4-749B-4E31-8DB9-3474BF5579C9}" type="datetimeFigureOut">
              <a:rPr lang="en-US" smtClean="0"/>
              <a:t>12/7/17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30453-88D8-4ED2-8868-A810A760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7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B87C5A-3683-5841-9A56-51E468299A36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3044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F42FDE4-A7DD-41A7-A0A6-9B649FB4333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98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9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36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58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01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34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59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07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6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58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72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F42FDE4-A7DD-41A7-A0A6-9B649FB4333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39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48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25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96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42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07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05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29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16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12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FF06-E2B9-6D48-9562-9CF34F6CB0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2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457200"/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 defTabSz="457200"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457200"/>
            <a:endParaRPr lang="en-US">
              <a:solidFill>
                <a:srgbClr val="438086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defTabSz="457200"/>
            <a:fld id="{69EBFF06-E2B9-6D48-9562-9CF34F6CB08D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0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457200"/>
            <a:fld id="{232E5AE7-1EDA-8F45-BEDB-B62DBFF12BA6}" type="datetimeFigureOut">
              <a:rPr lang="en-US" smtClean="0">
                <a:solidFill>
                  <a:srgbClr val="438086"/>
                </a:solidFill>
              </a:rPr>
              <a:pPr defTabSz="457200"/>
              <a:t>12/7/17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457200"/>
            <a:endParaRPr lang="en-US">
              <a:solidFill>
                <a:srgbClr val="438086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defTabSz="457200"/>
            <a:fld id="{69EBFF06-E2B9-6D48-9562-9CF34F6CB08D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2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glanger@langerresearch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gif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png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glanger@langerresearch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331" y="1383793"/>
            <a:ext cx="11277600" cy="1470025"/>
          </a:xfrm>
        </p:spPr>
        <p:txBody>
          <a:bodyPr/>
          <a:lstStyle/>
          <a:p>
            <a:r>
              <a:rPr lang="en-US" dirty="0">
                <a:latin typeface="+mn-lt"/>
              </a:rPr>
              <a:t>Managing Surveys from Start to Finish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91000"/>
            <a:ext cx="5638800" cy="2421427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Gary Langer</a:t>
            </a:r>
          </a:p>
          <a:p>
            <a:r>
              <a:rPr lang="en-US" dirty="0"/>
              <a:t>Langer Research Associates</a:t>
            </a:r>
          </a:p>
          <a:p>
            <a:r>
              <a:rPr lang="en-US" dirty="0">
                <a:hlinkClick r:id="rId2"/>
              </a:rPr>
              <a:t>glanger@langerresearch.com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LangerResearch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79047" y="5192593"/>
            <a:ext cx="382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P</a:t>
            </a:r>
            <a:r>
              <a:rPr lang="en-US" dirty="0" smtClean="0">
                <a:solidFill>
                  <a:prstClr val="black"/>
                </a:solidFill>
              </a:rPr>
              <a:t>APOR </a:t>
            </a:r>
            <a:r>
              <a:rPr lang="en-US" dirty="0">
                <a:solidFill>
                  <a:prstClr val="black"/>
                </a:solidFill>
              </a:rPr>
              <a:t>annual </a:t>
            </a:r>
            <a:r>
              <a:rPr lang="en-US" dirty="0" smtClean="0">
                <a:solidFill>
                  <a:prstClr val="black"/>
                </a:solidFill>
              </a:rPr>
              <a:t>conference</a:t>
            </a:r>
            <a:endParaRPr lang="en-US" dirty="0">
              <a:solidFill>
                <a:prstClr val="black"/>
              </a:solidFill>
            </a:endParaRP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Dec. 15, </a:t>
            </a:r>
            <a:r>
              <a:rPr lang="en-US" dirty="0">
                <a:solidFill>
                  <a:prstClr val="black"/>
                </a:solidFill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407751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getting organized">
            <a:extLst>
              <a:ext uri="{FF2B5EF4-FFF2-40B4-BE49-F238E27FC236}">
                <a16:creationId xmlns:a16="http://schemas.microsoft.com/office/drawing/2014/main" xmlns="" id="{D4E64E26-5E51-473C-9DD7-1F496CD1D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937" y="2449252"/>
            <a:ext cx="26193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E12642FA-7405-4C3B-8D24-C520C534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608" y="5545316"/>
            <a:ext cx="3406219" cy="1081726"/>
          </a:xfrm>
        </p:spPr>
        <p:txBody>
          <a:bodyPr/>
          <a:lstStyle/>
          <a:p>
            <a:r>
              <a:rPr lang="en-US" i="1" dirty="0"/>
              <a:t>Let’s not.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6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14628C-3BBB-4CC6-8C59-DFE550AC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32" y="919618"/>
            <a:ext cx="10972800" cy="1066800"/>
          </a:xfrm>
        </p:spPr>
        <p:txBody>
          <a:bodyPr/>
          <a:lstStyle/>
          <a:p>
            <a:r>
              <a:rPr lang="en-US" dirty="0"/>
              <a:t>What we all think about (rightfully)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AD229F-1BFC-49B5-A229-9D95C7D6D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739" y="2033094"/>
            <a:ext cx="11592303" cy="3339194"/>
          </a:xfrm>
        </p:spPr>
        <p:txBody>
          <a:bodyPr>
            <a:normAutofit/>
          </a:bodyPr>
          <a:lstStyle/>
          <a:p>
            <a:r>
              <a:rPr lang="en-US" sz="3600" dirty="0"/>
              <a:t>The research lifecycle</a:t>
            </a:r>
          </a:p>
          <a:p>
            <a:pPr lvl="1"/>
            <a:r>
              <a:rPr lang="en-US" sz="3200" dirty="0"/>
              <a:t>Establishing the research question</a:t>
            </a:r>
          </a:p>
          <a:p>
            <a:pPr lvl="1"/>
            <a:r>
              <a:rPr lang="en-US" sz="3200" dirty="0"/>
              <a:t>Learning from prior work (e.g., reviewing the literature)</a:t>
            </a:r>
          </a:p>
          <a:p>
            <a:pPr lvl="1"/>
            <a:r>
              <a:rPr lang="en-US" sz="3200" dirty="0"/>
              <a:t>Selecting the appropriate methodology</a:t>
            </a:r>
          </a:p>
          <a:p>
            <a:pPr lvl="1"/>
            <a:r>
              <a:rPr lang="en-US" sz="3200" dirty="0"/>
              <a:t>Designing and testing the instrument (e.g., questionnaire or </a:t>
            </a:r>
            <a:r>
              <a:rPr lang="en-US" sz="3200" dirty="0" err="1"/>
              <a:t>qual</a:t>
            </a:r>
            <a:r>
              <a:rPr lang="en-US" sz="3200" dirty="0"/>
              <a:t> guides)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0EAD229F-1BFC-49B5-A229-9D95C7D6DB2B}"/>
              </a:ext>
            </a:extLst>
          </p:cNvPr>
          <p:cNvSpPr txBox="1">
            <a:spLocks/>
          </p:cNvSpPr>
          <p:nvPr/>
        </p:nvSpPr>
        <p:spPr>
          <a:xfrm>
            <a:off x="295739" y="2648452"/>
            <a:ext cx="11575975" cy="284684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Spec’ing the project, managing/overseeing field work</a:t>
            </a:r>
          </a:p>
          <a:p>
            <a:pPr lvl="1"/>
            <a:r>
              <a:rPr lang="en-US" sz="3200" dirty="0"/>
              <a:t>Data processing, weighting, dataset review</a:t>
            </a:r>
          </a:p>
          <a:p>
            <a:pPr lvl="1"/>
            <a:r>
              <a:rPr lang="en-US" sz="3200" dirty="0"/>
              <a:t>QA (process oriented); QC (product oriented); adaptive design</a:t>
            </a:r>
          </a:p>
          <a:p>
            <a:pPr lvl="1"/>
            <a:r>
              <a:rPr lang="en-US" sz="3200" dirty="0"/>
              <a:t>Data analysis</a:t>
            </a:r>
          </a:p>
          <a:p>
            <a:pPr lvl="1"/>
            <a:r>
              <a:rPr lang="en-US" sz="3200" dirty="0"/>
              <a:t>Report and presentation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65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53F4EB-798A-4851-B6A2-244A38593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the aim 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B6E977-1395-40D7-AFFD-D344B5774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accent2"/>
                </a:solidFill>
              </a:rPr>
              <a:t>Delivering insights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Serving our clients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Advancing our profession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Not to mention…</a:t>
            </a:r>
          </a:p>
          <a:p>
            <a:r>
              <a:rPr lang="en-US" dirty="0">
                <a:solidFill>
                  <a:schemeClr val="accent2"/>
                </a:solidFill>
              </a:rPr>
              <a:t>Improving our skills and advancing our careers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17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4AAEC6-DD43-49CA-BDA5-08E9BBA31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41342"/>
            <a:ext cx="10972800" cy="1066800"/>
          </a:xfrm>
        </p:spPr>
        <p:txBody>
          <a:bodyPr/>
          <a:lstStyle/>
          <a:p>
            <a:r>
              <a:rPr lang="en-US" dirty="0"/>
              <a:t>What we think less about (sadly)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F5B7F-536B-4FDC-893A-8F6ED9AF1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29" y="1994900"/>
            <a:ext cx="10972800" cy="4325112"/>
          </a:xfrm>
        </p:spPr>
        <p:txBody>
          <a:bodyPr/>
          <a:lstStyle/>
          <a:p>
            <a:r>
              <a:rPr lang="en-US" dirty="0"/>
              <a:t>The research </a:t>
            </a:r>
            <a:r>
              <a:rPr lang="en-US" i="1" dirty="0"/>
              <a:t>infrastructure </a:t>
            </a:r>
          </a:p>
          <a:p>
            <a:pPr lvl="1"/>
            <a:r>
              <a:rPr lang="en-US" dirty="0"/>
              <a:t>Organization</a:t>
            </a:r>
          </a:p>
          <a:p>
            <a:pPr lvl="1"/>
            <a:r>
              <a:rPr lang="en-US" dirty="0"/>
              <a:t>Consistency</a:t>
            </a:r>
          </a:p>
          <a:p>
            <a:pPr lvl="1"/>
            <a:r>
              <a:rPr lang="en-US" dirty="0"/>
              <a:t>Efficiency</a:t>
            </a:r>
          </a:p>
          <a:p>
            <a:pPr lvl="1"/>
            <a:r>
              <a:rPr lang="en-US" dirty="0"/>
              <a:t>Materials management</a:t>
            </a:r>
          </a:p>
          <a:p>
            <a:pPr lvl="1"/>
            <a:r>
              <a:rPr lang="en-US" dirty="0"/>
              <a:t>Knowledge management</a:t>
            </a:r>
          </a:p>
          <a:p>
            <a:pPr lvl="1"/>
            <a:r>
              <a:rPr lang="en-US" dirty="0"/>
              <a:t>Accuracy management</a:t>
            </a:r>
          </a:p>
          <a:p>
            <a:pPr lvl="1"/>
            <a:r>
              <a:rPr lang="en-US" dirty="0"/>
              <a:t>Insight management</a:t>
            </a:r>
          </a:p>
          <a:p>
            <a:pPr lvl="1"/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0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8F899F-211E-4E61-A24E-4A6B791A1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64" y="647307"/>
            <a:ext cx="109728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It’s a lot harder to hit the ball</a:t>
            </a:r>
            <a:br>
              <a:rPr lang="en-US" dirty="0"/>
            </a:br>
            <a:endParaRPr lang="en-US" dirty="0"/>
          </a:p>
        </p:txBody>
      </p:sp>
      <p:pic>
        <p:nvPicPr>
          <p:cNvPr id="13314" name="Picture 2" descr="Image result for teed it up">
            <a:extLst>
              <a:ext uri="{FF2B5EF4-FFF2-40B4-BE49-F238E27FC236}">
                <a16:creationId xmlns:a16="http://schemas.microsoft.com/office/drawing/2014/main" xmlns="" id="{C9E8E7D9-E3DE-4A5E-BF26-A3D75490DE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934" y="1389670"/>
            <a:ext cx="691896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A1CADE90-8564-4C94-A7CB-C90FF940A91B}"/>
              </a:ext>
            </a:extLst>
          </p:cNvPr>
          <p:cNvSpPr txBox="1">
            <a:spLocks/>
          </p:cNvSpPr>
          <p:nvPr/>
        </p:nvSpPr>
        <p:spPr>
          <a:xfrm>
            <a:off x="3763736" y="5846494"/>
            <a:ext cx="7209024" cy="929749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/>
              <a:t>…If you haven’t teed it up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18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F858D4-E380-487E-B624-95995F5CB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211" y="624526"/>
            <a:ext cx="10972800" cy="1066800"/>
          </a:xfrm>
        </p:spPr>
        <p:txBody>
          <a:bodyPr/>
          <a:lstStyle/>
          <a:p>
            <a:r>
              <a:rPr lang="en-US" dirty="0"/>
              <a:t>The wisdom of the 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EE4AEB-9FB7-4C7F-8B85-89143B84E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29" y="1875934"/>
            <a:ext cx="8927184" cy="457592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every minute spent organizing, an hour is earned.</a:t>
            </a:r>
          </a:p>
          <a:p>
            <a:pPr lvl="1"/>
            <a:r>
              <a:rPr lang="en-US" dirty="0"/>
              <a:t>– Benjamin Franklin</a:t>
            </a:r>
          </a:p>
          <a:p>
            <a:endParaRPr lang="en-US" dirty="0"/>
          </a:p>
          <a:p>
            <a:r>
              <a:rPr lang="en-US" dirty="0"/>
              <a:t>Good order is the foundation of all things. </a:t>
            </a:r>
          </a:p>
          <a:p>
            <a:pPr lvl="1"/>
            <a:r>
              <a:rPr lang="en-US" dirty="0"/>
              <a:t>– Edmund Burke</a:t>
            </a:r>
          </a:p>
          <a:p>
            <a:endParaRPr lang="en-US" dirty="0"/>
          </a:p>
          <a:p>
            <a:r>
              <a:rPr lang="en-US" dirty="0"/>
              <a:t>Fail to plan, plan to fail. </a:t>
            </a:r>
          </a:p>
          <a:p>
            <a:pPr lvl="1"/>
            <a:r>
              <a:rPr lang="en-US" dirty="0"/>
              <a:t>– Winston Churchill</a:t>
            </a:r>
          </a:p>
          <a:p>
            <a:endParaRPr lang="en-US" dirty="0"/>
          </a:p>
          <a:p>
            <a:r>
              <a:rPr lang="en-US" dirty="0"/>
              <a:t>How many things are there, which I do not want.</a:t>
            </a:r>
          </a:p>
          <a:p>
            <a:pPr lvl="1"/>
            <a:r>
              <a:rPr lang="en-US" dirty="0"/>
              <a:t> – Socrates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2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716" y="1736373"/>
            <a:ext cx="7517019" cy="462726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38DE93A9-BAF2-4ACC-9BC8-D63543040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10" y="531015"/>
            <a:ext cx="10972800" cy="1069848"/>
          </a:xfrm>
        </p:spPr>
        <p:txBody>
          <a:bodyPr/>
          <a:lstStyle/>
          <a:p>
            <a:r>
              <a:rPr lang="en-US" dirty="0"/>
              <a:t>The tools of our trade…</a:t>
            </a:r>
          </a:p>
        </p:txBody>
      </p:sp>
    </p:spTree>
    <p:extLst>
      <p:ext uri="{BB962C8B-B14F-4D97-AF65-F5344CB8AC3E}">
        <p14:creationId xmlns:p14="http://schemas.microsoft.com/office/powerpoint/2010/main" val="2177403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38B3A1-8588-4A63-99CA-F4075D50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Or, more precisely</a:t>
            </a:r>
          </a:p>
        </p:txBody>
      </p:sp>
      <p:pic>
        <p:nvPicPr>
          <p:cNvPr id="14338" name="Picture 2" descr="Image result for a system">
            <a:extLst>
              <a:ext uri="{FF2B5EF4-FFF2-40B4-BE49-F238E27FC236}">
                <a16:creationId xmlns:a16="http://schemas.microsoft.com/office/drawing/2014/main" xmlns="" id="{FD72BC18-5FCE-462E-AF85-57D823045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3" y="2533650"/>
            <a:ext cx="5133975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9646F440-B82B-42A3-9371-0649BC35668F}"/>
              </a:ext>
            </a:extLst>
          </p:cNvPr>
          <p:cNvSpPr txBox="1">
            <a:spLocks/>
          </p:cNvSpPr>
          <p:nvPr/>
        </p:nvSpPr>
        <p:spPr>
          <a:xfrm>
            <a:off x="5772347" y="4415673"/>
            <a:ext cx="3465922" cy="102359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/>
              <a:t>…a system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88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6F44EA65-C097-4CBF-A61C-968B369F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06" y="445417"/>
            <a:ext cx="10972800" cy="1066800"/>
          </a:xfrm>
        </p:spPr>
        <p:txBody>
          <a:bodyPr/>
          <a:lstStyle/>
          <a:p>
            <a:r>
              <a:rPr lang="en-US" dirty="0"/>
              <a:t>In our shop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978584A3-9FEF-431E-8512-CFA01EB889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05906" y="1512217"/>
            <a:ext cx="10123994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Langer Research Associates Operations Manual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 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9E1C29A5-BE14-459F-BD18-6C73EF6F8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289" y="1596940"/>
            <a:ext cx="10147001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400" dirty="0">
              <a:latin typeface="Trebuchet MS" panose="020B0603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dirty="0"/>
              <a:t>45 glorious pages, with things like…</a:t>
            </a:r>
            <a:endParaRPr lang="en-US" dirty="0"/>
          </a:p>
          <a:p>
            <a:pPr lvl="0"/>
            <a:r>
              <a:rPr lang="en-US" dirty="0"/>
              <a:t>Trend document formatting </a:t>
            </a:r>
          </a:p>
          <a:p>
            <a:pPr lvl="0"/>
            <a:r>
              <a:rPr lang="en-US" dirty="0"/>
              <a:t>Banner book formatting</a:t>
            </a:r>
          </a:p>
          <a:p>
            <a:pPr lvl="0"/>
            <a:r>
              <a:rPr lang="en-US" dirty="0"/>
              <a:t>Reference/citation style</a:t>
            </a:r>
          </a:p>
          <a:p>
            <a:pPr lvl="0"/>
            <a:r>
              <a:rPr lang="en-US" dirty="0"/>
              <a:t>Analysis and style guide</a:t>
            </a:r>
          </a:p>
          <a:p>
            <a:pPr lvl="0"/>
            <a:r>
              <a:rPr lang="en-US" dirty="0"/>
              <a:t>Regression guide</a:t>
            </a:r>
          </a:p>
          <a:p>
            <a:r>
              <a:rPr lang="en-US" i="1" dirty="0"/>
              <a:t>And the heavy hitter: </a:t>
            </a:r>
          </a:p>
          <a:p>
            <a:pPr lvl="1"/>
            <a:r>
              <a:rPr lang="en-US" sz="2800" i="1" dirty="0"/>
              <a:t>File name, folder name and record-keeping protocols</a:t>
            </a:r>
          </a:p>
          <a:p>
            <a:endParaRPr lang="en-US" dirty="0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dirty="0">
              <a:latin typeface="Trebuchet MS" panose="020B0603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573" y="63113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09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493" y="803502"/>
            <a:ext cx="10972800" cy="1066800"/>
          </a:xfrm>
        </p:spPr>
        <p:txBody>
          <a:bodyPr/>
          <a:lstStyle/>
          <a:p>
            <a:r>
              <a:rPr lang="en-US" dirty="0"/>
              <a:t>Example…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626179"/>
            <a:ext cx="9172575" cy="140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7" y="2542259"/>
            <a:ext cx="8991600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755" y="2114550"/>
            <a:ext cx="9820275" cy="422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948" y="2293693"/>
            <a:ext cx="981075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37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1D2A63-6B98-4E2F-8F13-29AEEB167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615" y="751114"/>
            <a:ext cx="10972800" cy="1069848"/>
          </a:xfrm>
        </p:spPr>
        <p:txBody>
          <a:bodyPr/>
          <a:lstStyle/>
          <a:p>
            <a:r>
              <a:rPr lang="en-US" dirty="0"/>
              <a:t>…and PARC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481D2A63-6B98-4E2F-8F13-29AEEB167322}"/>
              </a:ext>
            </a:extLst>
          </p:cNvPr>
          <p:cNvSpPr txBox="1">
            <a:spLocks/>
          </p:cNvSpPr>
          <p:nvPr/>
        </p:nvSpPr>
        <p:spPr>
          <a:xfrm>
            <a:off x="4767944" y="5816320"/>
            <a:ext cx="6006193" cy="936498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/>
              <a:t>…let’s go to the web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A532E69-95FF-4272-962F-876EB1CEC9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3" t="3077" r="3543" b="40273"/>
          <a:stretch/>
        </p:blipFill>
        <p:spPr>
          <a:xfrm>
            <a:off x="3245199" y="1082407"/>
            <a:ext cx="6013689" cy="4733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573" y="6284569"/>
            <a:ext cx="2102427" cy="5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38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464231"/>
            <a:ext cx="11277600" cy="1470025"/>
          </a:xfrm>
        </p:spPr>
        <p:txBody>
          <a:bodyPr>
            <a:normAutofit/>
          </a:bodyPr>
          <a:lstStyle/>
          <a:p>
            <a:r>
              <a:rPr lang="en-US" sz="4800" dirty="0"/>
              <a:t>Thank you!</a:t>
            </a:r>
          </a:p>
        </p:txBody>
      </p:sp>
      <p:sp>
        <p:nvSpPr>
          <p:cNvPr id="8089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7135" y="4086356"/>
            <a:ext cx="6604000" cy="1752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b="1" dirty="0">
                <a:ea typeface="ＭＳ Ｐゴシック" pitchFamily="-65" charset="-128"/>
                <a:cs typeface="ＭＳ Ｐゴシック" pitchFamily="-65" charset="-128"/>
              </a:rPr>
              <a:t>Gary Langer</a:t>
            </a:r>
          </a:p>
          <a:p>
            <a:pPr>
              <a:lnSpc>
                <a:spcPct val="80000"/>
              </a:lnSpc>
            </a:pPr>
            <a:r>
              <a:rPr lang="en-US" sz="2000" b="1" dirty="0">
                <a:ea typeface="ＭＳ Ｐゴシック" pitchFamily="-65" charset="-128"/>
                <a:cs typeface="ＭＳ Ｐゴシック" pitchFamily="-65" charset="-128"/>
              </a:rPr>
              <a:t>Langer Research Associates</a:t>
            </a:r>
          </a:p>
          <a:p>
            <a:pPr>
              <a:lnSpc>
                <a:spcPct val="80000"/>
              </a:lnSpc>
            </a:pPr>
            <a:r>
              <a:rPr lang="en-US" sz="2000" b="1" dirty="0">
                <a:ea typeface="ＭＳ Ｐゴシック" pitchFamily="-65" charset="-128"/>
                <a:cs typeface="ＭＳ Ｐゴシック" pitchFamily="-65" charset="-128"/>
                <a:hlinkClick r:id="rId3"/>
              </a:rPr>
              <a:t>glanger@langerresearch.com</a:t>
            </a:r>
            <a:endParaRPr lang="en-US" sz="2000" b="1" dirty="0">
              <a:ea typeface="ＭＳ Ｐゴシック" pitchFamily="-65" charset="-128"/>
              <a:cs typeface="ＭＳ Ｐゴシック" pitchFamily="-65" charset="-128"/>
            </a:endParaRPr>
          </a:p>
          <a:p>
            <a:pPr>
              <a:lnSpc>
                <a:spcPct val="80000"/>
              </a:lnSpc>
            </a:pPr>
            <a:endParaRPr lang="en-US" sz="2000" b="1" dirty="0">
              <a:ea typeface="ＭＳ Ｐゴシック" pitchFamily="-65" charset="-128"/>
              <a:cs typeface="ＭＳ Ｐゴシック" pitchFamily="-65" charset="-128"/>
            </a:endParaRPr>
          </a:p>
          <a:p>
            <a:pPr>
              <a:lnSpc>
                <a:spcPct val="80000"/>
              </a:lnSpc>
            </a:pPr>
            <a:endParaRPr lang="en-US" b="1" dirty="0">
              <a:ea typeface="ＭＳ Ｐゴシック" pitchFamily="-65" charset="-128"/>
              <a:cs typeface="ＭＳ Ｐゴシック" pitchFamily="-65" charset="-128"/>
            </a:endParaRPr>
          </a:p>
          <a:p>
            <a:pPr>
              <a:lnSpc>
                <a:spcPct val="80000"/>
              </a:lnSpc>
            </a:pPr>
            <a:endParaRPr lang="en-US" b="1" dirty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4055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6311</TotalTime>
  <Words>307</Words>
  <Application>Microsoft Macintosh PowerPoint</Application>
  <PresentationFormat>Custom</PresentationFormat>
  <Paragraphs>80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Urban</vt:lpstr>
      <vt:lpstr>4_Urban</vt:lpstr>
      <vt:lpstr>Managing Surveys from Start to Finish</vt:lpstr>
      <vt:lpstr>Let’s not.</vt:lpstr>
      <vt:lpstr>What we all think about (rightfully)</vt:lpstr>
      <vt:lpstr>With the aim of</vt:lpstr>
      <vt:lpstr>What we think less about (sadly)</vt:lpstr>
      <vt:lpstr>It’s a lot harder to hit the ball </vt:lpstr>
      <vt:lpstr>The wisdom of the sages</vt:lpstr>
      <vt:lpstr>The tools of our trade…</vt:lpstr>
      <vt:lpstr>Or, more precisely</vt:lpstr>
      <vt:lpstr>In our shop</vt:lpstr>
      <vt:lpstr>Example…</vt:lpstr>
      <vt:lpstr>…and PARC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 Sinozich</dc:creator>
  <cp:lastModifiedBy>Christine</cp:lastModifiedBy>
  <cp:revision>408</cp:revision>
  <dcterms:created xsi:type="dcterms:W3CDTF">2016-09-14T15:44:17Z</dcterms:created>
  <dcterms:modified xsi:type="dcterms:W3CDTF">2017-12-07T21:27:17Z</dcterms:modified>
</cp:coreProperties>
</file>