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4" r:id="rId1"/>
    <p:sldMasterId id="2147483816" r:id="rId2"/>
  </p:sldMasterIdLst>
  <p:notesMasterIdLst>
    <p:notesMasterId r:id="rId20"/>
  </p:notesMasterIdLst>
  <p:sldIdLst>
    <p:sldId id="260" r:id="rId3"/>
    <p:sldId id="274" r:id="rId4"/>
    <p:sldId id="268" r:id="rId5"/>
    <p:sldId id="270" r:id="rId6"/>
    <p:sldId id="271" r:id="rId7"/>
    <p:sldId id="283" r:id="rId8"/>
    <p:sldId id="273" r:id="rId9"/>
    <p:sldId id="272" r:id="rId10"/>
    <p:sldId id="269" r:id="rId11"/>
    <p:sldId id="280" r:id="rId12"/>
    <p:sldId id="279" r:id="rId13"/>
    <p:sldId id="282" r:id="rId14"/>
    <p:sldId id="276" r:id="rId15"/>
    <p:sldId id="277" r:id="rId16"/>
    <p:sldId id="278" r:id="rId17"/>
    <p:sldId id="281" r:id="rId18"/>
    <p:sldId id="275"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sther Yoona Cho" initials="" lastIdx="15" clrIdx="0"/>
  <p:cmAuthor id="1" name="EYC" initials="" lastIdx="5" clrIdx="1"/>
  <p:cmAuthor id="2" name="Berkeley Population Center" initials="LEL" lastIdx="6"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7E6E6"/>
    <a:srgbClr val="EFF2F5"/>
    <a:srgbClr val="D2A000"/>
    <a:srgbClr val="AB9822"/>
    <a:srgbClr val="808080"/>
    <a:srgbClr val="4C7FBC"/>
    <a:srgbClr val="E6E6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934" autoAdjust="0"/>
    <p:restoredTop sz="60580" autoAdjust="0"/>
  </p:normalViewPr>
  <p:slideViewPr>
    <p:cSldViewPr>
      <p:cViewPr varScale="1">
        <p:scale>
          <a:sx n="63" d="100"/>
          <a:sy n="63" d="100"/>
        </p:scale>
        <p:origin x="272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eora%20Lawton\ALL\CAL\CLAUDE-R01\Results\PAPOR0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Leora%20Lawton\ALL\CAL\CLAUDE-R01\Results\PAPOR00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600" dirty="0">
                <a:solidFill>
                  <a:schemeClr val="tx1"/>
                </a:solidFill>
              </a:rPr>
              <a:t>Social Support</a:t>
            </a:r>
            <a:r>
              <a:rPr lang="en-US" sz="1600" baseline="0" dirty="0">
                <a:solidFill>
                  <a:schemeClr val="tx1"/>
                </a:solidFill>
              </a:rPr>
              <a:t> (Friends Only - Romantic Partner Excluded</a:t>
            </a:r>
            <a:r>
              <a:rPr lang="en-US" sz="1200" baseline="0" dirty="0">
                <a:solidFill>
                  <a:schemeClr val="tx1"/>
                </a:solidFill>
              </a:rPr>
              <a:t>)</a:t>
            </a:r>
            <a:endParaRPr lang="en-US" sz="1200" dirty="0">
              <a:solidFill>
                <a:schemeClr val="tx1"/>
              </a:solidFill>
            </a:endParaRPr>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1"/>
          <c:order val="0"/>
          <c:tx>
            <c:strRef>
              <c:f>[PAPOR002.xlsx]Charts!$A$16</c:f>
              <c:strCache>
                <c:ptCount val="1"/>
                <c:pt idx="0">
                  <c:v>Did Audio</c:v>
                </c:pt>
              </c:strCache>
            </c:strRef>
          </c:tx>
          <c:spPr>
            <a:solidFill>
              <a:schemeClr val="accent5"/>
            </a:solidFill>
            <a:ln>
              <a:noFill/>
            </a:ln>
            <a:effectLst/>
            <a:scene3d>
              <a:camera prst="orthographicFront"/>
              <a:lightRig rig="threePt" dir="t"/>
            </a:scene3d>
            <a:sp3d>
              <a:bevelT/>
            </a:sp3d>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[PAPOR002.xlsx]Charts!$B$13:$H$14</c:f>
              <c:strCache>
                <c:ptCount val="7"/>
                <c:pt idx="0">
                  <c:v># Demanding</c:v>
                </c:pt>
                <c:pt idx="1">
                  <c:v># Giving practical help</c:v>
                </c:pt>
                <c:pt idx="2">
                  <c:v># Advise</c:v>
                </c:pt>
                <c:pt idx="3">
                  <c:v># Emergency</c:v>
                </c:pt>
                <c:pt idx="4">
                  <c:v># Confide</c:v>
                </c:pt>
                <c:pt idx="5">
                  <c:v># Respondent helps</c:v>
                </c:pt>
                <c:pt idx="6">
                  <c:v># Social</c:v>
                </c:pt>
              </c:strCache>
            </c:strRef>
          </c:cat>
          <c:val>
            <c:numRef>
              <c:f>[PAPOR002.xlsx]Charts!$B$16:$H$16</c:f>
              <c:numCache>
                <c:formatCode>General</c:formatCode>
                <c:ptCount val="7"/>
                <c:pt idx="0">
                  <c:v>0.55689999999999995</c:v>
                </c:pt>
                <c:pt idx="1">
                  <c:v>1.2228000000000001</c:v>
                </c:pt>
                <c:pt idx="2">
                  <c:v>1.3366</c:v>
                </c:pt>
                <c:pt idx="3">
                  <c:v>1.5157</c:v>
                </c:pt>
                <c:pt idx="4">
                  <c:v>1.9321999999999999</c:v>
                </c:pt>
                <c:pt idx="5">
                  <c:v>2.3487</c:v>
                </c:pt>
                <c:pt idx="6">
                  <c:v>3.7627000000000002</c:v>
                </c:pt>
              </c:numCache>
            </c:numRef>
          </c:val>
        </c:ser>
        <c:ser>
          <c:idx val="0"/>
          <c:order val="1"/>
          <c:tx>
            <c:strRef>
              <c:f>[PAPOR002.xlsx]Charts!$A$15</c:f>
              <c:strCache>
                <c:ptCount val="1"/>
                <c:pt idx="0">
                  <c:v>Refused</c:v>
                </c:pt>
              </c:strCache>
            </c:strRef>
          </c:tx>
          <c:spPr>
            <a:solidFill>
              <a:srgbClr val="FF0000"/>
            </a:solidFill>
            <a:ln>
              <a:noFill/>
            </a:ln>
            <a:effectLst/>
            <a:scene3d>
              <a:camera prst="orthographicFront"/>
              <a:lightRig rig="threePt" dir="t"/>
            </a:scene3d>
            <a:sp3d>
              <a:bevelT/>
            </a:sp3d>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[PAPOR002.xlsx]Charts!$B$13:$H$14</c:f>
              <c:strCache>
                <c:ptCount val="7"/>
                <c:pt idx="0">
                  <c:v># Demanding</c:v>
                </c:pt>
                <c:pt idx="1">
                  <c:v># Giving practical help</c:v>
                </c:pt>
                <c:pt idx="2">
                  <c:v># Advise</c:v>
                </c:pt>
                <c:pt idx="3">
                  <c:v># Emergency</c:v>
                </c:pt>
                <c:pt idx="4">
                  <c:v># Confide</c:v>
                </c:pt>
                <c:pt idx="5">
                  <c:v># Respondent helps</c:v>
                </c:pt>
                <c:pt idx="6">
                  <c:v># Social</c:v>
                </c:pt>
              </c:strCache>
            </c:strRef>
          </c:cat>
          <c:val>
            <c:numRef>
              <c:f>[PAPOR002.xlsx]Charts!$B$15:$H$15</c:f>
              <c:numCache>
                <c:formatCode>General</c:formatCode>
                <c:ptCount val="7"/>
                <c:pt idx="0">
                  <c:v>0.35780000000000001</c:v>
                </c:pt>
                <c:pt idx="1">
                  <c:v>0.71120000000000005</c:v>
                </c:pt>
                <c:pt idx="2">
                  <c:v>0.9052</c:v>
                </c:pt>
                <c:pt idx="3">
                  <c:v>0.88790000000000002</c:v>
                </c:pt>
                <c:pt idx="4">
                  <c:v>1.3835999999999999</c:v>
                </c:pt>
                <c:pt idx="5">
                  <c:v>1.6853</c:v>
                </c:pt>
                <c:pt idx="6">
                  <c:v>2.8664000000000001</c:v>
                </c:pt>
              </c:numCache>
            </c:numRef>
          </c:val>
        </c:ser>
        <c:dLbls>
          <c:showLegendKey val="0"/>
          <c:showVal val="0"/>
          <c:showCatName val="0"/>
          <c:showSerName val="0"/>
          <c:showPercent val="0"/>
          <c:showBubbleSize val="0"/>
        </c:dLbls>
        <c:gapWidth val="100"/>
        <c:axId val="102207120"/>
        <c:axId val="102207680"/>
      </c:barChart>
      <c:catAx>
        <c:axId val="1022071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2207680"/>
        <c:crosses val="autoZero"/>
        <c:auto val="1"/>
        <c:lblAlgn val="ctr"/>
        <c:lblOffset val="100"/>
        <c:noMultiLvlLbl val="0"/>
      </c:catAx>
      <c:valAx>
        <c:axId val="10220768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2207120"/>
        <c:crosses val="autoZero"/>
        <c:crossBetween val="between"/>
        <c:majorUnit val="2"/>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aseline="0" dirty="0" smtClean="0">
                <a:solidFill>
                  <a:schemeClr val="tx1"/>
                </a:solidFill>
              </a:rPr>
              <a:t>HOMOPHILY:  NUMBER PEOPLE IN NETWORK WHO ARE SIMILAR</a:t>
            </a:r>
            <a:endParaRPr lang="en-US" sz="1600" baseline="0" dirty="0">
              <a:solidFill>
                <a:schemeClr val="tx1"/>
              </a:solidFill>
            </a:endParaRPr>
          </a:p>
        </c:rich>
      </c:tx>
      <c:layout>
        <c:manualLayout>
          <c:xMode val="edge"/>
          <c:yMode val="edge"/>
          <c:x val="0.13048328958880143"/>
          <c:y val="1.9195494167592687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[PAPOR002.xlsx]Charts!$A$4</c:f>
              <c:strCache>
                <c:ptCount val="1"/>
                <c:pt idx="0">
                  <c:v>Did Audio</c:v>
                </c:pt>
              </c:strCache>
            </c:strRef>
          </c:tx>
          <c:spPr>
            <a:solidFill>
              <a:schemeClr val="accent5"/>
            </a:solidFill>
            <a:ln>
              <a:solidFill>
                <a:schemeClr val="accent1"/>
              </a:solidFill>
            </a:ln>
            <a:effectLst/>
            <a:scene3d>
              <a:camera prst="orthographicFront"/>
              <a:lightRig rig="threePt" dir="t"/>
            </a:scene3d>
            <a:sp3d>
              <a:bevelT/>
            </a:sp3d>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[PAPOR002.xlsx]Charts!$B$2:$E$2</c:f>
              <c:strCache>
                <c:ptCount val="4"/>
                <c:pt idx="0">
                  <c:v>Same race</c:v>
                </c:pt>
                <c:pt idx="1">
                  <c:v>Same gender</c:v>
                </c:pt>
                <c:pt idx="2">
                  <c:v>Same religion</c:v>
                </c:pt>
                <c:pt idx="3">
                  <c:v>Same age</c:v>
                </c:pt>
              </c:strCache>
              <c:extLst/>
            </c:strRef>
          </c:cat>
          <c:val>
            <c:numRef>
              <c:f>[PAPOR002.xlsx]Charts!$B$4:$E$4</c:f>
              <c:numCache>
                <c:formatCode>General</c:formatCode>
                <c:ptCount val="4"/>
                <c:pt idx="0">
                  <c:v>7.8159999999999998</c:v>
                </c:pt>
                <c:pt idx="1">
                  <c:v>6.6295000000000002</c:v>
                </c:pt>
                <c:pt idx="2">
                  <c:v>4.7845000000000004</c:v>
                </c:pt>
                <c:pt idx="3">
                  <c:v>4.9394999999999998</c:v>
                </c:pt>
              </c:numCache>
              <c:extLst/>
            </c:numRef>
          </c:val>
        </c:ser>
        <c:ser>
          <c:idx val="0"/>
          <c:order val="1"/>
          <c:tx>
            <c:strRef>
              <c:f>[PAPOR002.xlsx]Charts!$A$3</c:f>
              <c:strCache>
                <c:ptCount val="1"/>
                <c:pt idx="0">
                  <c:v>Refused</c:v>
                </c:pt>
              </c:strCache>
            </c:strRef>
          </c:tx>
          <c:spPr>
            <a:solidFill>
              <a:srgbClr val="FF0000"/>
            </a:solidFill>
            <a:ln>
              <a:solidFill>
                <a:srgbClr val="FF0000"/>
              </a:solidFill>
            </a:ln>
            <a:effectLst/>
            <a:scene3d>
              <a:camera prst="orthographicFront"/>
              <a:lightRig rig="threePt" dir="t"/>
            </a:scene3d>
            <a:sp3d>
              <a:bevelT/>
            </a:sp3d>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[PAPOR002.xlsx]Charts!$B$2:$E$2</c:f>
              <c:strCache>
                <c:ptCount val="4"/>
                <c:pt idx="0">
                  <c:v>Same race</c:v>
                </c:pt>
                <c:pt idx="1">
                  <c:v>Same gender</c:v>
                </c:pt>
                <c:pt idx="2">
                  <c:v>Same religion</c:v>
                </c:pt>
                <c:pt idx="3">
                  <c:v>Same age</c:v>
                </c:pt>
              </c:strCache>
              <c:extLst/>
            </c:strRef>
          </c:cat>
          <c:val>
            <c:numRef>
              <c:f>[PAPOR002.xlsx]Charts!$B$3:$E$3</c:f>
              <c:numCache>
                <c:formatCode>General</c:formatCode>
                <c:ptCount val="4"/>
                <c:pt idx="0">
                  <c:v>6.2930999999999999</c:v>
                </c:pt>
                <c:pt idx="1">
                  <c:v>5.4913999999999996</c:v>
                </c:pt>
                <c:pt idx="2">
                  <c:v>3.4914000000000001</c:v>
                </c:pt>
                <c:pt idx="3">
                  <c:v>4.4828000000000001</c:v>
                </c:pt>
              </c:numCache>
              <c:extLst/>
            </c:numRef>
          </c:val>
        </c:ser>
        <c:dLbls>
          <c:dLblPos val="outEnd"/>
          <c:showLegendKey val="0"/>
          <c:showVal val="1"/>
          <c:showCatName val="0"/>
          <c:showSerName val="0"/>
          <c:showPercent val="0"/>
          <c:showBubbleSize val="0"/>
        </c:dLbls>
        <c:gapWidth val="219"/>
        <c:overlap val="-27"/>
        <c:axId val="102210480"/>
        <c:axId val="102211040"/>
      </c:barChart>
      <c:catAx>
        <c:axId val="10221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2211040"/>
        <c:crosses val="autoZero"/>
        <c:auto val="1"/>
        <c:lblAlgn val="ctr"/>
        <c:lblOffset val="100"/>
        <c:noMultiLvlLbl val="0"/>
      </c:catAx>
      <c:valAx>
        <c:axId val="102211040"/>
        <c:scaling>
          <c:orientation val="minMax"/>
          <c:max val="8"/>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210480"/>
        <c:crosses val="autoZero"/>
        <c:crossBetween val="between"/>
        <c:majorUnit val="2"/>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7CE75D5-1244-4308-8FDE-6F7C9F5D1BB2}" type="datetimeFigureOut">
              <a:rPr lang="en-US"/>
              <a:pPr>
                <a:defRPr/>
              </a:pPr>
              <a:t>12/15/2016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D84C056-D986-4D8A-9E11-B00A67CEC6D5}" type="slidenum">
              <a:rPr lang="en-US"/>
              <a:pPr>
                <a:defRPr/>
              </a:pPr>
              <a:t>‹#›</a:t>
            </a:fld>
            <a:endParaRPr lang="en-US"/>
          </a:p>
        </p:txBody>
      </p:sp>
    </p:spTree>
    <p:extLst>
      <p:ext uri="{BB962C8B-B14F-4D97-AF65-F5344CB8AC3E}">
        <p14:creationId xmlns:p14="http://schemas.microsoft.com/office/powerpoint/2010/main" val="41380051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2</a:t>
            </a:fld>
            <a:endParaRPr lang="en-US"/>
          </a:p>
        </p:txBody>
      </p:sp>
    </p:spTree>
    <p:extLst>
      <p:ext uri="{BB962C8B-B14F-4D97-AF65-F5344CB8AC3E}">
        <p14:creationId xmlns:p14="http://schemas.microsoft.com/office/powerpoint/2010/main" val="526043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3</a:t>
            </a:fld>
            <a:endParaRPr lang="en-US"/>
          </a:p>
        </p:txBody>
      </p:sp>
    </p:spTree>
    <p:extLst>
      <p:ext uri="{BB962C8B-B14F-4D97-AF65-F5344CB8AC3E}">
        <p14:creationId xmlns:p14="http://schemas.microsoft.com/office/powerpoint/2010/main" val="523227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4</a:t>
            </a:fld>
            <a:endParaRPr lang="en-US"/>
          </a:p>
        </p:txBody>
      </p:sp>
    </p:spTree>
    <p:extLst>
      <p:ext uri="{BB962C8B-B14F-4D97-AF65-F5344CB8AC3E}">
        <p14:creationId xmlns:p14="http://schemas.microsoft.com/office/powerpoint/2010/main" val="2228448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5</a:t>
            </a:fld>
            <a:endParaRPr lang="en-US"/>
          </a:p>
        </p:txBody>
      </p:sp>
    </p:spTree>
    <p:extLst>
      <p:ext uri="{BB962C8B-B14F-4D97-AF65-F5344CB8AC3E}">
        <p14:creationId xmlns:p14="http://schemas.microsoft.com/office/powerpoint/2010/main" val="1141326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6</a:t>
            </a:fld>
            <a:endParaRPr lang="en-US"/>
          </a:p>
        </p:txBody>
      </p:sp>
    </p:spTree>
    <p:extLst>
      <p:ext uri="{BB962C8B-B14F-4D97-AF65-F5344CB8AC3E}">
        <p14:creationId xmlns:p14="http://schemas.microsoft.com/office/powerpoint/2010/main" val="3481011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7</a:t>
            </a:fld>
            <a:endParaRPr lang="en-US"/>
          </a:p>
        </p:txBody>
      </p:sp>
    </p:spTree>
    <p:extLst>
      <p:ext uri="{BB962C8B-B14F-4D97-AF65-F5344CB8AC3E}">
        <p14:creationId xmlns:p14="http://schemas.microsoft.com/office/powerpoint/2010/main" val="2148663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8</a:t>
            </a:fld>
            <a:endParaRPr lang="en-US"/>
          </a:p>
        </p:txBody>
      </p:sp>
    </p:spTree>
    <p:extLst>
      <p:ext uri="{BB962C8B-B14F-4D97-AF65-F5344CB8AC3E}">
        <p14:creationId xmlns:p14="http://schemas.microsoft.com/office/powerpoint/2010/main" val="2527610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9</a:t>
            </a:fld>
            <a:endParaRPr lang="en-US"/>
          </a:p>
        </p:txBody>
      </p:sp>
    </p:spTree>
    <p:extLst>
      <p:ext uri="{BB962C8B-B14F-4D97-AF65-F5344CB8AC3E}">
        <p14:creationId xmlns:p14="http://schemas.microsoft.com/office/powerpoint/2010/main" val="1110626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10</a:t>
            </a:fld>
            <a:endParaRPr lang="en-US"/>
          </a:p>
        </p:txBody>
      </p:sp>
    </p:spTree>
    <p:extLst>
      <p:ext uri="{BB962C8B-B14F-4D97-AF65-F5344CB8AC3E}">
        <p14:creationId xmlns:p14="http://schemas.microsoft.com/office/powerpoint/2010/main" val="1791598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11</a:t>
            </a:fld>
            <a:endParaRPr lang="en-US"/>
          </a:p>
        </p:txBody>
      </p:sp>
    </p:spTree>
    <p:extLst>
      <p:ext uri="{BB962C8B-B14F-4D97-AF65-F5344CB8AC3E}">
        <p14:creationId xmlns:p14="http://schemas.microsoft.com/office/powerpoint/2010/main" val="824456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12</a:t>
            </a:fld>
            <a:endParaRPr lang="en-US"/>
          </a:p>
        </p:txBody>
      </p:sp>
    </p:spTree>
    <p:extLst>
      <p:ext uri="{BB962C8B-B14F-4D97-AF65-F5344CB8AC3E}">
        <p14:creationId xmlns:p14="http://schemas.microsoft.com/office/powerpoint/2010/main" val="4158638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13</a:t>
            </a:fld>
            <a:endParaRPr lang="en-US"/>
          </a:p>
        </p:txBody>
      </p:sp>
    </p:spTree>
    <p:extLst>
      <p:ext uri="{BB962C8B-B14F-4D97-AF65-F5344CB8AC3E}">
        <p14:creationId xmlns:p14="http://schemas.microsoft.com/office/powerpoint/2010/main" val="1118329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14</a:t>
            </a:fld>
            <a:endParaRPr lang="en-US"/>
          </a:p>
        </p:txBody>
      </p:sp>
    </p:spTree>
    <p:extLst>
      <p:ext uri="{BB962C8B-B14F-4D97-AF65-F5344CB8AC3E}">
        <p14:creationId xmlns:p14="http://schemas.microsoft.com/office/powerpoint/2010/main" val="4284697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15</a:t>
            </a:fld>
            <a:endParaRPr lang="en-US"/>
          </a:p>
        </p:txBody>
      </p:sp>
    </p:spTree>
    <p:extLst>
      <p:ext uri="{BB962C8B-B14F-4D97-AF65-F5344CB8AC3E}">
        <p14:creationId xmlns:p14="http://schemas.microsoft.com/office/powerpoint/2010/main" val="502792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Clr>
                <a:schemeClr val="accent5"/>
              </a:buClr>
              <a:buFont typeface="Wingdings" panose="05000000000000000000" pitchFamily="2" charset="2"/>
              <a:buChar char="§"/>
            </a:pPr>
            <a:r>
              <a:rPr lang="en-US" dirty="0" smtClean="0"/>
              <a:t>Just because a survey item is standard practice does not mean it’s universally accepted in unitary meaning.</a:t>
            </a:r>
          </a:p>
          <a:p>
            <a:pPr marL="1200150" lvl="2" indent="-285750">
              <a:buClr>
                <a:schemeClr val="accent5"/>
              </a:buClr>
              <a:buFont typeface="Wingdings" panose="05000000000000000000" pitchFamily="2" charset="2"/>
              <a:buChar char="§"/>
            </a:pPr>
            <a:r>
              <a:rPr lang="en-US" dirty="0" smtClean="0"/>
              <a:t>Hispanic can mean some kind of identity, a comparison to racial groups, neither or both. </a:t>
            </a:r>
          </a:p>
          <a:p>
            <a:pPr marL="1200150" lvl="2" indent="-285750">
              <a:buClr>
                <a:schemeClr val="accent5"/>
              </a:buClr>
              <a:buFont typeface="Wingdings" panose="05000000000000000000" pitchFamily="2" charset="2"/>
              <a:buChar char="§"/>
            </a:pPr>
            <a:r>
              <a:rPr lang="en-US" dirty="0" smtClean="0"/>
              <a:t>The interviewer may have a significant impact on how the respondent answers, and how the answer is recorded.  </a:t>
            </a:r>
          </a:p>
          <a:p>
            <a:pPr marL="742950" lvl="1" indent="-285750">
              <a:buClr>
                <a:schemeClr val="accent5"/>
              </a:buClr>
              <a:buFont typeface="Wingdings" panose="05000000000000000000" pitchFamily="2" charset="2"/>
              <a:buChar char="§"/>
            </a:pPr>
            <a:r>
              <a:rPr lang="en-US" dirty="0" smtClean="0"/>
              <a:t>So with race and ethnicity, what we found is that the meaning of the two categories are not well-understood, and indeed, quite debatable.  It gives one pause when thinking about how accurately people define themselves with these questions, or at least, accurately in terms of having an analyzable concept using these descriptors as discrete meaning.  </a:t>
            </a:r>
          </a:p>
          <a:p>
            <a:pPr marL="742950" lvl="1" indent="-285750">
              <a:buClr>
                <a:schemeClr val="accent5"/>
              </a:buClr>
              <a:buFont typeface="Wingdings" panose="05000000000000000000" pitchFamily="2" charset="2"/>
              <a:buChar char="§"/>
            </a:pPr>
            <a:r>
              <a:rPr lang="en-US" dirty="0" smtClean="0"/>
              <a:t>With obligation, again there is lack of agreement about the word’s definition and there is disagreement over whether it carries positive or negative freight, or whether it is different from willingness, or different for family versus close friends.</a:t>
            </a:r>
          </a:p>
          <a:p>
            <a:pPr marL="742950" lvl="1" indent="-285750">
              <a:buClr>
                <a:schemeClr val="accent5"/>
              </a:buClr>
              <a:buFont typeface="Wingdings" panose="05000000000000000000" pitchFamily="2" charset="2"/>
              <a:buChar char="§"/>
            </a:pPr>
            <a:r>
              <a:rPr lang="en-US" dirty="0" smtClean="0"/>
              <a:t>In conclusion, we found </a:t>
            </a:r>
            <a:r>
              <a:rPr lang="en-US" dirty="0" err="1" smtClean="0"/>
              <a:t>audiofiles</a:t>
            </a:r>
            <a:r>
              <a:rPr lang="en-US" dirty="0" smtClean="0"/>
              <a:t> traditionally gave us a advice on ways to give the interviewers better instructions, and also to see a concept in multi-faceted and nuanced ways, adding more depth to the analysis.</a:t>
            </a:r>
          </a:p>
          <a:p>
            <a:endParaRPr lang="en-US" dirty="0"/>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16</a:t>
            </a:fld>
            <a:endParaRPr lang="en-US"/>
          </a:p>
        </p:txBody>
      </p:sp>
    </p:spTree>
    <p:extLst>
      <p:ext uri="{BB962C8B-B14F-4D97-AF65-F5344CB8AC3E}">
        <p14:creationId xmlns:p14="http://schemas.microsoft.com/office/powerpoint/2010/main" val="306981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D84C056-D986-4D8A-9E11-B00A67CEC6D5}" type="slidenum">
              <a:rPr lang="en-US" smtClean="0"/>
              <a:pPr>
                <a:defRPr/>
              </a:pPr>
              <a:t>17</a:t>
            </a:fld>
            <a:endParaRPr lang="en-US"/>
          </a:p>
        </p:txBody>
      </p:sp>
    </p:spTree>
    <p:extLst>
      <p:ext uri="{BB962C8B-B14F-4D97-AF65-F5344CB8AC3E}">
        <p14:creationId xmlns:p14="http://schemas.microsoft.com/office/powerpoint/2010/main" val="1494668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A0598B94-32DA-499D-A7AF-A6BDD48F212E}" type="datetime1">
              <a:rPr lang="en-US" smtClean="0"/>
              <a:t>12/15/2016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44631D8-5E07-4F13-A628-471A3989AA10}" type="slidenum">
              <a:rPr lang="en-US" smtClean="0"/>
              <a:pPr>
                <a:defRPr/>
              </a:pPr>
              <a:t>‹#›</a:t>
            </a:fld>
            <a:endParaRPr lang="en-US"/>
          </a:p>
        </p:txBody>
      </p:sp>
    </p:spTree>
    <p:extLst>
      <p:ext uri="{BB962C8B-B14F-4D97-AF65-F5344CB8AC3E}">
        <p14:creationId xmlns:p14="http://schemas.microsoft.com/office/powerpoint/2010/main" val="2646272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D6538341-77F5-4303-A270-77A4B22D6DA8}" type="datetime1">
              <a:rPr lang="en-US" smtClean="0"/>
              <a:t>12/15/2016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44631D8-5E07-4F13-A628-471A3989AA10}" type="slidenum">
              <a:rPr lang="en-US" smtClean="0"/>
              <a:pPr>
                <a:defRPr/>
              </a:pPr>
              <a:t>‹#›</a:t>
            </a:fld>
            <a:endParaRPr lang="en-US"/>
          </a:p>
        </p:txBody>
      </p:sp>
    </p:spTree>
    <p:extLst>
      <p:ext uri="{BB962C8B-B14F-4D97-AF65-F5344CB8AC3E}">
        <p14:creationId xmlns:p14="http://schemas.microsoft.com/office/powerpoint/2010/main" val="81786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BC7FAD55-F3F1-4A96-AAD2-77296B9A0EF7}" type="datetime1">
              <a:rPr lang="en-US" smtClean="0"/>
              <a:t>12/15/2016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44631D8-5E07-4F13-A628-471A3989AA10}" type="slidenum">
              <a:rPr lang="en-US" smtClean="0"/>
              <a:pPr>
                <a:defRPr/>
              </a:pPr>
              <a:t>‹#›</a:t>
            </a:fld>
            <a:endParaRPr lang="en-US"/>
          </a:p>
        </p:txBody>
      </p:sp>
    </p:spTree>
    <p:extLst>
      <p:ext uri="{BB962C8B-B14F-4D97-AF65-F5344CB8AC3E}">
        <p14:creationId xmlns:p14="http://schemas.microsoft.com/office/powerpoint/2010/main" val="294780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5A342C04-2C15-4373-9A57-9721C5365C0A}" type="datetime1">
              <a:rPr lang="en-US" smtClean="0"/>
              <a:t>12/15/2016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44631D8-5E07-4F13-A628-471A3989AA10}" type="slidenum">
              <a:rPr lang="en-US" smtClean="0"/>
              <a:pPr>
                <a:defRPr/>
              </a:pPr>
              <a:t>‹#›</a:t>
            </a:fld>
            <a:endParaRPr lang="en-US"/>
          </a:p>
        </p:txBody>
      </p:sp>
    </p:spTree>
    <p:extLst>
      <p:ext uri="{BB962C8B-B14F-4D97-AF65-F5344CB8AC3E}">
        <p14:creationId xmlns:p14="http://schemas.microsoft.com/office/powerpoint/2010/main" val="3763091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C6C6192C-5A2F-416F-817A-784E3DFD8DF5}" type="datetime1">
              <a:rPr lang="en-US" smtClean="0"/>
              <a:t>12/15/2016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44631D8-5E07-4F13-A628-471A3989AA10}" type="slidenum">
              <a:rPr lang="en-US" smtClean="0"/>
              <a:pPr>
                <a:defRPr/>
              </a:pPr>
              <a:t>‹#›</a:t>
            </a:fld>
            <a:endParaRPr lang="en-US"/>
          </a:p>
        </p:txBody>
      </p:sp>
    </p:spTree>
    <p:extLst>
      <p:ext uri="{BB962C8B-B14F-4D97-AF65-F5344CB8AC3E}">
        <p14:creationId xmlns:p14="http://schemas.microsoft.com/office/powerpoint/2010/main" val="569651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89BF5CFA-CAB6-4F08-B380-EB471AE4578A}" type="datetime1">
              <a:rPr lang="en-US" smtClean="0"/>
              <a:t>12/15/2016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44631D8-5E07-4F13-A628-471A3989AA10}" type="slidenum">
              <a:rPr lang="en-US" smtClean="0"/>
              <a:pPr>
                <a:defRPr/>
              </a:pPr>
              <a:t>‹#›</a:t>
            </a:fld>
            <a:endParaRPr lang="en-US"/>
          </a:p>
        </p:txBody>
      </p:sp>
    </p:spTree>
    <p:extLst>
      <p:ext uri="{BB962C8B-B14F-4D97-AF65-F5344CB8AC3E}">
        <p14:creationId xmlns:p14="http://schemas.microsoft.com/office/powerpoint/2010/main" val="2380428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2CDBCCC-D6E2-4B9F-845B-8B3BE0ECE97B}" type="datetime1">
              <a:rPr lang="en-US" smtClean="0"/>
              <a:t>12/15/2016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a:xfrm>
            <a:off x="6781800" y="6173788"/>
            <a:ext cx="2057400" cy="365125"/>
          </a:xfrm>
        </p:spPr>
        <p:txBody>
          <a:bodyPr/>
          <a:lstStyle/>
          <a:p>
            <a:pPr>
              <a:defRPr/>
            </a:pPr>
            <a:fld id="{15AA12C4-643E-4CB4-8099-0DCBDF6E27FC}" type="slidenum">
              <a:rPr lang="en-US" smtClean="0"/>
              <a:pPr>
                <a:defRPr/>
              </a:pPr>
              <a:t>‹#›</a:t>
            </a:fld>
            <a:endParaRPr lang="en-US"/>
          </a:p>
        </p:txBody>
      </p:sp>
    </p:spTree>
    <p:extLst>
      <p:ext uri="{BB962C8B-B14F-4D97-AF65-F5344CB8AC3E}">
        <p14:creationId xmlns:p14="http://schemas.microsoft.com/office/powerpoint/2010/main" val="384861858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B0A8697E-394B-41B4-BF86-DA4DE0DBC417}" type="datetime1">
              <a:rPr lang="en-US" smtClean="0"/>
              <a:t>12/15/2016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44631D8-5E07-4F13-A628-471A3989AA10}" type="slidenum">
              <a:rPr lang="en-US" smtClean="0"/>
              <a:pPr>
                <a:defRPr/>
              </a:pPr>
              <a:t>‹#›</a:t>
            </a:fld>
            <a:endParaRPr lang="en-US"/>
          </a:p>
        </p:txBody>
      </p:sp>
    </p:spTree>
    <p:extLst>
      <p:ext uri="{BB962C8B-B14F-4D97-AF65-F5344CB8AC3E}">
        <p14:creationId xmlns:p14="http://schemas.microsoft.com/office/powerpoint/2010/main" val="233001618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F802A486-61A9-445F-B0E5-06798CBB6873}" type="datetime1">
              <a:rPr lang="en-US" smtClean="0"/>
              <a:t>12/15/2016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44631D8-5E07-4F13-A628-471A3989AA10}" type="slidenum">
              <a:rPr lang="en-US" smtClean="0"/>
              <a:pPr>
                <a:defRPr/>
              </a:pPr>
              <a:t>‹#›</a:t>
            </a:fld>
            <a:endParaRPr lang="en-US"/>
          </a:p>
        </p:txBody>
      </p:sp>
    </p:spTree>
    <p:extLst>
      <p:ext uri="{BB962C8B-B14F-4D97-AF65-F5344CB8AC3E}">
        <p14:creationId xmlns:p14="http://schemas.microsoft.com/office/powerpoint/2010/main" val="3698348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A9BEAF8D-99C1-4421-A28F-EA8A6B841CFB}" type="datetime1">
              <a:rPr lang="en-US" smtClean="0"/>
              <a:t>12/15/2016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44631D8-5E07-4F13-A628-471A3989AA10}" type="slidenum">
              <a:rPr lang="en-US" smtClean="0"/>
              <a:pPr>
                <a:defRPr/>
              </a:pPr>
              <a:t>‹#›</a:t>
            </a:fld>
            <a:endParaRPr lang="en-US"/>
          </a:p>
        </p:txBody>
      </p:sp>
    </p:spTree>
    <p:extLst>
      <p:ext uri="{BB962C8B-B14F-4D97-AF65-F5344CB8AC3E}">
        <p14:creationId xmlns:p14="http://schemas.microsoft.com/office/powerpoint/2010/main" val="7088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2AE8EE5-E8F0-4502-B22B-127D058CED58}" type="datetime1">
              <a:rPr lang="en-US" smtClean="0"/>
              <a:t>12/15/2016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44631D8-5E07-4F13-A628-471A3989AA10}" type="slidenum">
              <a:rPr lang="en-US" smtClean="0"/>
              <a:pPr>
                <a:defRPr/>
              </a:pPr>
              <a:t>‹#›</a:t>
            </a:fld>
            <a:endParaRPr lang="en-US"/>
          </a:p>
        </p:txBody>
      </p:sp>
    </p:spTree>
    <p:extLst>
      <p:ext uri="{BB962C8B-B14F-4D97-AF65-F5344CB8AC3E}">
        <p14:creationId xmlns:p14="http://schemas.microsoft.com/office/powerpoint/2010/main" val="1246909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5A7A38-5066-4E80-89F7-3A8961F54877}" type="datetime1">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84739-35B6-4FB7-914A-EAD1D6CA25BA}" type="slidenum">
              <a:rPr lang="en-US" smtClean="0"/>
              <a:t>‹#›</a:t>
            </a:fld>
            <a:endParaRPr lang="en-US"/>
          </a:p>
        </p:txBody>
      </p:sp>
    </p:spTree>
    <p:extLst>
      <p:ext uri="{BB962C8B-B14F-4D97-AF65-F5344CB8AC3E}">
        <p14:creationId xmlns:p14="http://schemas.microsoft.com/office/powerpoint/2010/main" val="1125414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22C4ED-DF7E-4FAE-B70F-DFE1BC7C53A1}" type="datetime1">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84739-35B6-4FB7-914A-EAD1D6CA25BA}" type="slidenum">
              <a:rPr lang="en-US" smtClean="0"/>
              <a:t>‹#›</a:t>
            </a:fld>
            <a:endParaRPr lang="en-US"/>
          </a:p>
        </p:txBody>
      </p:sp>
    </p:spTree>
    <p:extLst>
      <p:ext uri="{BB962C8B-B14F-4D97-AF65-F5344CB8AC3E}">
        <p14:creationId xmlns:p14="http://schemas.microsoft.com/office/powerpoint/2010/main" val="1123753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18CE0F-8358-49A5-844C-5E4133E2E78E}" type="datetime1">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84739-35B6-4FB7-914A-EAD1D6CA25BA}" type="slidenum">
              <a:rPr lang="en-US" smtClean="0"/>
              <a:t>‹#›</a:t>
            </a:fld>
            <a:endParaRPr lang="en-US"/>
          </a:p>
        </p:txBody>
      </p:sp>
    </p:spTree>
    <p:extLst>
      <p:ext uri="{BB962C8B-B14F-4D97-AF65-F5344CB8AC3E}">
        <p14:creationId xmlns:p14="http://schemas.microsoft.com/office/powerpoint/2010/main" val="962312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E40793-8D0A-4013-A045-FFCA761D619C}" type="datetime1">
              <a:rPr lang="en-US" smtClean="0"/>
              <a:t>12/15/2016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84739-35B6-4FB7-914A-EAD1D6CA25BA}" type="slidenum">
              <a:rPr lang="en-US" smtClean="0"/>
              <a:t>‹#›</a:t>
            </a:fld>
            <a:endParaRPr lang="en-US"/>
          </a:p>
        </p:txBody>
      </p:sp>
    </p:spTree>
    <p:extLst>
      <p:ext uri="{BB962C8B-B14F-4D97-AF65-F5344CB8AC3E}">
        <p14:creationId xmlns:p14="http://schemas.microsoft.com/office/powerpoint/2010/main" val="2067538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708BE6-538A-4F40-8AA5-EFAC20605587}" type="datetime1">
              <a:rPr lang="en-US" smtClean="0"/>
              <a:t>12/15/2016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584739-35B6-4FB7-914A-EAD1D6CA25BA}" type="slidenum">
              <a:rPr lang="en-US" smtClean="0"/>
              <a:t>‹#›</a:t>
            </a:fld>
            <a:endParaRPr lang="en-US"/>
          </a:p>
        </p:txBody>
      </p:sp>
    </p:spTree>
    <p:extLst>
      <p:ext uri="{BB962C8B-B14F-4D97-AF65-F5344CB8AC3E}">
        <p14:creationId xmlns:p14="http://schemas.microsoft.com/office/powerpoint/2010/main" val="26720838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9786C9-3F5A-491D-821B-97D6730D74DE}" type="datetime1">
              <a:rPr lang="en-US" smtClean="0"/>
              <a:t>12/15/2016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584739-35B6-4FB7-914A-EAD1D6CA25BA}" type="slidenum">
              <a:rPr lang="en-US" smtClean="0"/>
              <a:t>‹#›</a:t>
            </a:fld>
            <a:endParaRPr lang="en-US"/>
          </a:p>
        </p:txBody>
      </p:sp>
    </p:spTree>
    <p:extLst>
      <p:ext uri="{BB962C8B-B14F-4D97-AF65-F5344CB8AC3E}">
        <p14:creationId xmlns:p14="http://schemas.microsoft.com/office/powerpoint/2010/main" val="3492426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790482-F3FD-4FB1-855C-B384A854E9A3}" type="datetime1">
              <a:rPr lang="en-US" smtClean="0"/>
              <a:t>12/15/2016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584739-35B6-4FB7-914A-EAD1D6CA25BA}" type="slidenum">
              <a:rPr lang="en-US" smtClean="0"/>
              <a:t>‹#›</a:t>
            </a:fld>
            <a:endParaRPr lang="en-US"/>
          </a:p>
        </p:txBody>
      </p:sp>
    </p:spTree>
    <p:extLst>
      <p:ext uri="{BB962C8B-B14F-4D97-AF65-F5344CB8AC3E}">
        <p14:creationId xmlns:p14="http://schemas.microsoft.com/office/powerpoint/2010/main" val="27301447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C9E5C-ACA9-4E07-BD66-7B6D080FF665}" type="datetime1">
              <a:rPr lang="en-US" smtClean="0"/>
              <a:t>12/15/2016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84739-35B6-4FB7-914A-EAD1D6CA25BA}" type="slidenum">
              <a:rPr lang="en-US" smtClean="0"/>
              <a:t>‹#›</a:t>
            </a:fld>
            <a:endParaRPr lang="en-US"/>
          </a:p>
        </p:txBody>
      </p:sp>
    </p:spTree>
    <p:extLst>
      <p:ext uri="{BB962C8B-B14F-4D97-AF65-F5344CB8AC3E}">
        <p14:creationId xmlns:p14="http://schemas.microsoft.com/office/powerpoint/2010/main" val="309610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8BB21F-DE43-4DF8-9F9B-F19E0093C37E}" type="datetime1">
              <a:rPr lang="en-US" smtClean="0"/>
              <a:t>12/15/2016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84739-35B6-4FB7-914A-EAD1D6CA25BA}" type="slidenum">
              <a:rPr lang="en-US" smtClean="0"/>
              <a:t>‹#›</a:t>
            </a:fld>
            <a:endParaRPr lang="en-US"/>
          </a:p>
        </p:txBody>
      </p:sp>
    </p:spTree>
    <p:extLst>
      <p:ext uri="{BB962C8B-B14F-4D97-AF65-F5344CB8AC3E}">
        <p14:creationId xmlns:p14="http://schemas.microsoft.com/office/powerpoint/2010/main" val="897116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47BF46-CF98-44A5-9A6D-389605DEFBED}" type="datetime1">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84739-35B6-4FB7-914A-EAD1D6CA25BA}" type="slidenum">
              <a:rPr lang="en-US" smtClean="0"/>
              <a:t>‹#›</a:t>
            </a:fld>
            <a:endParaRPr lang="en-US"/>
          </a:p>
        </p:txBody>
      </p:sp>
    </p:spTree>
    <p:extLst>
      <p:ext uri="{BB962C8B-B14F-4D97-AF65-F5344CB8AC3E}">
        <p14:creationId xmlns:p14="http://schemas.microsoft.com/office/powerpoint/2010/main" val="21362864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15603-9876-4A6D-B911-2583464D4206}" type="datetime1">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84739-35B6-4FB7-914A-EAD1D6CA25BA}" type="slidenum">
              <a:rPr lang="en-US" smtClean="0"/>
              <a:t>‹#›</a:t>
            </a:fld>
            <a:endParaRPr lang="en-US"/>
          </a:p>
        </p:txBody>
      </p:sp>
    </p:spTree>
    <p:extLst>
      <p:ext uri="{BB962C8B-B14F-4D97-AF65-F5344CB8AC3E}">
        <p14:creationId xmlns:p14="http://schemas.microsoft.com/office/powerpoint/2010/main" val="1531148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00200" y="187327"/>
            <a:ext cx="7581900" cy="95567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AFBB7943-BDDE-45CE-8DCC-FB43716DB7D7}" type="datetime1">
              <a:rPr lang="en-US" smtClean="0"/>
              <a:t>12/15/2016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244631D8-5E07-4F13-A628-471A3989AA10}" type="slidenum">
              <a:rPr lang="en-US" smtClean="0"/>
              <a:pPr>
                <a:defRPr/>
              </a:pPr>
              <a:t>‹#›</a:t>
            </a:fld>
            <a:endParaRPr lang="en-US" dirty="0"/>
          </a:p>
        </p:txBody>
      </p:sp>
      <p:pic>
        <p:nvPicPr>
          <p:cNvPr id="9" name="Picture 11"/>
          <p:cNvPicPr>
            <a:picLocks noChangeAspect="1" noChangeArrowheads="1"/>
          </p:cNvPicPr>
          <p:nvPr userDrawn="1"/>
        </p:nvPicPr>
        <p:blipFill>
          <a:blip r:embed="rId13"/>
          <a:srcRect/>
          <a:stretch>
            <a:fillRect/>
          </a:stretch>
        </p:blipFill>
        <p:spPr bwMode="auto">
          <a:xfrm>
            <a:off x="0" y="152400"/>
            <a:ext cx="1440872" cy="990600"/>
          </a:xfrm>
          <a:prstGeom prst="rect">
            <a:avLst/>
          </a:prstGeom>
          <a:noFill/>
          <a:ln w="9525">
            <a:noFill/>
            <a:miter lim="800000"/>
            <a:headEnd/>
            <a:tailEnd/>
          </a:ln>
        </p:spPr>
      </p:pic>
      <p:cxnSp>
        <p:nvCxnSpPr>
          <p:cNvPr id="12" name="Straight Connector 11"/>
          <p:cNvCxnSpPr/>
          <p:nvPr userDrawn="1"/>
        </p:nvCxnSpPr>
        <p:spPr>
          <a:xfrm>
            <a:off x="152400" y="6538913"/>
            <a:ext cx="8839200" cy="0"/>
          </a:xfrm>
          <a:prstGeom prst="line">
            <a:avLst/>
          </a:prstGeom>
          <a:ln w="603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1737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baseline="0">
          <a:solidFill>
            <a:srgbClr val="002060"/>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A2995D-1070-4C17-BBA7-B88B14953064}" type="datetime1">
              <a:rPr lang="en-US" smtClean="0"/>
              <a:t>12/15/2016</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84739-35B6-4FB7-914A-EAD1D6CA25BA}" type="slidenum">
              <a:rPr lang="en-US" smtClean="0"/>
              <a:t>‹#›</a:t>
            </a:fld>
            <a:endParaRPr lang="en-US"/>
          </a:p>
        </p:txBody>
      </p:sp>
    </p:spTree>
    <p:extLst>
      <p:ext uri="{BB962C8B-B14F-4D97-AF65-F5344CB8AC3E}">
        <p14:creationId xmlns:p14="http://schemas.microsoft.com/office/powerpoint/2010/main" val="1289296755"/>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llawton@Berkeley.edu"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Lessons from </a:t>
            </a:r>
            <a:r>
              <a:rPr lang="en-US" b="1" dirty="0" err="1"/>
              <a:t>Audiofiles</a:t>
            </a:r>
            <a:r>
              <a:rPr lang="en-US" b="1" dirty="0"/>
              <a:t>: Verification and Mixed Methods Analysis</a:t>
            </a:r>
          </a:p>
        </p:txBody>
      </p:sp>
      <p:sp>
        <p:nvSpPr>
          <p:cNvPr id="3" name="Subtitle 2"/>
          <p:cNvSpPr>
            <a:spLocks noGrp="1"/>
          </p:cNvSpPr>
          <p:nvPr>
            <p:ph type="subTitle" idx="1"/>
          </p:nvPr>
        </p:nvSpPr>
        <p:spPr>
          <a:xfrm>
            <a:off x="1143000" y="4114800"/>
            <a:ext cx="6858000" cy="1655762"/>
          </a:xfrm>
        </p:spPr>
        <p:txBody>
          <a:bodyPr>
            <a:normAutofit fontScale="92500"/>
          </a:bodyPr>
          <a:lstStyle/>
          <a:p>
            <a:r>
              <a:rPr lang="en-US" sz="2800" dirty="0" smtClean="0"/>
              <a:t>Leora Lawton, Lindsay Bayham, Haleigh Cummings and Ashley Sandoval</a:t>
            </a:r>
          </a:p>
          <a:p>
            <a:r>
              <a:rPr lang="en-US" sz="1900" dirty="0" smtClean="0"/>
              <a:t>Annual Meeting of the Pacific Association of Public Opinion Research </a:t>
            </a:r>
          </a:p>
          <a:p>
            <a:r>
              <a:rPr lang="en-US" sz="1900" dirty="0" smtClean="0"/>
              <a:t>December 15-16, 2016</a:t>
            </a:r>
          </a:p>
        </p:txBody>
      </p:sp>
    </p:spTree>
    <p:extLst>
      <p:ext uri="{BB962C8B-B14F-4D97-AF65-F5344CB8AC3E}">
        <p14:creationId xmlns:p14="http://schemas.microsoft.com/office/powerpoint/2010/main" val="675660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UCNets</a:t>
            </a:r>
            <a:endParaRPr lang="en-US" sz="2800" dirty="0"/>
          </a:p>
        </p:txBody>
      </p:sp>
      <p:sp>
        <p:nvSpPr>
          <p:cNvPr id="4" name="TextBox 4"/>
          <p:cNvSpPr txBox="1">
            <a:spLocks noChangeArrowheads="1"/>
          </p:cNvSpPr>
          <p:nvPr/>
        </p:nvSpPr>
        <p:spPr bwMode="auto">
          <a:xfrm>
            <a:off x="490228" y="1447800"/>
            <a:ext cx="8382000" cy="5570756"/>
          </a:xfrm>
          <a:prstGeom prst="rect">
            <a:avLst/>
          </a:prstGeom>
          <a:noFill/>
          <a:ln w="9525">
            <a:noFill/>
            <a:miter lim="800000"/>
            <a:headEnd/>
            <a:tailEnd/>
          </a:ln>
        </p:spPr>
        <p:txBody>
          <a:bodyPr wrap="square">
            <a:spAutoFit/>
          </a:bodyPr>
          <a:lstStyle/>
          <a:p>
            <a:r>
              <a:rPr lang="en-US" sz="2800" b="1" dirty="0" smtClean="0">
                <a:latin typeface="Calibri" pitchFamily="34" charset="0"/>
              </a:rPr>
              <a:t>UCNets: The University of California Berkeley Social Networks Study</a:t>
            </a:r>
          </a:p>
          <a:p>
            <a:endParaRPr lang="en-US" sz="2000" dirty="0" smtClean="0">
              <a:solidFill>
                <a:schemeClr val="tx2"/>
              </a:solidFill>
              <a:latin typeface="Calibri" pitchFamily="34" charset="0"/>
            </a:endParaRPr>
          </a:p>
          <a:p>
            <a:pPr marL="342900" indent="-342900">
              <a:buFont typeface="Wingdings" panose="05000000000000000000" pitchFamily="2" charset="2"/>
              <a:buChar char="§"/>
            </a:pPr>
            <a:r>
              <a:rPr lang="en-US" sz="2000" dirty="0" smtClean="0">
                <a:solidFill>
                  <a:schemeClr val="tx2"/>
                </a:solidFill>
                <a:latin typeface="Calibri" pitchFamily="34" charset="0"/>
              </a:rPr>
              <a:t>A five-year project funded by the National Institute on Aging</a:t>
            </a:r>
            <a:r>
              <a:rPr lang="en-US" sz="2000" dirty="0">
                <a:solidFill>
                  <a:schemeClr val="tx2"/>
                </a:solidFill>
                <a:latin typeface="Calibri" pitchFamily="34" charset="0"/>
              </a:rPr>
              <a:t>, R01 </a:t>
            </a:r>
            <a:r>
              <a:rPr lang="en-US" sz="2000" dirty="0" smtClean="0">
                <a:solidFill>
                  <a:schemeClr val="tx2"/>
                </a:solidFill>
                <a:latin typeface="Calibri" pitchFamily="34" charset="0"/>
              </a:rPr>
              <a:t>AG041955, “Personal Networks Over Time” with Claude Fischer.</a:t>
            </a:r>
          </a:p>
          <a:p>
            <a:pPr marL="342900" indent="-342900">
              <a:buFont typeface="Wingdings" panose="05000000000000000000" pitchFamily="2" charset="2"/>
              <a:buChar char="§"/>
            </a:pPr>
            <a:r>
              <a:rPr lang="en-US" sz="2000" dirty="0" smtClean="0">
                <a:solidFill>
                  <a:schemeClr val="tx2"/>
                </a:solidFill>
                <a:latin typeface="Calibri" pitchFamily="34" charset="0"/>
              </a:rPr>
              <a:t>Three waves of face-to-face and web surveys:</a:t>
            </a:r>
          </a:p>
          <a:p>
            <a:pPr marL="800100" lvl="1" indent="-342900">
              <a:buFont typeface="Wingdings" panose="05000000000000000000" pitchFamily="2" charset="2"/>
              <a:buChar char="§"/>
            </a:pPr>
            <a:r>
              <a:rPr lang="en-US" sz="2000" dirty="0" smtClean="0">
                <a:solidFill>
                  <a:schemeClr val="tx2"/>
                </a:solidFill>
                <a:latin typeface="Calibri" pitchFamily="34" charset="0"/>
              </a:rPr>
              <a:t>To explore size, composition and change of networks over time as a result of changes in one’s life, e.g., getting married, widowed, graduating college</a:t>
            </a:r>
          </a:p>
          <a:p>
            <a:pPr marL="800100" lvl="1" indent="-342900">
              <a:buFont typeface="Wingdings" panose="05000000000000000000" pitchFamily="2" charset="2"/>
              <a:buChar char="§"/>
            </a:pPr>
            <a:r>
              <a:rPr lang="en-US" sz="2000" dirty="0">
                <a:solidFill>
                  <a:schemeClr val="tx2"/>
                </a:solidFill>
                <a:latin typeface="Calibri" pitchFamily="34" charset="0"/>
              </a:rPr>
              <a:t> </a:t>
            </a:r>
            <a:r>
              <a:rPr lang="en-US" sz="2000" dirty="0" smtClean="0">
                <a:solidFill>
                  <a:schemeClr val="tx2"/>
                </a:solidFill>
                <a:latin typeface="Calibri" pitchFamily="34" charset="0"/>
              </a:rPr>
              <a:t>Two age groups:  21-30 and 50-70, recruited primarily from ABS, in six Bay Area counties:  Marin, San Francisco, Alameda, Contra Costa, San Mateo and Santa Clara.</a:t>
            </a:r>
          </a:p>
          <a:p>
            <a:pPr marL="342900" indent="-342900">
              <a:buFont typeface="Wingdings" panose="05000000000000000000" pitchFamily="2" charset="2"/>
              <a:buChar char="§"/>
            </a:pPr>
            <a:r>
              <a:rPr lang="en-US" sz="2000" dirty="0">
                <a:solidFill>
                  <a:schemeClr val="tx2"/>
                </a:solidFill>
                <a:latin typeface="Calibri" pitchFamily="34" charset="0"/>
              </a:rPr>
              <a:t>Of the sample of 1,159 respondents, there are 647 face-to-face interviews, and of those, 412 agreed to be audiotaped.  </a:t>
            </a:r>
          </a:p>
          <a:p>
            <a:pPr marL="342900" indent="-342900">
              <a:buFont typeface="Wingdings" panose="05000000000000000000" pitchFamily="2" charset="2"/>
              <a:buChar char="§"/>
            </a:pPr>
            <a:r>
              <a:rPr lang="en-US" sz="2000" dirty="0">
                <a:solidFill>
                  <a:schemeClr val="tx2"/>
                </a:solidFill>
                <a:latin typeface="Calibri" pitchFamily="34" charset="0"/>
              </a:rPr>
              <a:t>Interviews tended to last about 80 minutes long</a:t>
            </a:r>
          </a:p>
          <a:p>
            <a:r>
              <a:rPr lang="en-US" sz="2000" dirty="0" smtClean="0">
                <a:solidFill>
                  <a:schemeClr val="tx2"/>
                </a:solidFill>
                <a:latin typeface="Calibri" pitchFamily="34" charset="0"/>
              </a:rPr>
              <a:t> </a:t>
            </a:r>
          </a:p>
          <a:p>
            <a:endParaRPr lang="en-US" sz="2000" dirty="0" smtClean="0">
              <a:solidFill>
                <a:schemeClr val="tx2"/>
              </a:solidFill>
              <a:latin typeface="Calibri" pitchFamily="34" charset="0"/>
            </a:endParaRP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2</a:t>
            </a:fld>
            <a:endParaRPr lang="en-US"/>
          </a:p>
        </p:txBody>
      </p:sp>
    </p:spTree>
    <p:extLst>
      <p:ext uri="{BB962C8B-B14F-4D97-AF65-F5344CB8AC3E}">
        <p14:creationId xmlns:p14="http://schemas.microsoft.com/office/powerpoint/2010/main" val="14269077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Introduction</a:t>
            </a:r>
            <a:endParaRPr lang="en-US" sz="2800" dirty="0"/>
          </a:p>
        </p:txBody>
      </p:sp>
      <p:sp>
        <p:nvSpPr>
          <p:cNvPr id="4" name="TextBox 4"/>
          <p:cNvSpPr txBox="1">
            <a:spLocks noChangeArrowheads="1"/>
          </p:cNvSpPr>
          <p:nvPr/>
        </p:nvSpPr>
        <p:spPr bwMode="auto">
          <a:xfrm>
            <a:off x="490228" y="1447800"/>
            <a:ext cx="8382000" cy="4524315"/>
          </a:xfrm>
          <a:prstGeom prst="rect">
            <a:avLst/>
          </a:prstGeom>
          <a:noFill/>
          <a:ln w="9525">
            <a:noFill/>
            <a:miter lim="800000"/>
            <a:headEnd/>
            <a:tailEnd/>
          </a:ln>
        </p:spPr>
        <p:txBody>
          <a:bodyPr wrap="square">
            <a:spAutoFit/>
          </a:bodyPr>
          <a:lstStyle/>
          <a:p>
            <a:r>
              <a:rPr lang="en-US" sz="2800" b="1" dirty="0" err="1" smtClean="0">
                <a:latin typeface="Calibri" pitchFamily="34" charset="0"/>
              </a:rPr>
              <a:t>Audiofiles</a:t>
            </a:r>
            <a:endParaRPr lang="en-US" sz="2800" b="1" dirty="0" smtClean="0">
              <a:latin typeface="Calibri" pitchFamily="34" charset="0"/>
            </a:endParaRPr>
          </a:p>
          <a:p>
            <a:endParaRPr lang="en-US" sz="2000" dirty="0" smtClean="0">
              <a:solidFill>
                <a:schemeClr val="tx2"/>
              </a:solidFill>
              <a:latin typeface="Calibri" pitchFamily="34" charset="0"/>
            </a:endParaRPr>
          </a:p>
          <a:p>
            <a:pPr marL="342900" indent="-342900">
              <a:buFont typeface="Wingdings" panose="05000000000000000000" pitchFamily="2" charset="2"/>
              <a:buChar char="§"/>
            </a:pPr>
            <a:r>
              <a:rPr lang="en-US" sz="2000" dirty="0" smtClean="0">
                <a:solidFill>
                  <a:schemeClr val="tx2"/>
                </a:solidFill>
                <a:latin typeface="Calibri" pitchFamily="34" charset="0"/>
              </a:rPr>
              <a:t>Recording the face-to-face interviews was initially seen as a way to do quality control on data quality.</a:t>
            </a:r>
          </a:p>
          <a:p>
            <a:pPr marL="342900" indent="-342900">
              <a:buFont typeface="Wingdings" panose="05000000000000000000" pitchFamily="2" charset="2"/>
              <a:buChar char="§"/>
            </a:pPr>
            <a:r>
              <a:rPr lang="en-US" sz="2000" dirty="0" smtClean="0">
                <a:solidFill>
                  <a:schemeClr val="tx2"/>
                </a:solidFill>
                <a:latin typeface="Calibri" pitchFamily="34" charset="0"/>
              </a:rPr>
              <a:t>As we listened to the early results, another possibility emerged:  using the </a:t>
            </a:r>
            <a:r>
              <a:rPr lang="en-US" sz="2000" dirty="0" err="1" smtClean="0">
                <a:solidFill>
                  <a:schemeClr val="tx2"/>
                </a:solidFill>
                <a:latin typeface="Calibri" pitchFamily="34" charset="0"/>
              </a:rPr>
              <a:t>audiofiles</a:t>
            </a:r>
            <a:r>
              <a:rPr lang="en-US" sz="2000" dirty="0" smtClean="0">
                <a:solidFill>
                  <a:schemeClr val="tx2"/>
                </a:solidFill>
                <a:latin typeface="Calibri" pitchFamily="34" charset="0"/>
              </a:rPr>
              <a:t> as a data source in and of themselves, which allows for additional analyses and inquiries:</a:t>
            </a:r>
          </a:p>
          <a:p>
            <a:pPr marL="800100" lvl="1" indent="-342900">
              <a:buFont typeface="Wingdings" panose="05000000000000000000" pitchFamily="2" charset="2"/>
              <a:buChar char="§"/>
            </a:pPr>
            <a:r>
              <a:rPr lang="en-US" sz="2000" dirty="0">
                <a:solidFill>
                  <a:schemeClr val="tx2"/>
                </a:solidFill>
                <a:latin typeface="Calibri" pitchFamily="34" charset="0"/>
              </a:rPr>
              <a:t>Conduct a post-hoc analysis of those who agreed to be recorded and those who did not.</a:t>
            </a:r>
          </a:p>
          <a:p>
            <a:pPr marL="800100" lvl="1" indent="-342900">
              <a:buFont typeface="Wingdings" panose="05000000000000000000" pitchFamily="2" charset="2"/>
              <a:buChar char="§"/>
            </a:pPr>
            <a:r>
              <a:rPr lang="en-US" sz="2000" dirty="0" smtClean="0">
                <a:solidFill>
                  <a:schemeClr val="tx2"/>
                </a:solidFill>
                <a:latin typeface="Calibri" pitchFamily="34" charset="0"/>
              </a:rPr>
              <a:t>Using the ‘chatter’ around questions to better understand how respondents view the issue addressed.</a:t>
            </a:r>
          </a:p>
          <a:p>
            <a:pPr marL="342900" indent="-342900">
              <a:buFont typeface="Wingdings" panose="05000000000000000000" pitchFamily="2" charset="2"/>
              <a:buChar char="§"/>
            </a:pPr>
            <a:endParaRPr lang="en-US" sz="2000" dirty="0">
              <a:solidFill>
                <a:schemeClr val="tx2"/>
              </a:solidFill>
              <a:latin typeface="Calibri" pitchFamily="34" charset="0"/>
            </a:endParaRPr>
          </a:p>
          <a:p>
            <a:r>
              <a:rPr lang="en-US" sz="2000" dirty="0" smtClean="0">
                <a:solidFill>
                  <a:schemeClr val="tx2"/>
                </a:solidFill>
                <a:latin typeface="Calibri" pitchFamily="34" charset="0"/>
              </a:rPr>
              <a:t> </a:t>
            </a:r>
          </a:p>
          <a:p>
            <a:endParaRPr lang="en-US" sz="2000" dirty="0" smtClean="0">
              <a:solidFill>
                <a:schemeClr val="tx2"/>
              </a:solidFill>
              <a:latin typeface="Calibri" pitchFamily="34" charset="0"/>
            </a:endParaRP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3</a:t>
            </a:fld>
            <a:endParaRPr lang="en-US"/>
          </a:p>
        </p:txBody>
      </p:sp>
    </p:spTree>
    <p:extLst>
      <p:ext uri="{BB962C8B-B14F-4D97-AF65-F5344CB8AC3E}">
        <p14:creationId xmlns:p14="http://schemas.microsoft.com/office/powerpoint/2010/main" val="3866123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Comparing FTF with and without audio</a:t>
            </a:r>
            <a:endParaRPr lang="en-US" sz="2800" dirty="0"/>
          </a:p>
        </p:txBody>
      </p:sp>
      <p:sp>
        <p:nvSpPr>
          <p:cNvPr id="4" name="TextBox 4"/>
          <p:cNvSpPr txBox="1">
            <a:spLocks noChangeArrowheads="1"/>
          </p:cNvSpPr>
          <p:nvPr/>
        </p:nvSpPr>
        <p:spPr bwMode="auto">
          <a:xfrm>
            <a:off x="381000" y="1447800"/>
            <a:ext cx="8382000" cy="4216539"/>
          </a:xfrm>
          <a:prstGeom prst="rect">
            <a:avLst/>
          </a:prstGeom>
          <a:noFill/>
          <a:ln w="9525">
            <a:noFill/>
            <a:miter lim="800000"/>
            <a:headEnd/>
            <a:tailEnd/>
          </a:ln>
        </p:spPr>
        <p:txBody>
          <a:bodyPr wrap="square">
            <a:spAutoFit/>
          </a:bodyPr>
          <a:lstStyle/>
          <a:p>
            <a:r>
              <a:rPr lang="en-US" sz="2800" b="1" dirty="0" smtClean="0">
                <a:latin typeface="Calibri" pitchFamily="34" charset="0"/>
              </a:rPr>
              <a:t>Demographic</a:t>
            </a:r>
          </a:p>
          <a:p>
            <a:endParaRPr lang="en-US" sz="2000" dirty="0" smtClean="0">
              <a:solidFill>
                <a:schemeClr val="tx2"/>
              </a:solidFill>
              <a:latin typeface="Calibri" pitchFamily="34" charset="0"/>
            </a:endParaRPr>
          </a:p>
          <a:p>
            <a:pPr marL="342900" indent="-342900">
              <a:buFont typeface="Wingdings" panose="05000000000000000000" pitchFamily="2" charset="2"/>
              <a:buChar char="§"/>
            </a:pPr>
            <a:r>
              <a:rPr lang="en-US" sz="2000" dirty="0" smtClean="0">
                <a:solidFill>
                  <a:schemeClr val="tx2"/>
                </a:solidFill>
                <a:latin typeface="Calibri" pitchFamily="34" charset="0"/>
              </a:rPr>
              <a:t>No statistically significant differences by education, income, Hispanic origin, political party, religion, age, sexual orientation or gender.</a:t>
            </a:r>
          </a:p>
          <a:p>
            <a:pPr marL="342900" indent="-342900">
              <a:buFont typeface="Wingdings" panose="05000000000000000000" pitchFamily="2" charset="2"/>
              <a:buChar char="§"/>
            </a:pPr>
            <a:r>
              <a:rPr lang="en-US" sz="2000" dirty="0" smtClean="0">
                <a:solidFill>
                  <a:schemeClr val="tx2"/>
                </a:solidFill>
                <a:latin typeface="Calibri" pitchFamily="34" charset="0"/>
              </a:rPr>
              <a:t>There are differences by race.</a:t>
            </a:r>
          </a:p>
          <a:p>
            <a:pPr marL="342900" indent="-342900">
              <a:buFont typeface="Wingdings" panose="05000000000000000000" pitchFamily="2" charset="2"/>
              <a:buChar char="§"/>
            </a:pPr>
            <a:endParaRPr lang="en-US" sz="2000" dirty="0">
              <a:solidFill>
                <a:schemeClr val="tx2"/>
              </a:solidFill>
              <a:latin typeface="Calibri" pitchFamily="34" charset="0"/>
            </a:endParaRPr>
          </a:p>
          <a:p>
            <a:pPr marL="342900" indent="-342900">
              <a:buFont typeface="Wingdings" panose="05000000000000000000" pitchFamily="2" charset="2"/>
              <a:buChar char="§"/>
            </a:pPr>
            <a:endParaRPr lang="en-US" sz="2000" dirty="0" smtClean="0">
              <a:solidFill>
                <a:schemeClr val="tx2"/>
              </a:solidFill>
              <a:latin typeface="Calibri" pitchFamily="34" charset="0"/>
            </a:endParaRPr>
          </a:p>
          <a:p>
            <a:pPr marL="342900" indent="-342900">
              <a:buFont typeface="Wingdings" panose="05000000000000000000" pitchFamily="2" charset="2"/>
              <a:buChar char="§"/>
            </a:pPr>
            <a:endParaRPr lang="en-US" sz="2000" dirty="0">
              <a:solidFill>
                <a:schemeClr val="tx2"/>
              </a:solidFill>
              <a:latin typeface="Calibri" pitchFamily="34" charset="0"/>
            </a:endParaRPr>
          </a:p>
          <a:p>
            <a:pPr marL="342900" indent="-342900">
              <a:buFont typeface="Wingdings" panose="05000000000000000000" pitchFamily="2" charset="2"/>
              <a:buChar char="§"/>
            </a:pPr>
            <a:endParaRPr lang="en-US" sz="2000" dirty="0" smtClean="0">
              <a:solidFill>
                <a:schemeClr val="tx2"/>
              </a:solidFill>
              <a:latin typeface="Calibri" pitchFamily="34" charset="0"/>
            </a:endParaRPr>
          </a:p>
          <a:p>
            <a:pPr marL="342900" indent="-342900">
              <a:buFont typeface="Wingdings" panose="05000000000000000000" pitchFamily="2" charset="2"/>
              <a:buChar char="§"/>
            </a:pPr>
            <a:endParaRPr lang="en-US" sz="2000" dirty="0">
              <a:solidFill>
                <a:schemeClr val="tx2"/>
              </a:solidFill>
              <a:latin typeface="Calibri" pitchFamily="34" charset="0"/>
            </a:endParaRPr>
          </a:p>
          <a:p>
            <a:pPr marL="342900" indent="-342900">
              <a:buFont typeface="Wingdings" panose="05000000000000000000" pitchFamily="2" charset="2"/>
              <a:buChar char="§"/>
            </a:pPr>
            <a:endParaRPr lang="en-US" sz="2000" dirty="0" smtClean="0">
              <a:solidFill>
                <a:schemeClr val="tx2"/>
              </a:solidFill>
              <a:latin typeface="Calibri" pitchFamily="34" charset="0"/>
            </a:endParaRPr>
          </a:p>
          <a:p>
            <a:r>
              <a:rPr lang="en-US" sz="2000" dirty="0" smtClean="0">
                <a:solidFill>
                  <a:schemeClr val="tx2"/>
                </a:solidFill>
                <a:latin typeface="Calibri" pitchFamily="34" charset="0"/>
              </a:rPr>
              <a:t> </a:t>
            </a:r>
          </a:p>
          <a:p>
            <a:endParaRPr lang="en-US" sz="2000" dirty="0" smtClean="0">
              <a:solidFill>
                <a:schemeClr val="tx2"/>
              </a:solidFill>
              <a:latin typeface="Calibri" pitchFamily="34" charset="0"/>
            </a:endParaRP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4</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580873122"/>
              </p:ext>
            </p:extLst>
          </p:nvPr>
        </p:nvGraphicFramePr>
        <p:xfrm>
          <a:off x="1295400" y="3352800"/>
          <a:ext cx="6096000" cy="15849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lang="en-US" sz="2000" dirty="0"/>
                    </a:p>
                  </a:txBody>
                  <a:tcPr/>
                </a:tc>
                <a:tc>
                  <a:txBody>
                    <a:bodyPr/>
                    <a:lstStyle/>
                    <a:p>
                      <a:pPr algn="ctr"/>
                      <a:r>
                        <a:rPr lang="en-US" sz="2000" dirty="0" smtClean="0"/>
                        <a:t>Refused</a:t>
                      </a:r>
                      <a:endParaRPr lang="en-US" sz="2000" dirty="0"/>
                    </a:p>
                  </a:txBody>
                  <a:tcPr/>
                </a:tc>
                <a:tc>
                  <a:txBody>
                    <a:bodyPr/>
                    <a:lstStyle/>
                    <a:p>
                      <a:pPr algn="ctr"/>
                      <a:r>
                        <a:rPr lang="en-US" sz="2000" dirty="0" smtClean="0"/>
                        <a:t>Accepted</a:t>
                      </a:r>
                      <a:endParaRPr lang="en-US" sz="2000" dirty="0"/>
                    </a:p>
                  </a:txBody>
                  <a:tcPr/>
                </a:tc>
              </a:tr>
              <a:tr h="370840">
                <a:tc>
                  <a:txBody>
                    <a:bodyPr/>
                    <a:lstStyle/>
                    <a:p>
                      <a:r>
                        <a:rPr lang="en-US" sz="2000" dirty="0" smtClean="0"/>
                        <a:t>Asians</a:t>
                      </a:r>
                      <a:endParaRPr lang="en-US" sz="2000" dirty="0"/>
                    </a:p>
                  </a:txBody>
                  <a:tcPr/>
                </a:tc>
                <a:tc>
                  <a:txBody>
                    <a:bodyPr/>
                    <a:lstStyle/>
                    <a:p>
                      <a:pPr algn="ctr"/>
                      <a:r>
                        <a:rPr lang="en-US" sz="2000" dirty="0" smtClean="0"/>
                        <a:t>17.6%</a:t>
                      </a:r>
                      <a:endParaRPr lang="en-US" sz="2000" dirty="0"/>
                    </a:p>
                  </a:txBody>
                  <a:tcPr/>
                </a:tc>
                <a:tc>
                  <a:txBody>
                    <a:bodyPr/>
                    <a:lstStyle/>
                    <a:p>
                      <a:pPr algn="ctr"/>
                      <a:r>
                        <a:rPr lang="en-US" sz="2000" dirty="0" smtClean="0"/>
                        <a:t>9.7%</a:t>
                      </a:r>
                      <a:endParaRPr lang="en-US" sz="2000" dirty="0"/>
                    </a:p>
                  </a:txBody>
                  <a:tcPr/>
                </a:tc>
              </a:tr>
              <a:tr h="370840">
                <a:tc>
                  <a:txBody>
                    <a:bodyPr/>
                    <a:lstStyle/>
                    <a:p>
                      <a:r>
                        <a:rPr lang="en-US" sz="2000" dirty="0" smtClean="0"/>
                        <a:t>Blacks</a:t>
                      </a:r>
                      <a:endParaRPr lang="en-US" sz="2000" dirty="0"/>
                    </a:p>
                  </a:txBody>
                  <a:tcPr/>
                </a:tc>
                <a:tc>
                  <a:txBody>
                    <a:bodyPr/>
                    <a:lstStyle/>
                    <a:p>
                      <a:pPr algn="ctr"/>
                      <a:r>
                        <a:rPr lang="en-US" sz="2000" dirty="0" smtClean="0"/>
                        <a:t>11.2%</a:t>
                      </a:r>
                      <a:endParaRPr lang="en-US" sz="2000" dirty="0"/>
                    </a:p>
                  </a:txBody>
                  <a:tcPr/>
                </a:tc>
                <a:tc>
                  <a:txBody>
                    <a:bodyPr/>
                    <a:lstStyle/>
                    <a:p>
                      <a:pPr algn="ctr"/>
                      <a:r>
                        <a:rPr lang="en-US" sz="2000" dirty="0" smtClean="0"/>
                        <a:t>6.5%</a:t>
                      </a:r>
                      <a:endParaRPr lang="en-US" sz="2000" dirty="0"/>
                    </a:p>
                  </a:txBody>
                  <a:tcPr/>
                </a:tc>
              </a:tr>
              <a:tr h="370840">
                <a:tc>
                  <a:txBody>
                    <a:bodyPr/>
                    <a:lstStyle/>
                    <a:p>
                      <a:r>
                        <a:rPr lang="en-US" sz="2000" dirty="0" smtClean="0"/>
                        <a:t>Whites</a:t>
                      </a:r>
                      <a:endParaRPr lang="en-US" sz="2000" dirty="0"/>
                    </a:p>
                  </a:txBody>
                  <a:tcPr/>
                </a:tc>
                <a:tc>
                  <a:txBody>
                    <a:bodyPr/>
                    <a:lstStyle/>
                    <a:p>
                      <a:pPr algn="ctr"/>
                      <a:r>
                        <a:rPr lang="en-US" sz="2000" dirty="0" smtClean="0"/>
                        <a:t>57.5%</a:t>
                      </a:r>
                      <a:endParaRPr lang="en-US" sz="2000" dirty="0"/>
                    </a:p>
                  </a:txBody>
                  <a:tcPr/>
                </a:tc>
                <a:tc>
                  <a:txBody>
                    <a:bodyPr/>
                    <a:lstStyle/>
                    <a:p>
                      <a:pPr algn="ctr"/>
                      <a:r>
                        <a:rPr lang="en-US" sz="2000" dirty="0" smtClean="0"/>
                        <a:t>78.7%</a:t>
                      </a:r>
                      <a:endParaRPr lang="en-US" sz="2000" dirty="0"/>
                    </a:p>
                  </a:txBody>
                  <a:tcPr/>
                </a:tc>
              </a:tr>
            </a:tbl>
          </a:graphicData>
        </a:graphic>
      </p:graphicFrame>
    </p:spTree>
    <p:extLst>
      <p:ext uri="{BB962C8B-B14F-4D97-AF65-F5344CB8AC3E}">
        <p14:creationId xmlns:p14="http://schemas.microsoft.com/office/powerpoint/2010/main" val="4246350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Comparing FTF with and without audio</a:t>
            </a:r>
            <a:endParaRPr lang="en-US" sz="2800" dirty="0"/>
          </a:p>
        </p:txBody>
      </p:sp>
      <p:sp>
        <p:nvSpPr>
          <p:cNvPr id="4" name="TextBox 4"/>
          <p:cNvSpPr txBox="1">
            <a:spLocks noChangeArrowheads="1"/>
          </p:cNvSpPr>
          <p:nvPr/>
        </p:nvSpPr>
        <p:spPr bwMode="auto">
          <a:xfrm>
            <a:off x="381000" y="1219200"/>
            <a:ext cx="8382000" cy="3908762"/>
          </a:xfrm>
          <a:prstGeom prst="rect">
            <a:avLst/>
          </a:prstGeom>
          <a:noFill/>
          <a:ln w="9525">
            <a:noFill/>
            <a:miter lim="800000"/>
            <a:headEnd/>
            <a:tailEnd/>
          </a:ln>
        </p:spPr>
        <p:txBody>
          <a:bodyPr wrap="square">
            <a:spAutoFit/>
          </a:bodyPr>
          <a:lstStyle/>
          <a:p>
            <a:r>
              <a:rPr lang="en-US" sz="2800" b="1" dirty="0" smtClean="0">
                <a:latin typeface="Calibri" pitchFamily="34" charset="0"/>
              </a:rPr>
              <a:t>Personality</a:t>
            </a:r>
          </a:p>
          <a:p>
            <a:endParaRPr lang="en-US" sz="2000" dirty="0" smtClean="0">
              <a:solidFill>
                <a:schemeClr val="tx2"/>
              </a:solidFill>
              <a:latin typeface="Calibri" pitchFamily="34" charset="0"/>
            </a:endParaRPr>
          </a:p>
          <a:p>
            <a:pPr marL="342900" indent="-342900">
              <a:buFont typeface="Wingdings" panose="05000000000000000000" pitchFamily="2" charset="2"/>
              <a:buChar char="§"/>
            </a:pPr>
            <a:r>
              <a:rPr lang="en-US" sz="2000" dirty="0" smtClean="0">
                <a:solidFill>
                  <a:schemeClr val="tx2"/>
                </a:solidFill>
                <a:latin typeface="Calibri" pitchFamily="34" charset="0"/>
              </a:rPr>
              <a:t>We asked a battery of personality questions, including those that make up the ‘big 5’ personality test </a:t>
            </a:r>
          </a:p>
          <a:p>
            <a:endParaRPr lang="en-US" sz="2000" dirty="0" smtClean="0">
              <a:solidFill>
                <a:schemeClr val="tx2"/>
              </a:solidFill>
              <a:latin typeface="Calibri" pitchFamily="34" charset="0"/>
            </a:endParaRPr>
          </a:p>
          <a:p>
            <a:pPr marL="342900" indent="-342900">
              <a:buFont typeface="Wingdings" panose="05000000000000000000" pitchFamily="2" charset="2"/>
              <a:buChar char="§"/>
            </a:pPr>
            <a:r>
              <a:rPr lang="en-US" sz="2000" dirty="0" smtClean="0">
                <a:solidFill>
                  <a:schemeClr val="tx2"/>
                </a:solidFill>
                <a:latin typeface="Calibri" pitchFamily="34" charset="0"/>
              </a:rPr>
              <a:t>No statistically significant differences any of the personality or emotional health measures except ‘reserved’ where on average (mean) those who agree they are reserved are less likely to agree to be recorded, but the distribution did not yield a significant chi-square.</a:t>
            </a:r>
          </a:p>
          <a:p>
            <a:endParaRPr lang="en-US" sz="2000" dirty="0" smtClean="0">
              <a:solidFill>
                <a:schemeClr val="tx2"/>
              </a:solidFill>
              <a:latin typeface="Calibri" pitchFamily="34" charset="0"/>
            </a:endParaRPr>
          </a:p>
          <a:p>
            <a:pPr marL="342900" indent="-342900">
              <a:buFont typeface="Wingdings" panose="05000000000000000000" pitchFamily="2" charset="2"/>
              <a:buChar char="§"/>
            </a:pPr>
            <a:r>
              <a:rPr lang="en-US" sz="2000" dirty="0" smtClean="0">
                <a:solidFill>
                  <a:schemeClr val="tx2"/>
                </a:solidFill>
                <a:latin typeface="Calibri" pitchFamily="34" charset="0"/>
              </a:rPr>
              <a:t>Similarly, the average ‘extrovert’ score was significant at p = .107 where those who agreed to be recorded were more extroverted.       </a:t>
            </a: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5</a:t>
            </a:fld>
            <a:endParaRPr lang="en-US"/>
          </a:p>
        </p:txBody>
      </p:sp>
    </p:spTree>
    <p:extLst>
      <p:ext uri="{BB962C8B-B14F-4D97-AF65-F5344CB8AC3E}">
        <p14:creationId xmlns:p14="http://schemas.microsoft.com/office/powerpoint/2010/main" val="873495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Comparing FTF with and without audio</a:t>
            </a:r>
            <a:endParaRPr lang="en-US" sz="2800" dirty="0"/>
          </a:p>
        </p:txBody>
      </p:sp>
      <p:sp>
        <p:nvSpPr>
          <p:cNvPr id="4" name="TextBox 4"/>
          <p:cNvSpPr txBox="1">
            <a:spLocks noChangeArrowheads="1"/>
          </p:cNvSpPr>
          <p:nvPr/>
        </p:nvSpPr>
        <p:spPr bwMode="auto">
          <a:xfrm>
            <a:off x="381000" y="1219200"/>
            <a:ext cx="8382000" cy="2800767"/>
          </a:xfrm>
          <a:prstGeom prst="rect">
            <a:avLst/>
          </a:prstGeom>
          <a:noFill/>
          <a:ln w="9525">
            <a:noFill/>
            <a:miter lim="800000"/>
            <a:headEnd/>
            <a:tailEnd/>
          </a:ln>
        </p:spPr>
        <p:txBody>
          <a:bodyPr wrap="square">
            <a:spAutoFit/>
          </a:bodyPr>
          <a:lstStyle/>
          <a:p>
            <a:r>
              <a:rPr lang="en-US" sz="3600" b="1" dirty="0">
                <a:latin typeface="Calibri" pitchFamily="34" charset="0"/>
              </a:rPr>
              <a:t>Name Eliciting Methodology</a:t>
            </a:r>
          </a:p>
          <a:p>
            <a:pPr marL="457200" indent="-457200">
              <a:buFont typeface="Wingdings" panose="05000000000000000000" pitchFamily="2" charset="2"/>
              <a:buChar char="§"/>
            </a:pPr>
            <a:r>
              <a:rPr lang="en-US" sz="2800" dirty="0">
                <a:solidFill>
                  <a:schemeClr val="tx2"/>
                </a:solidFill>
                <a:latin typeface="Calibri" pitchFamily="34" charset="0"/>
              </a:rPr>
              <a:t>We asked respondents who is in their household, and then a series of questions about the people in their lives…who they confide in, go out to movies with, etc., up to 8 names each, for an average </a:t>
            </a:r>
            <a:r>
              <a:rPr lang="en-US" sz="2800" dirty="0" smtClean="0">
                <a:solidFill>
                  <a:schemeClr val="tx2"/>
                </a:solidFill>
                <a:latin typeface="Calibri" pitchFamily="34" charset="0"/>
              </a:rPr>
              <a:t>of about 11</a:t>
            </a:r>
            <a:r>
              <a:rPr lang="en-US" sz="2800" dirty="0" smtClean="0">
                <a:solidFill>
                  <a:srgbClr val="FF0000"/>
                </a:solidFill>
                <a:latin typeface="Calibri" pitchFamily="34" charset="0"/>
              </a:rPr>
              <a:t> </a:t>
            </a:r>
            <a:r>
              <a:rPr lang="en-US" sz="2800" dirty="0">
                <a:solidFill>
                  <a:schemeClr val="tx2"/>
                </a:solidFill>
                <a:latin typeface="Calibri" pitchFamily="34" charset="0"/>
              </a:rPr>
              <a:t>names mentioned. </a:t>
            </a: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6</a:t>
            </a:fld>
            <a:endParaRPr lang="en-US"/>
          </a:p>
        </p:txBody>
      </p:sp>
    </p:spTree>
    <p:extLst>
      <p:ext uri="{BB962C8B-B14F-4D97-AF65-F5344CB8AC3E}">
        <p14:creationId xmlns:p14="http://schemas.microsoft.com/office/powerpoint/2010/main" val="40918577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Comparing FTF with and without audio</a:t>
            </a:r>
            <a:endParaRPr lang="en-US" sz="2800" dirty="0"/>
          </a:p>
        </p:txBody>
      </p:sp>
      <p:sp>
        <p:nvSpPr>
          <p:cNvPr id="4" name="TextBox 4"/>
          <p:cNvSpPr txBox="1">
            <a:spLocks noChangeArrowheads="1"/>
          </p:cNvSpPr>
          <p:nvPr/>
        </p:nvSpPr>
        <p:spPr bwMode="auto">
          <a:xfrm>
            <a:off x="304800" y="1059120"/>
            <a:ext cx="8382000" cy="2062103"/>
          </a:xfrm>
          <a:prstGeom prst="rect">
            <a:avLst/>
          </a:prstGeom>
          <a:noFill/>
          <a:ln w="9525">
            <a:noFill/>
            <a:miter lim="800000"/>
            <a:headEnd/>
            <a:tailEnd/>
          </a:ln>
        </p:spPr>
        <p:txBody>
          <a:bodyPr wrap="square">
            <a:spAutoFit/>
          </a:bodyPr>
          <a:lstStyle/>
          <a:p>
            <a:r>
              <a:rPr lang="en-US" sz="2800" b="1" dirty="0" smtClean="0">
                <a:latin typeface="Calibri" pitchFamily="34" charset="0"/>
              </a:rPr>
              <a:t>Networks (2)</a:t>
            </a:r>
          </a:p>
          <a:p>
            <a:pPr marL="342900" indent="-342900">
              <a:buFont typeface="Wingdings" panose="05000000000000000000" pitchFamily="2" charset="2"/>
              <a:buChar char="§"/>
            </a:pPr>
            <a:r>
              <a:rPr lang="en-US" sz="2000" dirty="0" smtClean="0">
                <a:solidFill>
                  <a:schemeClr val="tx2"/>
                </a:solidFill>
                <a:latin typeface="Calibri" pitchFamily="34" charset="0"/>
              </a:rPr>
              <a:t>Respondents with audio have larger networks.</a:t>
            </a:r>
          </a:p>
          <a:p>
            <a:pPr marL="342900" indent="-342900">
              <a:buFont typeface="Wingdings" panose="05000000000000000000" pitchFamily="2" charset="2"/>
              <a:buChar char="§"/>
            </a:pPr>
            <a:r>
              <a:rPr lang="en-US" sz="2000" dirty="0" smtClean="0">
                <a:solidFill>
                  <a:schemeClr val="tx2"/>
                </a:solidFill>
                <a:latin typeface="Calibri" pitchFamily="34" charset="0"/>
              </a:rPr>
              <a:t>Is it because people who are more trusting with audio recordings have larger networks?</a:t>
            </a:r>
          </a:p>
          <a:p>
            <a:pPr marL="342900" indent="-342900">
              <a:buFont typeface="Wingdings" panose="05000000000000000000" pitchFamily="2" charset="2"/>
              <a:buChar char="§"/>
            </a:pPr>
            <a:r>
              <a:rPr lang="en-US" sz="2000" dirty="0" smtClean="0">
                <a:solidFill>
                  <a:schemeClr val="tx2"/>
                </a:solidFill>
                <a:latin typeface="Calibri" pitchFamily="34" charset="0"/>
              </a:rPr>
              <a:t>Or, is it because when not recorded, interviewers don’t try to get names? </a:t>
            </a:r>
          </a:p>
          <a:p>
            <a:r>
              <a:rPr lang="en-US" sz="2000" dirty="0" smtClean="0">
                <a:solidFill>
                  <a:schemeClr val="tx2"/>
                </a:solidFill>
                <a:latin typeface="Calibri" pitchFamily="34" charset="0"/>
              </a:rPr>
              <a:t> </a:t>
            </a: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7</a:t>
            </a:fld>
            <a:endParaRPr lang="en-US"/>
          </a:p>
        </p:txBody>
      </p:sp>
      <p:graphicFrame>
        <p:nvGraphicFramePr>
          <p:cNvPr id="8" name="Chart 7"/>
          <p:cNvGraphicFramePr>
            <a:graphicFrameLocks/>
          </p:cNvGraphicFramePr>
          <p:nvPr>
            <p:extLst>
              <p:ext uri="{D42A27DB-BD31-4B8C-83A1-F6EECF244321}">
                <p14:modId xmlns:p14="http://schemas.microsoft.com/office/powerpoint/2010/main" val="265077810"/>
              </p:ext>
            </p:extLst>
          </p:nvPr>
        </p:nvGraphicFramePr>
        <p:xfrm>
          <a:off x="2050792" y="2808811"/>
          <a:ext cx="5306787" cy="3547539"/>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198366" y="6176396"/>
            <a:ext cx="2962671" cy="276999"/>
          </a:xfrm>
          <a:prstGeom prst="rect">
            <a:avLst/>
          </a:prstGeom>
          <a:noFill/>
        </p:spPr>
        <p:txBody>
          <a:bodyPr wrap="none" rtlCol="0">
            <a:spAutoFit/>
          </a:bodyPr>
          <a:lstStyle/>
          <a:p>
            <a:r>
              <a:rPr lang="en-US" sz="1200" dirty="0" smtClean="0"/>
              <a:t>All results statistically significant at p&lt;.01</a:t>
            </a:r>
            <a:endParaRPr lang="en-US" sz="1200" dirty="0"/>
          </a:p>
        </p:txBody>
      </p:sp>
    </p:spTree>
    <p:extLst>
      <p:ext uri="{BB962C8B-B14F-4D97-AF65-F5344CB8AC3E}">
        <p14:creationId xmlns:p14="http://schemas.microsoft.com/office/powerpoint/2010/main" val="40013108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Comparing FTF with and without audio</a:t>
            </a:r>
            <a:endParaRPr lang="en-US" sz="2800" dirty="0"/>
          </a:p>
        </p:txBody>
      </p:sp>
      <p:sp>
        <p:nvSpPr>
          <p:cNvPr id="4" name="TextBox 4"/>
          <p:cNvSpPr txBox="1">
            <a:spLocks noChangeArrowheads="1"/>
          </p:cNvSpPr>
          <p:nvPr/>
        </p:nvSpPr>
        <p:spPr bwMode="auto">
          <a:xfrm>
            <a:off x="381000" y="1447800"/>
            <a:ext cx="8382000" cy="1138773"/>
          </a:xfrm>
          <a:prstGeom prst="rect">
            <a:avLst/>
          </a:prstGeom>
          <a:noFill/>
          <a:ln w="9525">
            <a:noFill/>
            <a:miter lim="800000"/>
            <a:headEnd/>
            <a:tailEnd/>
          </a:ln>
        </p:spPr>
        <p:txBody>
          <a:bodyPr wrap="square">
            <a:spAutoFit/>
          </a:bodyPr>
          <a:lstStyle/>
          <a:p>
            <a:r>
              <a:rPr lang="en-US" sz="2800" b="1" dirty="0" smtClean="0">
                <a:latin typeface="Calibri" pitchFamily="34" charset="0"/>
              </a:rPr>
              <a:t>Networks (2)</a:t>
            </a:r>
          </a:p>
          <a:p>
            <a:pPr marL="342900" indent="-342900">
              <a:buFont typeface="Wingdings" panose="05000000000000000000" pitchFamily="2" charset="2"/>
              <a:buChar char="§"/>
            </a:pPr>
            <a:r>
              <a:rPr lang="en-US" sz="2000" dirty="0" smtClean="0">
                <a:solidFill>
                  <a:schemeClr val="tx2"/>
                </a:solidFill>
                <a:latin typeface="Calibri" pitchFamily="34" charset="0"/>
              </a:rPr>
              <a:t>In most cases, the respondents with audio have more </a:t>
            </a:r>
            <a:r>
              <a:rPr lang="en-US" sz="2000" dirty="0" err="1" smtClean="0">
                <a:solidFill>
                  <a:schemeClr val="tx2"/>
                </a:solidFill>
                <a:latin typeface="Calibri" pitchFamily="34" charset="0"/>
              </a:rPr>
              <a:t>homophily</a:t>
            </a:r>
            <a:r>
              <a:rPr lang="en-US" sz="2000" dirty="0" smtClean="0">
                <a:solidFill>
                  <a:schemeClr val="tx2"/>
                </a:solidFill>
                <a:latin typeface="Calibri" pitchFamily="34" charset="0"/>
              </a:rPr>
              <a:t> in their networks. </a:t>
            </a: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8</a:t>
            </a:fld>
            <a:endParaRPr lang="en-US"/>
          </a:p>
        </p:txBody>
      </p:sp>
      <p:graphicFrame>
        <p:nvGraphicFramePr>
          <p:cNvPr id="7" name="Chart 6"/>
          <p:cNvGraphicFramePr>
            <a:graphicFrameLocks/>
          </p:cNvGraphicFramePr>
          <p:nvPr>
            <p:extLst>
              <p:ext uri="{D42A27DB-BD31-4B8C-83A1-F6EECF244321}">
                <p14:modId xmlns:p14="http://schemas.microsoft.com/office/powerpoint/2010/main" val="924105176"/>
              </p:ext>
            </p:extLst>
          </p:nvPr>
        </p:nvGraphicFramePr>
        <p:xfrm>
          <a:off x="1752600" y="2865720"/>
          <a:ext cx="5715000" cy="330806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98366" y="6176396"/>
            <a:ext cx="2962671" cy="276999"/>
          </a:xfrm>
          <a:prstGeom prst="rect">
            <a:avLst/>
          </a:prstGeom>
          <a:noFill/>
        </p:spPr>
        <p:txBody>
          <a:bodyPr wrap="none" rtlCol="0">
            <a:spAutoFit/>
          </a:bodyPr>
          <a:lstStyle/>
          <a:p>
            <a:r>
              <a:rPr lang="en-US" sz="1200" dirty="0" smtClean="0"/>
              <a:t>All results statistically significant at p&lt;.01</a:t>
            </a:r>
            <a:endParaRPr lang="en-US" sz="1200" dirty="0"/>
          </a:p>
        </p:txBody>
      </p:sp>
    </p:spTree>
    <p:extLst>
      <p:ext uri="{BB962C8B-B14F-4D97-AF65-F5344CB8AC3E}">
        <p14:creationId xmlns:p14="http://schemas.microsoft.com/office/powerpoint/2010/main" val="41890187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Background – Chatter versus Answer</a:t>
            </a:r>
            <a:endParaRPr lang="en-US" sz="2800" dirty="0"/>
          </a:p>
        </p:txBody>
      </p:sp>
      <p:sp>
        <p:nvSpPr>
          <p:cNvPr id="4" name="TextBox 4"/>
          <p:cNvSpPr txBox="1">
            <a:spLocks noChangeArrowheads="1"/>
          </p:cNvSpPr>
          <p:nvPr/>
        </p:nvSpPr>
        <p:spPr bwMode="auto">
          <a:xfrm>
            <a:off x="490228" y="1447800"/>
            <a:ext cx="8382000" cy="2800767"/>
          </a:xfrm>
          <a:prstGeom prst="rect">
            <a:avLst/>
          </a:prstGeom>
          <a:noFill/>
          <a:ln w="9525">
            <a:noFill/>
            <a:miter lim="800000"/>
            <a:headEnd/>
            <a:tailEnd/>
          </a:ln>
        </p:spPr>
        <p:txBody>
          <a:bodyPr wrap="square">
            <a:spAutoFit/>
          </a:bodyPr>
          <a:lstStyle/>
          <a:p>
            <a:endParaRPr lang="en-US" sz="2800" b="1" dirty="0">
              <a:latin typeface="Calibri" pitchFamily="34" charset="0"/>
            </a:endParaRPr>
          </a:p>
          <a:p>
            <a:r>
              <a:rPr lang="en-US" sz="2800" b="1" dirty="0" smtClean="0">
                <a:latin typeface="Calibri" pitchFamily="34" charset="0"/>
              </a:rPr>
              <a:t>Data Transcription</a:t>
            </a:r>
            <a:endParaRPr lang="en-US" sz="2000" dirty="0" smtClean="0">
              <a:solidFill>
                <a:schemeClr val="tx2"/>
              </a:solidFill>
              <a:latin typeface="Calibri" pitchFamily="34" charset="0"/>
            </a:endParaRPr>
          </a:p>
          <a:p>
            <a:pPr marL="342900" indent="-342900">
              <a:buFont typeface="Wingdings" panose="05000000000000000000" pitchFamily="2" charset="2"/>
              <a:buChar char="§"/>
            </a:pPr>
            <a:r>
              <a:rPr lang="en-US" sz="2000" dirty="0" smtClean="0">
                <a:solidFill>
                  <a:schemeClr val="tx2"/>
                </a:solidFill>
                <a:latin typeface="Calibri" pitchFamily="34" charset="0"/>
              </a:rPr>
              <a:t>We took the Excel data file of the actual answers, and for each respondent, added the transcript text in a cell adjacent to the survey response.  </a:t>
            </a:r>
          </a:p>
          <a:p>
            <a:pPr marL="342900" indent="-342900">
              <a:buFont typeface="Wingdings" panose="05000000000000000000" pitchFamily="2" charset="2"/>
              <a:buChar char="§"/>
            </a:pPr>
            <a:r>
              <a:rPr lang="en-US" sz="2000" dirty="0" smtClean="0">
                <a:solidFill>
                  <a:schemeClr val="tx2"/>
                </a:solidFill>
                <a:latin typeface="Calibri" pitchFamily="34" charset="0"/>
              </a:rPr>
              <a:t>We then transcribed the </a:t>
            </a:r>
            <a:r>
              <a:rPr lang="en-US" sz="2000" dirty="0" err="1" smtClean="0">
                <a:solidFill>
                  <a:schemeClr val="tx2"/>
                </a:solidFill>
                <a:latin typeface="Calibri" pitchFamily="34" charset="0"/>
              </a:rPr>
              <a:t>audiofiles</a:t>
            </a:r>
            <a:r>
              <a:rPr lang="en-US" sz="2000" dirty="0" smtClean="0">
                <a:solidFill>
                  <a:schemeClr val="tx2"/>
                </a:solidFill>
                <a:latin typeface="Calibri" pitchFamily="34" charset="0"/>
              </a:rPr>
              <a:t>.</a:t>
            </a:r>
          </a:p>
          <a:p>
            <a:pPr marL="342900" indent="-342900">
              <a:buFont typeface="Wingdings" panose="05000000000000000000" pitchFamily="2" charset="2"/>
              <a:buChar char="§"/>
            </a:pPr>
            <a:r>
              <a:rPr lang="en-US" sz="2000" dirty="0" smtClean="0">
                <a:solidFill>
                  <a:schemeClr val="tx2"/>
                </a:solidFill>
                <a:latin typeface="Calibri" pitchFamily="34" charset="0"/>
              </a:rPr>
              <a:t>Here we chose a set of clips that exemplify some of the issues under study, in particular how respondents discuss feelings of ‘obligation’, race and ethnicity.</a:t>
            </a: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9</a:t>
            </a:fld>
            <a:endParaRPr lang="en-US"/>
          </a:p>
        </p:txBody>
      </p:sp>
    </p:spTree>
    <p:extLst>
      <p:ext uri="{BB962C8B-B14F-4D97-AF65-F5344CB8AC3E}">
        <p14:creationId xmlns:p14="http://schemas.microsoft.com/office/powerpoint/2010/main" val="787062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Analyzing Transcribed Comments</a:t>
            </a:r>
            <a:endParaRPr lang="en-US" sz="2800" dirty="0"/>
          </a:p>
        </p:txBody>
      </p:sp>
      <p:sp>
        <p:nvSpPr>
          <p:cNvPr id="4" name="TextBox 4"/>
          <p:cNvSpPr txBox="1">
            <a:spLocks noChangeArrowheads="1"/>
          </p:cNvSpPr>
          <p:nvPr/>
        </p:nvSpPr>
        <p:spPr bwMode="auto">
          <a:xfrm>
            <a:off x="507959" y="1093742"/>
            <a:ext cx="8382000" cy="4862870"/>
          </a:xfrm>
          <a:prstGeom prst="rect">
            <a:avLst/>
          </a:prstGeom>
          <a:noFill/>
          <a:ln w="9525">
            <a:noFill/>
            <a:miter lim="800000"/>
            <a:headEnd/>
            <a:tailEnd/>
          </a:ln>
        </p:spPr>
        <p:txBody>
          <a:bodyPr wrap="square">
            <a:spAutoFit/>
          </a:bodyPr>
          <a:lstStyle/>
          <a:p>
            <a:r>
              <a:rPr lang="en-US" sz="2400" dirty="0" smtClean="0"/>
              <a:t>How do </a:t>
            </a:r>
            <a:r>
              <a:rPr lang="en-US" sz="2400" dirty="0"/>
              <a:t>respondents </a:t>
            </a:r>
            <a:r>
              <a:rPr lang="en-US" sz="2400" dirty="0" smtClean="0"/>
              <a:t>interpret Hispanic/Latino ethnicity versus race?</a:t>
            </a:r>
          </a:p>
          <a:p>
            <a:pPr lvl="1"/>
            <a:endParaRPr lang="en-US" sz="2400" dirty="0"/>
          </a:p>
          <a:p>
            <a:r>
              <a:rPr lang="en-US" sz="2000" b="1" dirty="0">
                <a:latin typeface="Arial" panose="020B0604020202020204" pitchFamily="34" charset="0"/>
              </a:rPr>
              <a:t>Are you of Hispanic, Latino or Spanish origin?</a:t>
            </a:r>
          </a:p>
          <a:p>
            <a:pPr lvl="1"/>
            <a:r>
              <a:rPr lang="en-US" sz="2000" dirty="0">
                <a:latin typeface="Arial" panose="020B0604020202020204" pitchFamily="34" charset="0"/>
              </a:rPr>
              <a:t>1 </a:t>
            </a:r>
            <a:r>
              <a:rPr lang="en-US" sz="2000" dirty="0" smtClean="0">
                <a:latin typeface="Arial" panose="020B0604020202020204" pitchFamily="34" charset="0"/>
              </a:rPr>
              <a:t>Yes</a:t>
            </a:r>
            <a:endParaRPr lang="en-US" sz="2000" dirty="0">
              <a:latin typeface="Arial" panose="020B0604020202020204" pitchFamily="34" charset="0"/>
            </a:endParaRPr>
          </a:p>
          <a:p>
            <a:pPr lvl="1"/>
            <a:r>
              <a:rPr lang="en-US" sz="2000" dirty="0">
                <a:latin typeface="Arial" panose="020B0604020202020204" pitchFamily="34" charset="0"/>
              </a:rPr>
              <a:t>2 </a:t>
            </a:r>
            <a:r>
              <a:rPr lang="en-US" sz="2000" dirty="0" smtClean="0">
                <a:latin typeface="Arial" panose="020B0604020202020204" pitchFamily="34" charset="0"/>
              </a:rPr>
              <a:t> No</a:t>
            </a:r>
          </a:p>
          <a:p>
            <a:endParaRPr lang="en-US" sz="2000" dirty="0" smtClean="0"/>
          </a:p>
          <a:p>
            <a:r>
              <a:rPr lang="en-US" sz="2000" b="1" dirty="0"/>
              <a:t>What is your race? Is it white, black or African American, American Indian, Asian, or </a:t>
            </a:r>
            <a:r>
              <a:rPr lang="en-US" sz="2000" b="1" dirty="0" smtClean="0"/>
              <a:t>something else?</a:t>
            </a:r>
          </a:p>
          <a:p>
            <a:pPr lvl="1"/>
            <a:r>
              <a:rPr lang="en-US" sz="2000" dirty="0"/>
              <a:t>1 White</a:t>
            </a:r>
          </a:p>
          <a:p>
            <a:pPr lvl="1"/>
            <a:r>
              <a:rPr lang="en-US" sz="2000" dirty="0"/>
              <a:t>2 Black, African American, ([</a:t>
            </a:r>
            <a:r>
              <a:rPr lang="en-US" sz="2000" dirty="0" err="1"/>
              <a:t>Int</a:t>
            </a:r>
            <a:r>
              <a:rPr lang="en-US" sz="2000" dirty="0"/>
              <a:t>:] Volunteered: Negro)</a:t>
            </a:r>
          </a:p>
          <a:p>
            <a:pPr lvl="1"/>
            <a:r>
              <a:rPr lang="en-US" sz="2000" dirty="0"/>
              <a:t>3 American Indian, (Alaskan Native)</a:t>
            </a:r>
          </a:p>
          <a:p>
            <a:pPr lvl="1"/>
            <a:r>
              <a:rPr lang="en-US" sz="2000" dirty="0"/>
              <a:t>4 Asian</a:t>
            </a:r>
          </a:p>
          <a:p>
            <a:pPr lvl="1"/>
            <a:r>
              <a:rPr lang="en-US" sz="2000" dirty="0"/>
              <a:t>5 [</a:t>
            </a:r>
            <a:r>
              <a:rPr lang="en-US" sz="2000" dirty="0" err="1"/>
              <a:t>Int</a:t>
            </a:r>
            <a:r>
              <a:rPr lang="en-US" sz="2000" dirty="0"/>
              <a:t>:] Volunteered: Hispanic, Latino</a:t>
            </a:r>
          </a:p>
          <a:p>
            <a:pPr lvl="1"/>
            <a:r>
              <a:rPr lang="en-US" sz="2000" dirty="0"/>
              <a:t>6 Other:</a:t>
            </a: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10</a:t>
            </a:fld>
            <a:endParaRPr lang="en-US"/>
          </a:p>
        </p:txBody>
      </p:sp>
    </p:spTree>
    <p:extLst>
      <p:ext uri="{BB962C8B-B14F-4D97-AF65-F5344CB8AC3E}">
        <p14:creationId xmlns:p14="http://schemas.microsoft.com/office/powerpoint/2010/main" val="3040757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Analyzing Transcribed Comments</a:t>
            </a:r>
            <a:endParaRPr lang="en-US" sz="2800" dirty="0"/>
          </a:p>
        </p:txBody>
      </p:sp>
      <p:sp>
        <p:nvSpPr>
          <p:cNvPr id="4" name="TextBox 4"/>
          <p:cNvSpPr txBox="1">
            <a:spLocks noChangeArrowheads="1"/>
          </p:cNvSpPr>
          <p:nvPr/>
        </p:nvSpPr>
        <p:spPr bwMode="auto">
          <a:xfrm>
            <a:off x="457200" y="1041023"/>
            <a:ext cx="8382000" cy="5509200"/>
          </a:xfrm>
          <a:prstGeom prst="rect">
            <a:avLst/>
          </a:prstGeom>
          <a:noFill/>
          <a:ln w="9525">
            <a:noFill/>
            <a:miter lim="800000"/>
            <a:headEnd/>
            <a:tailEnd/>
          </a:ln>
        </p:spPr>
        <p:txBody>
          <a:bodyPr wrap="square">
            <a:spAutoFit/>
          </a:bodyPr>
          <a:lstStyle/>
          <a:p>
            <a:r>
              <a:rPr lang="en-US" b="1" dirty="0" smtClean="0"/>
              <a:t>Are you of Hispanic, Latino or Spanish origin?</a:t>
            </a:r>
          </a:p>
          <a:p>
            <a:r>
              <a:rPr lang="en-US" i="1" dirty="0" smtClean="0"/>
              <a:t>No, I have Portuguese in me and they don't consider that to be Hispanic... That's always been an issue. Because Portugal and Spain are on the Iberian Peninsula together huh? So why are Hispanics more important than Portuguese? </a:t>
            </a:r>
          </a:p>
          <a:p>
            <a:r>
              <a:rPr lang="en-US" dirty="0" smtClean="0"/>
              <a:t>{interviewer records not Hispanic, and for race puts ‘other’}</a:t>
            </a:r>
          </a:p>
          <a:p>
            <a:endParaRPr lang="en-US" sz="1000" i="1" dirty="0" smtClean="0"/>
          </a:p>
          <a:p>
            <a:r>
              <a:rPr lang="en-US" b="1" dirty="0" smtClean="0"/>
              <a:t>What </a:t>
            </a:r>
            <a:r>
              <a:rPr lang="en-US" b="1" dirty="0"/>
              <a:t>is your race?</a:t>
            </a:r>
          </a:p>
          <a:p>
            <a:r>
              <a:rPr lang="en-US" i="1" dirty="0"/>
              <a:t>Oh my God, I think technically aren't we Caucasian? Sometimes </a:t>
            </a:r>
            <a:r>
              <a:rPr lang="en-US" i="1" dirty="0" smtClean="0"/>
              <a:t>it’s </a:t>
            </a:r>
            <a:r>
              <a:rPr lang="en-US" i="1" dirty="0"/>
              <a:t>Hispanic, sometimes </a:t>
            </a:r>
            <a:r>
              <a:rPr lang="en-US" i="1" dirty="0" smtClean="0"/>
              <a:t>it’s </a:t>
            </a:r>
            <a:r>
              <a:rPr lang="en-US" i="1" dirty="0"/>
              <a:t>Latino and sometimes none of the above. </a:t>
            </a:r>
            <a:r>
              <a:rPr lang="en-US" i="1" dirty="0" smtClean="0"/>
              <a:t>Hahaha. </a:t>
            </a:r>
            <a:r>
              <a:rPr lang="en-US" i="1" dirty="0"/>
              <a:t>I guess mostly Hispanic</a:t>
            </a:r>
            <a:r>
              <a:rPr lang="en-US" i="1" dirty="0" smtClean="0"/>
              <a:t>. </a:t>
            </a:r>
            <a:r>
              <a:rPr lang="en-US" dirty="0"/>
              <a:t>{interviewer records </a:t>
            </a:r>
            <a:r>
              <a:rPr lang="en-US" dirty="0" smtClean="0"/>
              <a:t>Hispanic</a:t>
            </a:r>
            <a:r>
              <a:rPr lang="en-US" dirty="0"/>
              <a:t>, and for race puts ‘other’}</a:t>
            </a:r>
          </a:p>
          <a:p>
            <a:endParaRPr lang="en-US" sz="1000" b="1" dirty="0" smtClean="0"/>
          </a:p>
          <a:p>
            <a:r>
              <a:rPr lang="en-US" i="1" dirty="0" smtClean="0"/>
              <a:t>Hispanic</a:t>
            </a:r>
            <a:r>
              <a:rPr lang="en-US" i="1" dirty="0"/>
              <a:t>, right? </a:t>
            </a:r>
            <a:r>
              <a:rPr lang="en-US" dirty="0"/>
              <a:t>[Interviewer</a:t>
            </a:r>
            <a:r>
              <a:rPr lang="en-US" i="1" dirty="0"/>
              <a:t>: If you say Hispanic, I type it in. Some Hispanics say they're white</a:t>
            </a:r>
            <a:r>
              <a:rPr lang="en-US" dirty="0"/>
              <a:t>] </a:t>
            </a:r>
            <a:r>
              <a:rPr lang="en-US" i="1" dirty="0"/>
              <a:t>Oh really? </a:t>
            </a:r>
            <a:r>
              <a:rPr lang="en-US" dirty="0"/>
              <a:t>[Interviewer: </a:t>
            </a:r>
            <a:r>
              <a:rPr lang="en-US" i="1" dirty="0"/>
              <a:t>When are we going to get to where we don't care</a:t>
            </a:r>
            <a:r>
              <a:rPr lang="en-US" i="1" dirty="0" smtClean="0"/>
              <a:t>?</a:t>
            </a:r>
            <a:r>
              <a:rPr lang="en-US" dirty="0" smtClean="0"/>
              <a:t>] </a:t>
            </a:r>
            <a:r>
              <a:rPr lang="en-US" dirty="0"/>
              <a:t>{interviewer records </a:t>
            </a:r>
            <a:r>
              <a:rPr lang="en-US" dirty="0" smtClean="0"/>
              <a:t>‘</a:t>
            </a:r>
            <a:r>
              <a:rPr lang="en-US" dirty="0"/>
              <a:t>other</a:t>
            </a:r>
            <a:r>
              <a:rPr lang="en-US" dirty="0" smtClean="0"/>
              <a:t>’ for race}</a:t>
            </a:r>
            <a:endParaRPr lang="en-US" dirty="0"/>
          </a:p>
          <a:p>
            <a:endParaRPr lang="en-US" sz="800" dirty="0" smtClean="0"/>
          </a:p>
          <a:p>
            <a:r>
              <a:rPr lang="en-US" b="1" dirty="0" smtClean="0"/>
              <a:t>Which </a:t>
            </a:r>
            <a:r>
              <a:rPr lang="en-US" b="1" dirty="0"/>
              <a:t>if any people on this list are the same ethnicity as you?</a:t>
            </a:r>
          </a:p>
          <a:p>
            <a:r>
              <a:rPr lang="en-US" i="1" dirty="0"/>
              <a:t>I'm not Hispanic but I'm Hispanic by association because my children are Hispanic … so I tell people I'm Hispanic only because my children are Hispanic. And I'm part of my children man so I'm Hispanic too, man! </a:t>
            </a:r>
          </a:p>
          <a:p>
            <a:r>
              <a:rPr lang="en-US" dirty="0"/>
              <a:t>{When asked specifically later in survey, says he is not Hispanic, and for race ‘goes by Pacific Islander</a:t>
            </a:r>
            <a:r>
              <a:rPr lang="en-US" dirty="0" smtClean="0"/>
              <a:t>’}</a:t>
            </a:r>
            <a:endParaRPr lang="en-US" dirty="0"/>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11</a:t>
            </a:fld>
            <a:endParaRPr lang="en-US"/>
          </a:p>
        </p:txBody>
      </p:sp>
    </p:spTree>
    <p:extLst>
      <p:ext uri="{BB962C8B-B14F-4D97-AF65-F5344CB8AC3E}">
        <p14:creationId xmlns:p14="http://schemas.microsoft.com/office/powerpoint/2010/main" val="40319918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Analyzing Transcribed Comments</a:t>
            </a:r>
            <a:endParaRPr lang="en-US" sz="2800" dirty="0"/>
          </a:p>
        </p:txBody>
      </p:sp>
      <p:sp>
        <p:nvSpPr>
          <p:cNvPr id="4" name="TextBox 4"/>
          <p:cNvSpPr txBox="1">
            <a:spLocks noChangeArrowheads="1"/>
          </p:cNvSpPr>
          <p:nvPr/>
        </p:nvSpPr>
        <p:spPr bwMode="auto">
          <a:xfrm>
            <a:off x="457200" y="1041023"/>
            <a:ext cx="8382000" cy="4678204"/>
          </a:xfrm>
          <a:prstGeom prst="rect">
            <a:avLst/>
          </a:prstGeom>
          <a:noFill/>
          <a:ln w="9525">
            <a:noFill/>
            <a:miter lim="800000"/>
            <a:headEnd/>
            <a:tailEnd/>
          </a:ln>
        </p:spPr>
        <p:txBody>
          <a:bodyPr wrap="square">
            <a:spAutoFit/>
          </a:bodyPr>
          <a:lstStyle/>
          <a:p>
            <a:r>
              <a:rPr lang="en-US" sz="2000" b="1" dirty="0"/>
              <a:t>What is [Name your </a:t>
            </a:r>
            <a:r>
              <a:rPr lang="en-US" sz="2000" b="1" dirty="0" smtClean="0"/>
              <a:t>spouse/partner] race? </a:t>
            </a:r>
          </a:p>
          <a:p>
            <a:endParaRPr lang="en-US" sz="2000" b="1" dirty="0" smtClean="0"/>
          </a:p>
          <a:p>
            <a:r>
              <a:rPr lang="en-US" sz="2000" i="1" dirty="0" smtClean="0"/>
              <a:t>He </a:t>
            </a:r>
            <a:r>
              <a:rPr lang="en-US" sz="2000" i="1" dirty="0"/>
              <a:t>is </a:t>
            </a:r>
            <a:r>
              <a:rPr lang="en-US" sz="2000" i="1" dirty="0" smtClean="0"/>
              <a:t>Hungarian, Jewish </a:t>
            </a:r>
            <a:r>
              <a:rPr lang="en-US" sz="2000" i="1" dirty="0"/>
              <a:t>of some sort. It's fuzzy on his side </a:t>
            </a:r>
          </a:p>
          <a:p>
            <a:endParaRPr lang="en-US" sz="2000" dirty="0" smtClean="0"/>
          </a:p>
          <a:p>
            <a:r>
              <a:rPr lang="en-US" sz="2000" dirty="0" smtClean="0"/>
              <a:t>Interviewer records “Other” for race. </a:t>
            </a:r>
          </a:p>
          <a:p>
            <a:endParaRPr lang="en-US" sz="2000" b="1" dirty="0"/>
          </a:p>
          <a:p>
            <a:r>
              <a:rPr lang="en-US" sz="2000" b="1" dirty="0" smtClean="0"/>
              <a:t>What </a:t>
            </a:r>
            <a:r>
              <a:rPr lang="en-US" sz="2000" b="1" dirty="0"/>
              <a:t>is [Name your spouse/partner wherever you think he/she fits.[]]'s religion, if any</a:t>
            </a:r>
            <a:r>
              <a:rPr lang="en-US" sz="2000" b="1" dirty="0" smtClean="0"/>
              <a:t>?</a:t>
            </a:r>
          </a:p>
          <a:p>
            <a:endParaRPr lang="en-US" sz="2000" b="1" i="1" dirty="0"/>
          </a:p>
          <a:p>
            <a:r>
              <a:rPr lang="en-US" sz="2000" i="1" dirty="0" smtClean="0"/>
              <a:t>He's </a:t>
            </a:r>
            <a:r>
              <a:rPr lang="en-US" sz="2000" i="1" dirty="0"/>
              <a:t>not a practicing Jew -[ </a:t>
            </a:r>
            <a:r>
              <a:rPr lang="en-US" sz="2000" i="1" dirty="0" err="1" smtClean="0"/>
              <a:t>Int</a:t>
            </a:r>
            <a:r>
              <a:rPr lang="en-US" sz="2000" i="1" dirty="0" smtClean="0"/>
              <a:t>: would </a:t>
            </a:r>
            <a:r>
              <a:rPr lang="en-US" sz="2000" i="1" dirty="0"/>
              <a:t>you say that's Jewish or none]  I guess it's no, but we do </a:t>
            </a:r>
            <a:r>
              <a:rPr lang="en-US" sz="2000" i="1" dirty="0" smtClean="0"/>
              <a:t>Passover </a:t>
            </a:r>
            <a:r>
              <a:rPr lang="en-US" sz="2000" i="1" dirty="0"/>
              <a:t>and </a:t>
            </a:r>
            <a:r>
              <a:rPr lang="en-US" sz="2000" i="1" dirty="0" err="1" smtClean="0"/>
              <a:t>Chanuka</a:t>
            </a:r>
            <a:r>
              <a:rPr lang="en-US" sz="2000" i="1" dirty="0" smtClean="0"/>
              <a:t> </a:t>
            </a:r>
            <a:r>
              <a:rPr lang="en-US" sz="2000" i="1" dirty="0"/>
              <a:t>but he doesn't go to </a:t>
            </a:r>
            <a:r>
              <a:rPr lang="en-US" sz="2000" i="1" dirty="0" smtClean="0"/>
              <a:t>temple. </a:t>
            </a:r>
          </a:p>
          <a:p>
            <a:endParaRPr lang="en-US" sz="2000" i="1" dirty="0"/>
          </a:p>
          <a:p>
            <a:r>
              <a:rPr lang="en-US" sz="2000" dirty="0" smtClean="0"/>
              <a:t>Interviewer records “Other’ for his religion.</a:t>
            </a:r>
          </a:p>
          <a:p>
            <a:endParaRPr lang="en-US" dirty="0"/>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12</a:t>
            </a:fld>
            <a:endParaRPr lang="en-US"/>
          </a:p>
        </p:txBody>
      </p:sp>
    </p:spTree>
    <p:extLst>
      <p:ext uri="{BB962C8B-B14F-4D97-AF65-F5344CB8AC3E}">
        <p14:creationId xmlns:p14="http://schemas.microsoft.com/office/powerpoint/2010/main" val="6697197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Analyzing Transcribed Comments</a:t>
            </a:r>
            <a:endParaRPr lang="en-US" sz="2800" dirty="0"/>
          </a:p>
        </p:txBody>
      </p:sp>
      <p:sp>
        <p:nvSpPr>
          <p:cNvPr id="4" name="TextBox 4"/>
          <p:cNvSpPr txBox="1">
            <a:spLocks noChangeArrowheads="1"/>
          </p:cNvSpPr>
          <p:nvPr/>
        </p:nvSpPr>
        <p:spPr bwMode="auto">
          <a:xfrm>
            <a:off x="499753" y="1289816"/>
            <a:ext cx="8382000" cy="4862870"/>
          </a:xfrm>
          <a:prstGeom prst="rect">
            <a:avLst/>
          </a:prstGeom>
          <a:noFill/>
          <a:ln w="9525">
            <a:noFill/>
            <a:miter lim="800000"/>
            <a:headEnd/>
            <a:tailEnd/>
          </a:ln>
        </p:spPr>
        <p:txBody>
          <a:bodyPr wrap="square">
            <a:spAutoFit/>
          </a:bodyPr>
          <a:lstStyle/>
          <a:p>
            <a:r>
              <a:rPr lang="en-US" sz="2400" dirty="0" smtClean="0"/>
              <a:t>How do </a:t>
            </a:r>
            <a:r>
              <a:rPr lang="en-US" sz="2400" dirty="0"/>
              <a:t>respondents </a:t>
            </a:r>
            <a:r>
              <a:rPr lang="en-US" sz="2400" dirty="0" smtClean="0"/>
              <a:t>interpret the </a:t>
            </a:r>
            <a:r>
              <a:rPr lang="en-US" sz="2400" dirty="0"/>
              <a:t>word “obligation</a:t>
            </a:r>
            <a:r>
              <a:rPr lang="en-US" sz="2400" dirty="0" smtClean="0"/>
              <a:t>” – is it reciprocity, duty, affection or what?</a:t>
            </a:r>
          </a:p>
          <a:p>
            <a:pPr lvl="1"/>
            <a:endParaRPr lang="en-US" sz="2400" dirty="0"/>
          </a:p>
          <a:p>
            <a:r>
              <a:rPr lang="en-US" sz="2000" b="1" dirty="0"/>
              <a:t>Suppose </a:t>
            </a:r>
            <a:r>
              <a:rPr lang="en-US" sz="2000" i="1" dirty="0"/>
              <a:t>[selected </a:t>
            </a:r>
            <a:r>
              <a:rPr lang="en-US" sz="2000" i="1" dirty="0" smtClean="0"/>
              <a:t>name] </a:t>
            </a:r>
            <a:r>
              <a:rPr lang="en-US" sz="2000" b="1" dirty="0"/>
              <a:t>asked you for a big favor </a:t>
            </a:r>
            <a:r>
              <a:rPr lang="en-US" sz="2000" b="1" dirty="0" smtClean="0"/>
              <a:t>– for example</a:t>
            </a:r>
            <a:r>
              <a:rPr lang="en-US" sz="2000" b="1" dirty="0"/>
              <a:t>, to move in with you for a couple of weeks, to borrow a lot of money, </a:t>
            </a:r>
            <a:r>
              <a:rPr lang="en-US" sz="2000" b="1" dirty="0" smtClean="0"/>
              <a:t>to have </a:t>
            </a:r>
            <a:r>
              <a:rPr lang="en-US" sz="2000" b="1" dirty="0"/>
              <a:t>his/her kids stay with you for a few days, or something else like this. </a:t>
            </a:r>
            <a:r>
              <a:rPr lang="en-US" sz="2000" b="1" dirty="0" smtClean="0"/>
              <a:t>Setting aside </a:t>
            </a:r>
            <a:r>
              <a:rPr lang="en-US" sz="2000" b="1" dirty="0"/>
              <a:t>whether or not you would want to do this favor for </a:t>
            </a:r>
            <a:r>
              <a:rPr lang="en-US" sz="2000" i="1" dirty="0"/>
              <a:t>[selected </a:t>
            </a:r>
            <a:r>
              <a:rPr lang="en-US" sz="2000" i="1" dirty="0" smtClean="0"/>
              <a:t>name], </a:t>
            </a:r>
            <a:r>
              <a:rPr lang="en-US" sz="2000" b="1" dirty="0" smtClean="0"/>
              <a:t>would </a:t>
            </a:r>
            <a:r>
              <a:rPr lang="en-US" sz="2000" b="1" dirty="0"/>
              <a:t>you feel obligated to say yes if you could? </a:t>
            </a:r>
            <a:r>
              <a:rPr lang="en-US" sz="2000" b="1" dirty="0" smtClean="0"/>
              <a:t>Would </a:t>
            </a:r>
            <a:r>
              <a:rPr lang="en-US" sz="2000" b="1" dirty="0"/>
              <a:t>you feel very obligated</a:t>
            </a:r>
            <a:r>
              <a:rPr lang="en-US" sz="2000" b="1" dirty="0" smtClean="0"/>
              <a:t>, moderately </a:t>
            </a:r>
            <a:r>
              <a:rPr lang="en-US" sz="2000" b="1" dirty="0"/>
              <a:t>obligated, a little obligated, or not obligated? </a:t>
            </a:r>
            <a:endParaRPr lang="en-US" sz="2000" b="1" dirty="0" smtClean="0"/>
          </a:p>
          <a:p>
            <a:endParaRPr lang="en-US" sz="2000" dirty="0"/>
          </a:p>
          <a:p>
            <a:r>
              <a:rPr lang="en-US" sz="2000" dirty="0"/>
              <a:t>1 I would feel very obligated</a:t>
            </a:r>
          </a:p>
          <a:p>
            <a:r>
              <a:rPr lang="en-US" sz="2000" dirty="0"/>
              <a:t>2 I would feel moderately obligated</a:t>
            </a:r>
          </a:p>
          <a:p>
            <a:r>
              <a:rPr lang="en-US" sz="2000" dirty="0"/>
              <a:t>3 I would feel a little obligated</a:t>
            </a:r>
          </a:p>
          <a:p>
            <a:r>
              <a:rPr lang="en-US" sz="2000" dirty="0"/>
              <a:t>4 I would not feel </a:t>
            </a:r>
            <a:r>
              <a:rPr lang="en-US" sz="2000" dirty="0" smtClean="0"/>
              <a:t>obligated</a:t>
            </a: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13</a:t>
            </a:fld>
            <a:endParaRPr lang="en-US"/>
          </a:p>
        </p:txBody>
      </p:sp>
    </p:spTree>
    <p:extLst>
      <p:ext uri="{BB962C8B-B14F-4D97-AF65-F5344CB8AC3E}">
        <p14:creationId xmlns:p14="http://schemas.microsoft.com/office/powerpoint/2010/main" val="2420512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Analyzing Transcribed Comments</a:t>
            </a:r>
            <a:endParaRPr lang="en-US" sz="2800" dirty="0"/>
          </a:p>
        </p:txBody>
      </p:sp>
      <p:sp>
        <p:nvSpPr>
          <p:cNvPr id="4" name="TextBox 4"/>
          <p:cNvSpPr txBox="1">
            <a:spLocks noChangeArrowheads="1"/>
          </p:cNvSpPr>
          <p:nvPr/>
        </p:nvSpPr>
        <p:spPr bwMode="auto">
          <a:xfrm>
            <a:off x="490228" y="1447800"/>
            <a:ext cx="8382000" cy="4955203"/>
          </a:xfrm>
          <a:prstGeom prst="rect">
            <a:avLst/>
          </a:prstGeom>
          <a:noFill/>
          <a:ln w="9525">
            <a:noFill/>
            <a:miter lim="800000"/>
            <a:headEnd/>
            <a:tailEnd/>
          </a:ln>
        </p:spPr>
        <p:txBody>
          <a:bodyPr wrap="square">
            <a:spAutoFit/>
          </a:bodyPr>
          <a:lstStyle/>
          <a:p>
            <a:r>
              <a:rPr lang="en-US" sz="2800" b="1" dirty="0">
                <a:latin typeface="Calibri" pitchFamily="34" charset="0"/>
              </a:rPr>
              <a:t>Understanding the </a:t>
            </a:r>
            <a:r>
              <a:rPr lang="en-US" sz="2800" b="1" dirty="0" smtClean="0">
                <a:latin typeface="Calibri" pitchFamily="34" charset="0"/>
              </a:rPr>
              <a:t>question:  </a:t>
            </a:r>
            <a:endParaRPr lang="en-US" sz="2000" dirty="0" smtClean="0">
              <a:solidFill>
                <a:schemeClr val="tx2"/>
              </a:solidFill>
              <a:latin typeface="Calibri" pitchFamily="34" charset="0"/>
            </a:endParaRPr>
          </a:p>
          <a:p>
            <a:pPr marL="285750" indent="-285750">
              <a:buClr>
                <a:schemeClr val="accent5">
                  <a:lumMod val="75000"/>
                </a:schemeClr>
              </a:buClr>
              <a:buFont typeface="Wingdings" panose="05000000000000000000" pitchFamily="2" charset="2"/>
              <a:buChar char="§"/>
            </a:pPr>
            <a:r>
              <a:rPr lang="en-US" dirty="0" smtClean="0"/>
              <a:t>Reject the term “obligated”: </a:t>
            </a:r>
          </a:p>
          <a:p>
            <a:pPr lvl="1">
              <a:buClr>
                <a:schemeClr val="accent5">
                  <a:lumMod val="75000"/>
                </a:schemeClr>
              </a:buClr>
            </a:pPr>
            <a:r>
              <a:rPr lang="en-US" dirty="0" smtClean="0"/>
              <a:t>Respondent </a:t>
            </a:r>
            <a:r>
              <a:rPr lang="en-US" dirty="0"/>
              <a:t>would do the favor, but stress that it is not out of obligation; conflate willingness to help and feelings of obligation</a:t>
            </a:r>
          </a:p>
          <a:p>
            <a:pPr lvl="1">
              <a:buClr>
                <a:schemeClr val="accent5">
                  <a:lumMod val="75000"/>
                </a:schemeClr>
              </a:buClr>
            </a:pPr>
            <a:endParaRPr lang="en-US" i="1" dirty="0" smtClean="0"/>
          </a:p>
          <a:p>
            <a:pPr lvl="1">
              <a:buClr>
                <a:schemeClr val="accent5">
                  <a:lumMod val="75000"/>
                </a:schemeClr>
              </a:buClr>
            </a:pPr>
            <a:r>
              <a:rPr lang="en-US" i="1" dirty="0" smtClean="0"/>
              <a:t>“</a:t>
            </a:r>
            <a:r>
              <a:rPr lang="en-US" i="1" dirty="0"/>
              <a:t>Obligated—it means…? No, I would do it willingly. I would be willing, not obligated. To my understanding, obligated, you have to do it, but I don't feel I have to do it, I feel I want to do it. I'm not obligated. I want to do it, so there's a difference. I would not feel obligated is the answer.” </a:t>
            </a:r>
            <a:r>
              <a:rPr lang="en-US" i="1" dirty="0" smtClean="0"/>
              <a:t> </a:t>
            </a:r>
            <a:br>
              <a:rPr lang="en-US" i="1" dirty="0" smtClean="0"/>
            </a:br>
            <a:r>
              <a:rPr lang="en-US" dirty="0" smtClean="0"/>
              <a:t>[</a:t>
            </a:r>
            <a:r>
              <a:rPr lang="en-US" dirty="0" err="1" smtClean="0"/>
              <a:t>Int</a:t>
            </a:r>
            <a:r>
              <a:rPr lang="en-US" dirty="0" smtClean="0"/>
              <a:t> entered ‘very obligated’]</a:t>
            </a:r>
            <a:endParaRPr lang="en-US" dirty="0"/>
          </a:p>
          <a:p>
            <a:pPr lvl="1">
              <a:buClr>
                <a:schemeClr val="accent5">
                  <a:lumMod val="75000"/>
                </a:schemeClr>
              </a:buClr>
            </a:pPr>
            <a:endParaRPr lang="en-US" i="1" dirty="0"/>
          </a:p>
          <a:p>
            <a:pPr marL="285750" indent="-285750">
              <a:buClr>
                <a:srgbClr val="0070C0"/>
              </a:buClr>
              <a:buFont typeface="Wingdings" panose="05000000000000000000" pitchFamily="2" charset="2"/>
              <a:buChar char="§"/>
            </a:pPr>
            <a:r>
              <a:rPr lang="en-US" dirty="0"/>
              <a:t>Conflate obligation and willingness:</a:t>
            </a:r>
          </a:p>
          <a:p>
            <a:pPr lvl="1">
              <a:buClr>
                <a:srgbClr val="0070C0"/>
              </a:buClr>
            </a:pPr>
            <a:r>
              <a:rPr lang="en-US" dirty="0" smtClean="0"/>
              <a:t>Respondent </a:t>
            </a:r>
            <a:r>
              <a:rPr lang="en-US" dirty="0"/>
              <a:t>would be happy to do the favor, and therefore feels obligated</a:t>
            </a:r>
          </a:p>
          <a:p>
            <a:pPr lvl="1">
              <a:buClr>
                <a:srgbClr val="0070C0"/>
              </a:buClr>
            </a:pPr>
            <a:endParaRPr lang="en-US" i="1" dirty="0" smtClean="0"/>
          </a:p>
          <a:p>
            <a:pPr lvl="1">
              <a:buClr>
                <a:srgbClr val="0070C0"/>
              </a:buClr>
            </a:pPr>
            <a:r>
              <a:rPr lang="en-US" i="1" dirty="0" smtClean="0"/>
              <a:t>“</a:t>
            </a:r>
            <a:r>
              <a:rPr lang="en-US" i="1" dirty="0"/>
              <a:t>I would say yes, no problem. Umm, I am just willing enough to do it. I guess I would feel very obligated</a:t>
            </a:r>
            <a:r>
              <a:rPr lang="en-US" i="1" dirty="0" smtClean="0"/>
              <a:t>.” </a:t>
            </a:r>
            <a:br>
              <a:rPr lang="en-US" i="1" dirty="0" smtClean="0"/>
            </a:br>
            <a:r>
              <a:rPr lang="en-US" dirty="0" smtClean="0"/>
              <a:t>[</a:t>
            </a:r>
            <a:r>
              <a:rPr lang="en-US" dirty="0" err="1"/>
              <a:t>Int</a:t>
            </a:r>
            <a:r>
              <a:rPr lang="en-US" dirty="0"/>
              <a:t> entered ‘very obligated’]</a:t>
            </a:r>
            <a:endParaRPr lang="en-US" i="1" dirty="0"/>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14</a:t>
            </a:fld>
            <a:endParaRPr lang="en-US"/>
          </a:p>
        </p:txBody>
      </p:sp>
    </p:spTree>
    <p:extLst>
      <p:ext uri="{BB962C8B-B14F-4D97-AF65-F5344CB8AC3E}">
        <p14:creationId xmlns:p14="http://schemas.microsoft.com/office/powerpoint/2010/main" val="3138252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Analyzing Transcribed Comments</a:t>
            </a:r>
            <a:endParaRPr lang="en-US" sz="2800" dirty="0"/>
          </a:p>
        </p:txBody>
      </p:sp>
      <p:sp>
        <p:nvSpPr>
          <p:cNvPr id="4" name="TextBox 4"/>
          <p:cNvSpPr txBox="1">
            <a:spLocks noChangeArrowheads="1"/>
          </p:cNvSpPr>
          <p:nvPr/>
        </p:nvSpPr>
        <p:spPr bwMode="auto">
          <a:xfrm>
            <a:off x="499753" y="1029713"/>
            <a:ext cx="8382000" cy="5509200"/>
          </a:xfrm>
          <a:prstGeom prst="rect">
            <a:avLst/>
          </a:prstGeom>
          <a:noFill/>
          <a:ln w="9525">
            <a:noFill/>
            <a:miter lim="800000"/>
            <a:headEnd/>
            <a:tailEnd/>
          </a:ln>
        </p:spPr>
        <p:txBody>
          <a:bodyPr wrap="square">
            <a:spAutoFit/>
          </a:bodyPr>
          <a:lstStyle/>
          <a:p>
            <a:r>
              <a:rPr lang="en-US" sz="2800" b="1" dirty="0">
                <a:latin typeface="Calibri" pitchFamily="34" charset="0"/>
              </a:rPr>
              <a:t>Ambivalence over “obligation”</a:t>
            </a:r>
            <a:endParaRPr lang="en-US" sz="2000" dirty="0" smtClean="0">
              <a:solidFill>
                <a:schemeClr val="tx2"/>
              </a:solidFill>
              <a:latin typeface="Calibri" pitchFamily="34" charset="0"/>
            </a:endParaRPr>
          </a:p>
          <a:p>
            <a:pPr lvl="1"/>
            <a:endParaRPr lang="en-US" dirty="0" smtClean="0"/>
          </a:p>
          <a:p>
            <a:pPr marL="0" indent="0">
              <a:buNone/>
            </a:pPr>
            <a:r>
              <a:rPr lang="en-US" i="1" dirty="0"/>
              <a:t>“I would feel… I mean I don't like the word obligated. Because I just feel like, you know, I would feel very obligated because it's the only one… but I don't like the word obligated because that's not a nice word</a:t>
            </a:r>
            <a:r>
              <a:rPr lang="en-US" i="1" dirty="0" smtClean="0"/>
              <a:t>.” </a:t>
            </a:r>
            <a:br>
              <a:rPr lang="en-US" i="1" dirty="0" smtClean="0"/>
            </a:br>
            <a:r>
              <a:rPr lang="en-US" dirty="0" smtClean="0"/>
              <a:t>[</a:t>
            </a:r>
            <a:r>
              <a:rPr lang="en-US" dirty="0" err="1"/>
              <a:t>Int</a:t>
            </a:r>
            <a:r>
              <a:rPr lang="en-US" dirty="0"/>
              <a:t> entered ‘very obligated’]</a:t>
            </a:r>
            <a:endParaRPr lang="en-US" i="1" dirty="0"/>
          </a:p>
          <a:p>
            <a:pPr marL="0" indent="0">
              <a:buNone/>
            </a:pPr>
            <a:endParaRPr lang="en-US" dirty="0" smtClean="0"/>
          </a:p>
          <a:p>
            <a:pPr marL="0" indent="0">
              <a:buNone/>
            </a:pPr>
            <a:r>
              <a:rPr lang="en-US" dirty="0" smtClean="0"/>
              <a:t>****</a:t>
            </a:r>
            <a:r>
              <a:rPr lang="en-US" dirty="0"/>
              <a:t>	</a:t>
            </a:r>
          </a:p>
          <a:p>
            <a:pPr marL="0" indent="0">
              <a:buNone/>
            </a:pPr>
            <a:r>
              <a:rPr lang="en-US" i="1" dirty="0"/>
              <a:t>R: You see to me, obligated… what I'm saying is, so it doesn't make sense to me, because what I meant by I would feel obligated with Michelle is because she's like family. With family I don't feel obligated, I just want to do it. So what does obligated mean? </a:t>
            </a:r>
            <a:endParaRPr lang="en-US" i="1" dirty="0" smtClean="0"/>
          </a:p>
          <a:p>
            <a:pPr marL="0" indent="0">
              <a:buNone/>
            </a:pPr>
            <a:endParaRPr lang="en-US" i="1" dirty="0"/>
          </a:p>
          <a:p>
            <a:pPr marL="0" indent="0">
              <a:buNone/>
            </a:pPr>
            <a:r>
              <a:rPr lang="en-US" i="1" dirty="0"/>
              <a:t>Interviewer: So it's just how you want to interpret it. I mean I </a:t>
            </a:r>
            <a:r>
              <a:rPr lang="en-US" i="1" dirty="0" smtClean="0"/>
              <a:t>know </a:t>
            </a:r>
            <a:r>
              <a:rPr lang="en-US" i="1" dirty="0"/>
              <a:t>what it means to me, but it could mean something different to you. So however you want to answer, that is fine. </a:t>
            </a:r>
            <a:endParaRPr lang="en-US" i="1" dirty="0" smtClean="0"/>
          </a:p>
          <a:p>
            <a:pPr marL="0" indent="0">
              <a:buNone/>
            </a:pPr>
            <a:endParaRPr lang="en-US" i="1" dirty="0"/>
          </a:p>
          <a:p>
            <a:pPr marL="0" indent="0">
              <a:buNone/>
            </a:pPr>
            <a:r>
              <a:rPr lang="en-US" i="1" dirty="0"/>
              <a:t>R: Well, with </a:t>
            </a:r>
            <a:r>
              <a:rPr lang="en-US" i="1" dirty="0" smtClean="0"/>
              <a:t>Michelle </a:t>
            </a:r>
            <a:r>
              <a:rPr lang="en-US" i="1" dirty="0"/>
              <a:t>I feel moderately obligated I guess, yeah</a:t>
            </a:r>
            <a:r>
              <a:rPr lang="en-US" i="1" dirty="0" smtClean="0"/>
              <a:t>.” </a:t>
            </a:r>
            <a:br>
              <a:rPr lang="en-US" i="1" dirty="0" smtClean="0"/>
            </a:br>
            <a:r>
              <a:rPr lang="en-US" dirty="0" smtClean="0"/>
              <a:t>[</a:t>
            </a:r>
            <a:r>
              <a:rPr lang="en-US" dirty="0" err="1"/>
              <a:t>Int</a:t>
            </a:r>
            <a:r>
              <a:rPr lang="en-US" dirty="0"/>
              <a:t> entered </a:t>
            </a:r>
            <a:r>
              <a:rPr lang="en-US" dirty="0" smtClean="0"/>
              <a:t>‘moderately </a:t>
            </a:r>
            <a:r>
              <a:rPr lang="en-US" dirty="0"/>
              <a:t>obligated’]</a:t>
            </a:r>
            <a:endParaRPr lang="en-US" i="1" dirty="0"/>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15</a:t>
            </a:fld>
            <a:endParaRPr lang="en-US"/>
          </a:p>
        </p:txBody>
      </p:sp>
    </p:spTree>
    <p:extLst>
      <p:ext uri="{BB962C8B-B14F-4D97-AF65-F5344CB8AC3E}">
        <p14:creationId xmlns:p14="http://schemas.microsoft.com/office/powerpoint/2010/main" val="3500815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Conclusions</a:t>
            </a:r>
            <a:endParaRPr lang="en-US" sz="2800" dirty="0"/>
          </a:p>
        </p:txBody>
      </p:sp>
      <p:sp>
        <p:nvSpPr>
          <p:cNvPr id="4" name="TextBox 4"/>
          <p:cNvSpPr txBox="1">
            <a:spLocks noChangeArrowheads="1"/>
          </p:cNvSpPr>
          <p:nvPr/>
        </p:nvSpPr>
        <p:spPr bwMode="auto">
          <a:xfrm>
            <a:off x="499753" y="1029713"/>
            <a:ext cx="8382000" cy="4585871"/>
          </a:xfrm>
          <a:prstGeom prst="rect">
            <a:avLst/>
          </a:prstGeom>
          <a:noFill/>
          <a:ln w="9525">
            <a:noFill/>
            <a:miter lim="800000"/>
            <a:headEnd/>
            <a:tailEnd/>
          </a:ln>
        </p:spPr>
        <p:txBody>
          <a:bodyPr wrap="square">
            <a:spAutoFit/>
          </a:bodyPr>
          <a:lstStyle/>
          <a:p>
            <a:r>
              <a:rPr lang="en-US" sz="2800" b="1" dirty="0" smtClean="0">
                <a:latin typeface="Calibri" pitchFamily="34" charset="0"/>
              </a:rPr>
              <a:t>A parallel world of meaning</a:t>
            </a:r>
            <a:endParaRPr lang="en-US" dirty="0" smtClean="0"/>
          </a:p>
          <a:p>
            <a:pPr marL="742950" lvl="1" indent="-285750">
              <a:spcAft>
                <a:spcPts val="600"/>
              </a:spcAft>
              <a:buClr>
                <a:schemeClr val="accent5"/>
              </a:buClr>
              <a:buFont typeface="Wingdings" panose="05000000000000000000" pitchFamily="2" charset="2"/>
              <a:buChar char="§"/>
            </a:pPr>
            <a:r>
              <a:rPr lang="en-US" dirty="0" smtClean="0"/>
              <a:t>Just because a survey item is standard practice does not mean it’s universally accepted in unitary meaning.</a:t>
            </a:r>
          </a:p>
          <a:p>
            <a:pPr marL="1200150" lvl="2" indent="-285750">
              <a:spcAft>
                <a:spcPts val="600"/>
              </a:spcAft>
              <a:buClr>
                <a:schemeClr val="accent5"/>
              </a:buClr>
              <a:buFont typeface="Wingdings" panose="05000000000000000000" pitchFamily="2" charset="2"/>
              <a:buChar char="§"/>
            </a:pPr>
            <a:r>
              <a:rPr lang="en-US" dirty="0" smtClean="0"/>
              <a:t>Hispanic can mean some kind of identity, a comparison to racial groups, neither or both. </a:t>
            </a:r>
          </a:p>
          <a:p>
            <a:pPr marL="1200150" lvl="2" indent="-285750">
              <a:spcAft>
                <a:spcPts val="600"/>
              </a:spcAft>
              <a:buClr>
                <a:schemeClr val="accent5"/>
              </a:buClr>
              <a:buFont typeface="Wingdings" panose="05000000000000000000" pitchFamily="2" charset="2"/>
              <a:buChar char="§"/>
            </a:pPr>
            <a:r>
              <a:rPr lang="en-US" dirty="0" smtClean="0"/>
              <a:t>The interviewer may have a significant impact on how the respondent answers, and how the answer is recorded.  </a:t>
            </a:r>
          </a:p>
          <a:p>
            <a:pPr marL="742950" lvl="1" indent="-285750">
              <a:spcAft>
                <a:spcPts val="600"/>
              </a:spcAft>
              <a:buClr>
                <a:schemeClr val="accent5"/>
              </a:buClr>
              <a:buFont typeface="Wingdings" panose="05000000000000000000" pitchFamily="2" charset="2"/>
              <a:buChar char="§"/>
            </a:pPr>
            <a:r>
              <a:rPr lang="en-US" dirty="0" smtClean="0"/>
              <a:t>The obligation question shows that meaning of the word itself may be unclear, and interpreted in different frames of meaning. </a:t>
            </a:r>
          </a:p>
          <a:p>
            <a:pPr marL="742950" lvl="1" indent="-285750">
              <a:spcAft>
                <a:spcPts val="600"/>
              </a:spcAft>
              <a:buClr>
                <a:schemeClr val="accent5"/>
              </a:buClr>
              <a:buFont typeface="Wingdings" panose="05000000000000000000" pitchFamily="2" charset="2"/>
              <a:buChar char="§"/>
            </a:pPr>
            <a:r>
              <a:rPr lang="en-US" dirty="0" smtClean="0"/>
              <a:t>In conclusion, we found </a:t>
            </a:r>
            <a:r>
              <a:rPr lang="en-US" dirty="0" err="1" smtClean="0"/>
              <a:t>audiofiles</a:t>
            </a:r>
            <a:r>
              <a:rPr lang="en-US" dirty="0" smtClean="0"/>
              <a:t> </a:t>
            </a:r>
          </a:p>
          <a:p>
            <a:pPr marL="1200150" lvl="2" indent="-285750">
              <a:spcAft>
                <a:spcPts val="600"/>
              </a:spcAft>
              <a:buClr>
                <a:schemeClr val="accent5"/>
              </a:buClr>
              <a:buFont typeface="Wingdings" panose="05000000000000000000" pitchFamily="2" charset="2"/>
              <a:buChar char="§"/>
            </a:pPr>
            <a:r>
              <a:rPr lang="en-US" dirty="0" smtClean="0"/>
              <a:t>Traditionally gave us </a:t>
            </a:r>
            <a:r>
              <a:rPr lang="en-US" dirty="0" smtClean="0"/>
              <a:t>advice </a:t>
            </a:r>
            <a:r>
              <a:rPr lang="en-US" dirty="0" smtClean="0"/>
              <a:t>on ways to give the interviewers better instructions,</a:t>
            </a:r>
          </a:p>
          <a:p>
            <a:pPr marL="1200150" lvl="2" indent="-285750">
              <a:spcAft>
                <a:spcPts val="600"/>
              </a:spcAft>
              <a:buClr>
                <a:schemeClr val="accent5"/>
              </a:buClr>
              <a:buFont typeface="Wingdings" panose="05000000000000000000" pitchFamily="2" charset="2"/>
              <a:buChar char="§"/>
            </a:pPr>
            <a:r>
              <a:rPr lang="en-US" dirty="0" smtClean="0"/>
              <a:t>Allows us to see a concept in multi-faceted and nuanced ways, adding more depth to the analysis.</a:t>
            </a: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16</a:t>
            </a:fld>
            <a:endParaRPr lang="en-US"/>
          </a:p>
        </p:txBody>
      </p:sp>
    </p:spTree>
    <p:extLst>
      <p:ext uri="{BB962C8B-B14F-4D97-AF65-F5344CB8AC3E}">
        <p14:creationId xmlns:p14="http://schemas.microsoft.com/office/powerpoint/2010/main" val="39098911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2023753" y="253481"/>
            <a:ext cx="6858000" cy="623086"/>
          </a:xfrm>
          <a:prstGeom prst="rect">
            <a:avLst/>
          </a:prstGeom>
          <a:solidFill>
            <a:schemeClr val="accent1">
              <a:lumMod val="20000"/>
              <a:lumOff val="80000"/>
            </a:schemeClr>
          </a:solidFill>
          <a:ln w="9525">
            <a:solidFill>
              <a:schemeClr val="tx2"/>
            </a:solidFill>
            <a:miter lim="800000"/>
            <a:headEnd/>
            <a:tailEnd/>
          </a:ln>
        </p:spPr>
        <p:txBody>
          <a:bodyPr wrap="square" anchor="ctr" anchorCtr="0">
            <a:normAutofit/>
          </a:bodyPr>
          <a:lstStyle/>
          <a:p>
            <a:r>
              <a:rPr lang="en-US" sz="2800" b="1" dirty="0" smtClean="0"/>
              <a:t>Thank you!</a:t>
            </a:r>
            <a:endParaRPr lang="en-US" sz="2800" dirty="0"/>
          </a:p>
        </p:txBody>
      </p:sp>
      <p:sp>
        <p:nvSpPr>
          <p:cNvPr id="4" name="TextBox 4"/>
          <p:cNvSpPr txBox="1">
            <a:spLocks noChangeArrowheads="1"/>
          </p:cNvSpPr>
          <p:nvPr/>
        </p:nvSpPr>
        <p:spPr bwMode="auto">
          <a:xfrm>
            <a:off x="499753" y="2733404"/>
            <a:ext cx="8382000" cy="1384995"/>
          </a:xfrm>
          <a:prstGeom prst="rect">
            <a:avLst/>
          </a:prstGeom>
          <a:noFill/>
          <a:ln w="9525">
            <a:noFill/>
            <a:miter lim="800000"/>
            <a:headEnd/>
            <a:tailEnd/>
          </a:ln>
        </p:spPr>
        <p:txBody>
          <a:bodyPr wrap="square">
            <a:spAutoFit/>
          </a:bodyPr>
          <a:lstStyle/>
          <a:p>
            <a:endParaRPr lang="en-US" sz="2000" dirty="0" smtClean="0">
              <a:solidFill>
                <a:schemeClr val="tx2"/>
              </a:solidFill>
              <a:latin typeface="Calibri" pitchFamily="34" charset="0"/>
            </a:endParaRPr>
          </a:p>
          <a:p>
            <a:pPr marL="342900" indent="-342900">
              <a:buFont typeface="Wingdings" panose="05000000000000000000" pitchFamily="2" charset="2"/>
              <a:buChar char="§"/>
            </a:pPr>
            <a:r>
              <a:rPr lang="en-US" sz="3200" dirty="0" smtClean="0">
                <a:solidFill>
                  <a:schemeClr val="tx2"/>
                </a:solidFill>
                <a:latin typeface="Calibri" pitchFamily="34" charset="0"/>
              </a:rPr>
              <a:t>Contact person: Leora Lawton, </a:t>
            </a:r>
            <a:r>
              <a:rPr lang="en-US" sz="3200" dirty="0" smtClean="0">
                <a:solidFill>
                  <a:schemeClr val="tx2"/>
                </a:solidFill>
                <a:latin typeface="Calibri" pitchFamily="34" charset="0"/>
                <a:hlinkClick r:id="rId3"/>
              </a:rPr>
              <a:t>llawton@Berkeley.edu</a:t>
            </a:r>
            <a:r>
              <a:rPr lang="en-US" sz="3200" dirty="0" smtClean="0">
                <a:solidFill>
                  <a:schemeClr val="tx2"/>
                </a:solidFill>
                <a:latin typeface="Calibri" pitchFamily="34" charset="0"/>
              </a:rPr>
              <a:t>. </a:t>
            </a:r>
          </a:p>
        </p:txBody>
      </p:sp>
      <p:sp>
        <p:nvSpPr>
          <p:cNvPr id="2" name="Slide Number Placeholder 1"/>
          <p:cNvSpPr>
            <a:spLocks noGrp="1"/>
          </p:cNvSpPr>
          <p:nvPr>
            <p:ph type="sldNum" sz="quarter" idx="12"/>
          </p:nvPr>
        </p:nvSpPr>
        <p:spPr/>
        <p:txBody>
          <a:bodyPr/>
          <a:lstStyle/>
          <a:p>
            <a:pPr>
              <a:defRPr/>
            </a:pPr>
            <a:fld id="{15AA12C4-643E-4CB4-8099-0DCBDF6E27FC}" type="slidenum">
              <a:rPr lang="en-US" smtClean="0"/>
              <a:pPr>
                <a:defRPr/>
              </a:pPr>
              <a:t>17</a:t>
            </a:fld>
            <a:endParaRPr lang="en-US"/>
          </a:p>
        </p:txBody>
      </p:sp>
    </p:spTree>
    <p:extLst>
      <p:ext uri="{BB962C8B-B14F-4D97-AF65-F5344CB8AC3E}">
        <p14:creationId xmlns:p14="http://schemas.microsoft.com/office/powerpoint/2010/main" val="31576616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6973</TotalTime>
  <Words>1756</Words>
  <Application>Microsoft Office PowerPoint</Application>
  <PresentationFormat>On-screen Show (4:3)</PresentationFormat>
  <Paragraphs>196</Paragraphs>
  <Slides>17</Slides>
  <Notes>16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Arial</vt:lpstr>
      <vt:lpstr>Calibri</vt:lpstr>
      <vt:lpstr>Calibri Light</vt:lpstr>
      <vt:lpstr>Wingdings</vt:lpstr>
      <vt:lpstr>Office Theme</vt:lpstr>
      <vt:lpstr>Custom Design</vt:lpstr>
      <vt:lpstr>Lessons from Audiofiles: Verification and Mixed Methods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Leora Lawton</dc:creator>
  <cp:lastModifiedBy>Leora Lawton</cp:lastModifiedBy>
  <cp:revision>204</cp:revision>
  <dcterms:created xsi:type="dcterms:W3CDTF">2013-09-03T23:41:30Z</dcterms:created>
  <dcterms:modified xsi:type="dcterms:W3CDTF">2016-12-15T19:30:16Z</dcterms:modified>
</cp:coreProperties>
</file>