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29"/>
  </p:notesMasterIdLst>
  <p:sldIdLst>
    <p:sldId id="256" r:id="rId2"/>
    <p:sldId id="384" r:id="rId3"/>
    <p:sldId id="316" r:id="rId4"/>
    <p:sldId id="317" r:id="rId5"/>
    <p:sldId id="318" r:id="rId6"/>
    <p:sldId id="336" r:id="rId7"/>
    <p:sldId id="259" r:id="rId8"/>
    <p:sldId id="273" r:id="rId9"/>
    <p:sldId id="276" r:id="rId10"/>
    <p:sldId id="277" r:id="rId11"/>
    <p:sldId id="285" r:id="rId12"/>
    <p:sldId id="386" r:id="rId13"/>
    <p:sldId id="385" r:id="rId14"/>
    <p:sldId id="366" r:id="rId15"/>
    <p:sldId id="375" r:id="rId16"/>
    <p:sldId id="376" r:id="rId17"/>
    <p:sldId id="377" r:id="rId18"/>
    <p:sldId id="378" r:id="rId19"/>
    <p:sldId id="379" r:id="rId20"/>
    <p:sldId id="372" r:id="rId21"/>
    <p:sldId id="374" r:id="rId22"/>
    <p:sldId id="380" r:id="rId23"/>
    <p:sldId id="381" r:id="rId24"/>
    <p:sldId id="382" r:id="rId25"/>
    <p:sldId id="284" r:id="rId26"/>
    <p:sldId id="286" r:id="rId27"/>
    <p:sldId id="383"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an S Nesbitt" initials="ISN" lastIdx="4" clrIdx="0">
    <p:extLst/>
  </p:cmAuthor>
  <p:cmAuthor id="2" name="Mariah Evans" initials="MDRE" lastIdx="6"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37" autoAdjust="0"/>
    <p:restoredTop sz="42085" autoAdjust="0"/>
  </p:normalViewPr>
  <p:slideViewPr>
    <p:cSldViewPr>
      <p:cViewPr varScale="1">
        <p:scale>
          <a:sx n="37" d="100"/>
          <a:sy n="37" d="100"/>
        </p:scale>
        <p:origin x="2501" y="3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61" d="100"/>
          <a:sy n="61" d="100"/>
        </p:scale>
        <p:origin x="2490" y="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92CEE7-824C-40BE-902C-1D7BF9AD3DEE}" type="datetimeFigureOut">
              <a:rPr lang="en-US" smtClean="0"/>
              <a:t>12/15/2017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BE3FF-CC35-4F3C-B3B4-BF8CA9799991}" type="slidenum">
              <a:rPr lang="en-US" smtClean="0"/>
              <a:t>‹#›</a:t>
            </a:fld>
            <a:endParaRPr lang="en-US"/>
          </a:p>
        </p:txBody>
      </p:sp>
    </p:spTree>
    <p:extLst>
      <p:ext uri="{BB962C8B-B14F-4D97-AF65-F5344CB8AC3E}">
        <p14:creationId xmlns:p14="http://schemas.microsoft.com/office/powerpoint/2010/main" val="1139382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and thank you all for being here. </a:t>
            </a:r>
          </a:p>
          <a:p>
            <a:endParaRPr lang="en-US" dirty="0" smtClean="0"/>
          </a:p>
          <a:p>
            <a:r>
              <a:rPr lang="en-US" dirty="0" smtClean="0"/>
              <a:t>My name is Ian Nesbitt, I’m a masters</a:t>
            </a:r>
            <a:r>
              <a:rPr lang="en-US" baseline="0" dirty="0" smtClean="0"/>
              <a:t> student at the U of Nevada</a:t>
            </a:r>
          </a:p>
          <a:p>
            <a:endParaRPr lang="en-US" baseline="0" dirty="0" smtClean="0"/>
          </a:p>
          <a:p>
            <a:r>
              <a:rPr lang="en-US" baseline="0" dirty="0" smtClean="0"/>
              <a:t>And today I’ll be presenting my project, national pride: an international perspective.</a:t>
            </a:r>
            <a:endParaRPr lang="en-US" dirty="0" smtClean="0"/>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1</a:t>
            </a:fld>
            <a:endParaRPr lang="en-US"/>
          </a:p>
        </p:txBody>
      </p:sp>
    </p:spTree>
    <p:extLst>
      <p:ext uri="{BB962C8B-B14F-4D97-AF65-F5344CB8AC3E}">
        <p14:creationId xmlns:p14="http://schemas.microsoft.com/office/powerpoint/2010/main" val="3560357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beginning, here’s a quick over view</a:t>
            </a:r>
            <a:r>
              <a:rPr lang="en-US" baseline="0" dirty="0" smtClean="0"/>
              <a:t> of the presentation.</a:t>
            </a:r>
          </a:p>
          <a:p>
            <a:endParaRPr lang="en-US" baseline="0" dirty="0" smtClean="0"/>
          </a:p>
          <a:p>
            <a:r>
              <a:rPr lang="en-US" baseline="0" dirty="0" smtClean="0"/>
              <a:t>Ill give you a little bit of background on the topic,</a:t>
            </a:r>
          </a:p>
          <a:p>
            <a:endParaRPr lang="en-US" baseline="0" dirty="0" smtClean="0"/>
          </a:p>
          <a:p>
            <a:r>
              <a:rPr lang="en-US" baseline="0" dirty="0" smtClean="0"/>
              <a:t>I’ll talk about the data,</a:t>
            </a:r>
          </a:p>
          <a:p>
            <a:endParaRPr lang="en-US" baseline="0" dirty="0" smtClean="0"/>
          </a:p>
          <a:p>
            <a:r>
              <a:rPr lang="en-US" baseline="0" dirty="0" smtClean="0"/>
              <a:t>We’ll look at some descriptive statistics,</a:t>
            </a:r>
          </a:p>
          <a:p>
            <a:endParaRPr lang="en-US" baseline="0" dirty="0" smtClean="0"/>
          </a:p>
          <a:p>
            <a:r>
              <a:rPr lang="en-US" baseline="0" dirty="0" smtClean="0"/>
              <a:t>I’ll explain my methods, </a:t>
            </a:r>
          </a:p>
          <a:p>
            <a:endParaRPr lang="en-US" baseline="0" dirty="0" smtClean="0"/>
          </a:p>
          <a:p>
            <a:r>
              <a:rPr lang="en-US" baseline="0" dirty="0" smtClean="0"/>
              <a:t>And then we’ll take a look at the results before finishing with a quick recap of highlights.</a:t>
            </a:r>
          </a:p>
        </p:txBody>
      </p:sp>
      <p:sp>
        <p:nvSpPr>
          <p:cNvPr id="4" name="Slide Number Placeholder 3"/>
          <p:cNvSpPr>
            <a:spLocks noGrp="1"/>
          </p:cNvSpPr>
          <p:nvPr>
            <p:ph type="sldNum" sz="quarter" idx="10"/>
          </p:nvPr>
        </p:nvSpPr>
        <p:spPr/>
        <p:txBody>
          <a:bodyPr/>
          <a:lstStyle/>
          <a:p>
            <a:fld id="{BC6BE3FF-CC35-4F3C-B3B4-BF8CA9799991}" type="slidenum">
              <a:rPr lang="en-US" smtClean="0"/>
              <a:t>2</a:t>
            </a:fld>
            <a:endParaRPr lang="en-US"/>
          </a:p>
        </p:txBody>
      </p:sp>
    </p:spTree>
    <p:extLst>
      <p:ext uri="{BB962C8B-B14F-4D97-AF65-F5344CB8AC3E}">
        <p14:creationId xmlns:p14="http://schemas.microsoft.com/office/powerpoint/2010/main" val="3343756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There is new urgency to studying national pride given recent political events</a:t>
            </a:r>
            <a:r>
              <a:rPr lang="en-US" baseline="0" dirty="0" smtClean="0"/>
              <a:t> such as Donald Trump’s unexpected rise to the presidency…</a:t>
            </a:r>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3</a:t>
            </a:fld>
            <a:endParaRPr lang="en-US"/>
          </a:p>
        </p:txBody>
      </p:sp>
    </p:spTree>
    <p:extLst>
      <p:ext uri="{BB962C8B-B14F-4D97-AF65-F5344CB8AC3E}">
        <p14:creationId xmlns:p14="http://schemas.microsoft.com/office/powerpoint/2010/main" val="1596486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…EU departures like Brexit (with others suggested like </a:t>
            </a:r>
            <a:r>
              <a:rPr lang="en-US" baseline="0" dirty="0" err="1" smtClean="0"/>
              <a:t>Frexit</a:t>
            </a:r>
            <a:r>
              <a:rPr lang="en-US" baseline="0" dirty="0" smtClean="0"/>
              <a: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4</a:t>
            </a:fld>
            <a:endParaRPr lang="en-US"/>
          </a:p>
        </p:txBody>
      </p:sp>
    </p:spTree>
    <p:extLst>
      <p:ext uri="{BB962C8B-B14F-4D97-AF65-F5344CB8AC3E}">
        <p14:creationId xmlns:p14="http://schemas.microsoft.com/office/powerpoint/2010/main" val="1211777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…and cries for independence in Catalonia. </a:t>
            </a:r>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5</a:t>
            </a:fld>
            <a:endParaRPr lang="en-US"/>
          </a:p>
        </p:txBody>
      </p:sp>
    </p:spTree>
    <p:extLst>
      <p:ext uri="{BB962C8B-B14F-4D97-AF65-F5344CB8AC3E}">
        <p14:creationId xmlns:p14="http://schemas.microsoft.com/office/powerpoint/2010/main" val="256696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current</a:t>
            </a:r>
            <a:r>
              <a:rPr lang="en-US" baseline="0" dirty="0" smtClean="0"/>
              <a:t> events contrast a great deal of classical and contemporary m</a:t>
            </a:r>
            <a:r>
              <a:rPr lang="en-US" dirty="0" smtClean="0"/>
              <a:t>odernization theory </a:t>
            </a:r>
            <a:r>
              <a:rPr lang="en-US" baseline="0" dirty="0" smtClean="0"/>
              <a:t>that suggest that national sentiment and indeed nations themselves should basically disappear over time. </a:t>
            </a:r>
            <a:endParaRPr lang="en-US" dirty="0" smtClean="0"/>
          </a:p>
          <a:p>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Reference</a:t>
            </a:r>
            <a:r>
              <a:rPr lang="en-US" baseline="0" dirty="0" smtClean="0"/>
              <a:t> 1: </a:t>
            </a:r>
            <a:r>
              <a:rPr lang="en-US" dirty="0" err="1" smtClean="0"/>
              <a:t>Urry</a:t>
            </a:r>
            <a:r>
              <a:rPr lang="en-US" dirty="0" smtClean="0"/>
              <a:t> (2000)</a:t>
            </a:r>
            <a:r>
              <a:rPr lang="en-US" baseline="0" dirty="0" smtClean="0"/>
              <a:t> Mobile Sociology</a:t>
            </a:r>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6</a:t>
            </a:fld>
            <a:endParaRPr lang="en-US"/>
          </a:p>
        </p:txBody>
      </p:sp>
    </p:spTree>
    <p:extLst>
      <p:ext uri="{BB962C8B-B14F-4D97-AF65-F5344CB8AC3E}">
        <p14:creationId xmlns:p14="http://schemas.microsoft.com/office/powerpoint/2010/main" val="2299717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Given that national boundaries still appear to be salient in the era of globalization, </a:t>
            </a:r>
            <a:r>
              <a:rPr lang="en-US" baseline="0" dirty="0"/>
              <a:t>I propose the following </a:t>
            </a:r>
            <a:r>
              <a:rPr lang="en-US" baseline="0" dirty="0" smtClean="0"/>
              <a:t>question</a:t>
            </a:r>
            <a:r>
              <a:rPr lang="en-US" baseline="0" dirty="0"/>
              <a:t>: </a:t>
            </a:r>
            <a:r>
              <a:rPr lang="en-US" baseline="0" dirty="0" smtClean="0"/>
              <a:t>Which individual-level </a:t>
            </a:r>
            <a:r>
              <a:rPr lang="en-US" baseline="0" dirty="0"/>
              <a:t>and country-level characteristics </a:t>
            </a:r>
            <a:r>
              <a:rPr lang="en-US" baseline="0" dirty="0" smtClean="0"/>
              <a:t>predict </a:t>
            </a:r>
            <a:r>
              <a:rPr lang="en-US" baseline="0" dirty="0"/>
              <a:t>national pride?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7</a:t>
            </a:fld>
            <a:endParaRPr lang="en-US"/>
          </a:p>
        </p:txBody>
      </p:sp>
    </p:spTree>
    <p:extLst>
      <p:ext uri="{BB962C8B-B14F-4D97-AF65-F5344CB8AC3E}">
        <p14:creationId xmlns:p14="http://schemas.microsoft.com/office/powerpoint/2010/main" val="3944517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To address this question,</a:t>
            </a:r>
            <a:r>
              <a:rPr lang="en-US" baseline="0" dirty="0" smtClean="0"/>
              <a:t> I have used the 2013 wave of the national identity survey from the International social survey program, </a:t>
            </a:r>
            <a:r>
              <a:rPr lang="en-US" dirty="0" smtClean="0"/>
              <a:t>an</a:t>
            </a:r>
            <a:r>
              <a:rPr lang="en-US" baseline="0" dirty="0" smtClean="0"/>
              <a:t> international consortium of mostly academic survey research organizations.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data includes a representative sample of 34 countries, across 4 continents. </a:t>
            </a:r>
            <a:endParaRPr lang="en-US" dirty="0"/>
          </a:p>
          <a:p>
            <a:endParaRPr lang="en-US" dirty="0"/>
          </a:p>
          <a:p>
            <a:r>
              <a:rPr lang="en-US" dirty="0" smtClean="0"/>
              <a:t>The total sample size is 45,297 people, average of 1,332 per country</a:t>
            </a:r>
          </a:p>
          <a:p>
            <a:endParaRPr lang="en-US" baseline="0" dirty="0" smtClean="0"/>
          </a:p>
          <a:p>
            <a:endParaRPr lang="en-US" baseline="0" dirty="0"/>
          </a:p>
        </p:txBody>
      </p:sp>
      <p:sp>
        <p:nvSpPr>
          <p:cNvPr id="4" name="Slide Number Placeholder 3"/>
          <p:cNvSpPr>
            <a:spLocks noGrp="1"/>
          </p:cNvSpPr>
          <p:nvPr>
            <p:ph type="sldNum" sz="quarter" idx="10"/>
          </p:nvPr>
        </p:nvSpPr>
        <p:spPr/>
        <p:txBody>
          <a:bodyPr/>
          <a:lstStyle/>
          <a:p>
            <a:fld id="{BC6BE3FF-CC35-4F3C-B3B4-BF8CA9799991}" type="slidenum">
              <a:rPr lang="en-US" smtClean="0"/>
              <a:t>8</a:t>
            </a:fld>
            <a:endParaRPr lang="en-US"/>
          </a:p>
        </p:txBody>
      </p:sp>
    </p:spTree>
    <p:extLst>
      <p:ext uri="{BB962C8B-B14F-4D97-AF65-F5344CB8AC3E}">
        <p14:creationId xmlns:p14="http://schemas.microsoft.com/office/powerpoint/2010/main" val="1099624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a:t>
            </a:r>
            <a:r>
              <a:rPr lang="en-US" baseline="0" dirty="0"/>
              <a:t> </a:t>
            </a:r>
            <a:r>
              <a:rPr lang="en-US" baseline="0" dirty="0" smtClean="0"/>
              <a:t>primary dependent </a:t>
            </a:r>
            <a:r>
              <a:rPr lang="en-US" baseline="0" dirty="0"/>
              <a:t>variable in this study is a survey response to the question, “how proud are you of being </a:t>
            </a:r>
            <a:r>
              <a:rPr lang="en-US" baseline="0" dirty="0" smtClean="0"/>
              <a:t>American?”, for example.</a:t>
            </a:r>
            <a:endParaRPr lang="en-US" baseline="0" dirty="0"/>
          </a:p>
          <a:p>
            <a:endParaRPr lang="en-US" baseline="0" dirty="0"/>
          </a:p>
          <a:p>
            <a:r>
              <a:rPr lang="en-US" baseline="0" dirty="0"/>
              <a:t>Respondents selected one of four choices from not proud at all to very proud. These scores were recoded </a:t>
            </a:r>
            <a:r>
              <a:rPr lang="en-US" baseline="0" dirty="0" smtClean="0"/>
              <a:t>from 1-4 to a scale </a:t>
            </a:r>
            <a:r>
              <a:rPr lang="en-US" baseline="0" dirty="0"/>
              <a:t>from 0 to 100</a:t>
            </a:r>
            <a:r>
              <a:rPr lang="en-US" baseline="0" dirty="0" smtClean="0"/>
              <a:t>. This makes interpreting the metric regression coefficients much easier.  </a:t>
            </a:r>
            <a:endParaRPr lang="en-US" baseline="0" dirty="0"/>
          </a:p>
          <a:p>
            <a:endParaRPr lang="en-US" baseline="0" dirty="0"/>
          </a:p>
          <a:p>
            <a:r>
              <a:rPr lang="en-US" baseline="0" dirty="0" smtClean="0"/>
              <a:t>This study uses </a:t>
            </a:r>
            <a:r>
              <a:rPr lang="en-US" baseline="0" dirty="0"/>
              <a:t>“Complete case </a:t>
            </a:r>
            <a:r>
              <a:rPr lang="en-US" baseline="0" dirty="0" smtClean="0"/>
              <a:t>analysis,”  but further analyses might include an </a:t>
            </a:r>
            <a:r>
              <a:rPr lang="en-US" baseline="0" dirty="0" err="1" smtClean="0"/>
              <a:t>imputational</a:t>
            </a:r>
            <a:r>
              <a:rPr lang="en-US" baseline="0" dirty="0" smtClean="0"/>
              <a:t> approach to missing data.</a:t>
            </a:r>
            <a:endParaRPr lang="en-US" dirty="0"/>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9</a:t>
            </a:fld>
            <a:endParaRPr lang="en-US"/>
          </a:p>
        </p:txBody>
      </p:sp>
    </p:spTree>
    <p:extLst>
      <p:ext uri="{BB962C8B-B14F-4D97-AF65-F5344CB8AC3E}">
        <p14:creationId xmlns:p14="http://schemas.microsoft.com/office/powerpoint/2010/main" val="4122517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a:t>
            </a:r>
            <a:r>
              <a:rPr lang="en-US" baseline="0" dirty="0"/>
              <a:t> any formal analyses were performed, means of national pride were examined.</a:t>
            </a:r>
          </a:p>
          <a:p>
            <a:endParaRPr lang="en-US" baseline="0" dirty="0" smtClean="0"/>
          </a:p>
          <a:p>
            <a:r>
              <a:rPr lang="en-US" baseline="0" dirty="0" smtClean="0"/>
              <a:t>This graph shows that means range </a:t>
            </a:r>
            <a:r>
              <a:rPr lang="en-US" baseline="0" dirty="0"/>
              <a:t>from ~63 to ~95 with Germany occupying the lowest spot and the Philippines occupying the top spot. </a:t>
            </a:r>
          </a:p>
          <a:p>
            <a:endParaRPr lang="en-US" baseline="0" dirty="0"/>
          </a:p>
          <a:p>
            <a:r>
              <a:rPr lang="en-US" baseline="0" dirty="0"/>
              <a:t>The USA is highlighted in red. There is a lot of national pride, but Americans are not the most proud. </a:t>
            </a:r>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10</a:t>
            </a:fld>
            <a:endParaRPr lang="en-US"/>
          </a:p>
        </p:txBody>
      </p:sp>
    </p:spTree>
    <p:extLst>
      <p:ext uri="{BB962C8B-B14F-4D97-AF65-F5344CB8AC3E}">
        <p14:creationId xmlns:p14="http://schemas.microsoft.com/office/powerpoint/2010/main" val="1627283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gradient map</a:t>
            </a:r>
            <a:r>
              <a:rPr lang="en-US" baseline="0" dirty="0" smtClean="0"/>
              <a:t> of national pride means. As you can see, a number of countries are bright red due to their high scores </a:t>
            </a:r>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11</a:t>
            </a:fld>
            <a:endParaRPr lang="en-US"/>
          </a:p>
        </p:txBody>
      </p:sp>
    </p:spTree>
    <p:extLst>
      <p:ext uri="{BB962C8B-B14F-4D97-AF65-F5344CB8AC3E}">
        <p14:creationId xmlns:p14="http://schemas.microsoft.com/office/powerpoint/2010/main" val="253186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analyze this data, I used a standard 2-level multilevel model based on General least squares regression. </a:t>
            </a:r>
            <a:endParaRPr lang="en-US" dirty="0" smtClean="0"/>
          </a:p>
          <a:p>
            <a:endParaRPr lang="en-US" dirty="0" smtClean="0"/>
          </a:p>
          <a:p>
            <a:r>
              <a:rPr lang="en-US" dirty="0" smtClean="0"/>
              <a:t>The levels in my study</a:t>
            </a:r>
            <a:r>
              <a:rPr lang="en-US" baseline="0" dirty="0" smtClean="0"/>
              <a:t> are people and countries.</a:t>
            </a:r>
          </a:p>
          <a:p>
            <a:endParaRPr lang="en-US" baseline="0" dirty="0" smtClean="0"/>
          </a:p>
          <a:p>
            <a:r>
              <a:rPr lang="en-US" baseline="0" dirty="0" smtClean="0"/>
              <a:t>This technique provides more accurate estimates of SEs because it accounts for non-independence of observations caused by participants being from different countries. </a:t>
            </a:r>
          </a:p>
          <a:p>
            <a:endParaRPr lang="en-US" baseline="0" dirty="0" smtClean="0"/>
          </a:p>
          <a:p>
            <a:r>
              <a:rPr lang="en-US" dirty="0" smtClean="0"/>
              <a:t>I used the xtreg</a:t>
            </a:r>
            <a:r>
              <a:rPr lang="en-US" baseline="0" dirty="0" smtClean="0"/>
              <a:t> function in STATA 14 for these analyses.</a:t>
            </a:r>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12</a:t>
            </a:fld>
            <a:endParaRPr lang="en-US"/>
          </a:p>
        </p:txBody>
      </p:sp>
    </p:spTree>
    <p:extLst>
      <p:ext uri="{BB962C8B-B14F-4D97-AF65-F5344CB8AC3E}">
        <p14:creationId xmlns:p14="http://schemas.microsoft.com/office/powerpoint/2010/main" val="2692046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take a look at the results!</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13</a:t>
            </a:fld>
            <a:endParaRPr lang="en-US"/>
          </a:p>
        </p:txBody>
      </p:sp>
    </p:spTree>
    <p:extLst>
      <p:ext uri="{BB962C8B-B14F-4D97-AF65-F5344CB8AC3E}">
        <p14:creationId xmlns:p14="http://schemas.microsoft.com/office/powerpoint/2010/main" val="3245218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t>Here is my first</a:t>
            </a:r>
            <a:r>
              <a:rPr lang="en-US" sz="1800" baseline="0" dirty="0" smtClean="0"/>
              <a:t> model, that includes only individual level characteristics. </a:t>
            </a:r>
            <a:endParaRPr lang="en-US" sz="1800" dirty="0" smtClean="0"/>
          </a:p>
          <a:p>
            <a:endParaRPr lang="en-US" sz="1800" dirty="0" smtClean="0"/>
          </a:p>
          <a:p>
            <a:r>
              <a:rPr lang="en-US" sz="1800" dirty="0" smtClean="0"/>
              <a:t>Past</a:t>
            </a:r>
            <a:r>
              <a:rPr lang="en-US" sz="1800" baseline="0" dirty="0" smtClean="0"/>
              <a:t> research has argued that gender effects on national pride should be weak, but also that patriotism is a masculine construct. For these reasons I</a:t>
            </a:r>
            <a:r>
              <a:rPr lang="en-US" sz="1800" dirty="0" smtClean="0"/>
              <a:t> hypothesized</a:t>
            </a:r>
            <a:r>
              <a:rPr lang="en-US" sz="1800" baseline="0" dirty="0" smtClean="0"/>
              <a:t> that men would be more proud of their nation, but results do not support this. Women are marginally more proud, though effects are very small. </a:t>
            </a:r>
            <a:endParaRPr lang="en-US" sz="1800" dirty="0" smtClean="0"/>
          </a:p>
          <a:p>
            <a:endParaRPr lang="en-US" dirty="0" smtClean="0"/>
          </a:p>
          <a:p>
            <a:pPr marL="36900" indent="0">
              <a:buNone/>
            </a:pPr>
            <a:r>
              <a:rPr lang="en-US" dirty="0" smtClean="0"/>
              <a:t>References:</a:t>
            </a:r>
          </a:p>
          <a:p>
            <a:r>
              <a:rPr lang="en-US" dirty="0" smtClean="0"/>
              <a:t>Nagel (1998) </a:t>
            </a:r>
          </a:p>
          <a:p>
            <a:r>
              <a:rPr lang="en-US" dirty="0" err="1" smtClean="0"/>
              <a:t>Moghadam</a:t>
            </a:r>
            <a:r>
              <a:rPr lang="en-US" dirty="0" smtClean="0"/>
              <a:t> (1995) </a:t>
            </a:r>
          </a:p>
          <a:p>
            <a:r>
              <a:rPr lang="en-US" dirty="0" err="1" smtClean="0"/>
              <a:t>Massad</a:t>
            </a:r>
            <a:r>
              <a:rPr lang="en-US" dirty="0" smtClean="0"/>
              <a:t> (1995)</a:t>
            </a:r>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14</a:t>
            </a:fld>
            <a:endParaRPr lang="en-US"/>
          </a:p>
        </p:txBody>
      </p:sp>
    </p:spTree>
    <p:extLst>
      <p:ext uri="{BB962C8B-B14F-4D97-AF65-F5344CB8AC3E}">
        <p14:creationId xmlns:p14="http://schemas.microsoft.com/office/powerpoint/2010/main" val="2432655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t>I</a:t>
            </a:r>
            <a:r>
              <a:rPr lang="en-US" sz="1800" baseline="0" dirty="0" smtClean="0"/>
              <a:t> hypothesized that o</a:t>
            </a:r>
            <a:r>
              <a:rPr lang="en-US" sz="1800" dirty="0" smtClean="0"/>
              <a:t>lder</a:t>
            </a:r>
            <a:r>
              <a:rPr lang="en-US" sz="1800" baseline="0" dirty="0" smtClean="0"/>
              <a:t> people who were born in less globalized times would be more proud of their nation, and results support this hypothesis. </a:t>
            </a:r>
            <a:endParaRPr lang="en-US" sz="1800" dirty="0" smtClean="0"/>
          </a:p>
          <a:p>
            <a:endParaRPr lang="en-US" dirty="0" smtClean="0"/>
          </a:p>
          <a:p>
            <a:endParaRPr lang="en-US" dirty="0" smtClean="0"/>
          </a:p>
          <a:p>
            <a:pPr marL="36900" indent="0">
              <a:buNone/>
            </a:pPr>
            <a:r>
              <a:rPr lang="en-US" dirty="0" smtClean="0"/>
              <a:t>References:</a:t>
            </a:r>
          </a:p>
          <a:p>
            <a:r>
              <a:rPr lang="en-US" dirty="0" smtClean="0"/>
              <a:t>Abramson and </a:t>
            </a:r>
            <a:r>
              <a:rPr lang="en-US" dirty="0" err="1" smtClean="0"/>
              <a:t>Inglehart</a:t>
            </a:r>
            <a:r>
              <a:rPr lang="en-US" dirty="0" smtClean="0"/>
              <a:t> (1992)</a:t>
            </a:r>
          </a:p>
          <a:p>
            <a:r>
              <a:rPr lang="en-US" dirty="0" smtClean="0"/>
              <a:t>Pew Research (2013)</a:t>
            </a:r>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15</a:t>
            </a:fld>
            <a:endParaRPr lang="en-US"/>
          </a:p>
        </p:txBody>
      </p:sp>
    </p:spTree>
    <p:extLst>
      <p:ext uri="{BB962C8B-B14F-4D97-AF65-F5344CB8AC3E}">
        <p14:creationId xmlns:p14="http://schemas.microsoft.com/office/powerpoint/2010/main" val="386869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t>Education has been</a:t>
            </a:r>
            <a:r>
              <a:rPr lang="en-US" sz="1800" baseline="0" dirty="0" smtClean="0"/>
              <a:t> shown to attenuate a number of attitudes including ethnic-exclusion, xenophobia and nationalism, and my results are consistent with past findings. It appears that highly educated people have less pride in their nation. </a:t>
            </a:r>
            <a:endParaRPr lang="en-US" sz="1800" dirty="0" smtClean="0"/>
          </a:p>
          <a:p>
            <a:endParaRPr lang="en-US" dirty="0" smtClean="0"/>
          </a:p>
          <a:p>
            <a:pPr marL="36900" indent="0">
              <a:buNone/>
            </a:pPr>
            <a:endParaRPr lang="en-US" dirty="0" smtClean="0"/>
          </a:p>
          <a:p>
            <a:r>
              <a:rPr lang="en-US" dirty="0" smtClean="0"/>
              <a:t>Smith and Kim (2006)</a:t>
            </a:r>
          </a:p>
          <a:p>
            <a:r>
              <a:rPr lang="en-US" dirty="0" err="1" smtClean="0"/>
              <a:t>Coenders</a:t>
            </a:r>
            <a:r>
              <a:rPr lang="en-US" dirty="0" smtClean="0"/>
              <a:t> and </a:t>
            </a:r>
            <a:r>
              <a:rPr lang="en-US" dirty="0" err="1" smtClean="0"/>
              <a:t>Sheepers</a:t>
            </a:r>
            <a:r>
              <a:rPr lang="en-US" dirty="0" smtClean="0"/>
              <a:t> (2003)</a:t>
            </a:r>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16</a:t>
            </a:fld>
            <a:endParaRPr lang="en-US"/>
          </a:p>
        </p:txBody>
      </p:sp>
    </p:spTree>
    <p:extLst>
      <p:ext uri="{BB962C8B-B14F-4D97-AF65-F5344CB8AC3E}">
        <p14:creationId xmlns:p14="http://schemas.microsoft.com/office/powerpoint/2010/main" val="31773330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aseline="0" dirty="0" smtClean="0"/>
              <a:t>Living rurally has been demonstrated to influence a number of values. It’s links to tradition and conservatism lead me think that it would predict higher national pride, but results are only correct in terms of direction given the effect size. </a:t>
            </a:r>
            <a:endParaRPr lang="en-US" sz="1600" dirty="0" smtClean="0"/>
          </a:p>
          <a:p>
            <a:endParaRPr lang="en-US" sz="1600" dirty="0" smtClean="0"/>
          </a:p>
          <a:p>
            <a:r>
              <a:rPr lang="en-US" sz="1200" dirty="0" smtClean="0"/>
              <a:t>England, Gibbons and Johnson (1979)</a:t>
            </a:r>
          </a:p>
          <a:p>
            <a:r>
              <a:rPr lang="en-US" sz="1200" dirty="0" smtClean="0"/>
              <a:t>Bell Lloyd and </a:t>
            </a:r>
            <a:r>
              <a:rPr lang="en-US" sz="1200" dirty="0" err="1" smtClean="0"/>
              <a:t>Vatovec</a:t>
            </a:r>
            <a:r>
              <a:rPr lang="en-US" sz="1200" dirty="0" smtClean="0"/>
              <a:t> (2010) (READ IT)  </a:t>
            </a:r>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17</a:t>
            </a:fld>
            <a:endParaRPr lang="en-US"/>
          </a:p>
        </p:txBody>
      </p:sp>
    </p:spTree>
    <p:extLst>
      <p:ext uri="{BB962C8B-B14F-4D97-AF65-F5344CB8AC3E}">
        <p14:creationId xmlns:p14="http://schemas.microsoft.com/office/powerpoint/2010/main" val="4006562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Religion pervades many</a:t>
            </a:r>
            <a:r>
              <a:rPr lang="en-US" sz="1200" baseline="0" dirty="0" smtClean="0"/>
              <a:t> aspects of life, and has been shown to associate positively with national sentiment. I hypothesized that church attendance, a proxy for religiosity, would predict national pride and this was the case.</a:t>
            </a:r>
            <a:endParaRPr lang="en-US" sz="1200" dirty="0" smtClean="0"/>
          </a:p>
          <a:p>
            <a:endParaRPr lang="en-US" dirty="0" smtClean="0"/>
          </a:p>
          <a:p>
            <a:endParaRPr lang="en-US" dirty="0" smtClean="0"/>
          </a:p>
          <a:p>
            <a:r>
              <a:rPr lang="en-US" dirty="0" smtClean="0"/>
              <a:t>Reference</a:t>
            </a:r>
            <a:r>
              <a:rPr lang="en-US" baseline="0" dirty="0" smtClean="0"/>
              <a:t>s:</a:t>
            </a:r>
            <a:endParaRPr lang="en-US" dirty="0" smtClean="0"/>
          </a:p>
          <a:p>
            <a:r>
              <a:rPr lang="en-US" dirty="0" smtClean="0"/>
              <a:t>Brubaker (2011)</a:t>
            </a:r>
          </a:p>
          <a:p>
            <a:r>
              <a:rPr lang="en-US" dirty="0" smtClean="0"/>
              <a:t>Backhouse (2017)</a:t>
            </a:r>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18</a:t>
            </a:fld>
            <a:endParaRPr lang="en-US"/>
          </a:p>
        </p:txBody>
      </p:sp>
    </p:spTree>
    <p:extLst>
      <p:ext uri="{BB962C8B-B14F-4D97-AF65-F5344CB8AC3E}">
        <p14:creationId xmlns:p14="http://schemas.microsoft.com/office/powerpoint/2010/main" val="2891424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Researchers </a:t>
            </a:r>
            <a:r>
              <a:rPr lang="en-US" sz="1200" baseline="0" dirty="0" smtClean="0"/>
              <a:t>have connected feelings toward one’s country with a number of in-group statuses. Because of this I hypothesized that formal recognition as a member of the nation via citizenship would predict greater national pride and results show that this was the case.</a:t>
            </a:r>
            <a:endParaRPr lang="en-US" sz="1200" dirty="0" smtClean="0"/>
          </a:p>
          <a:p>
            <a:endParaRPr lang="en-US" dirty="0" smtClean="0"/>
          </a:p>
          <a:p>
            <a:endParaRPr lang="en-US" dirty="0" smtClean="0"/>
          </a:p>
          <a:p>
            <a:pPr marL="36900" indent="0">
              <a:buNone/>
            </a:pPr>
            <a:r>
              <a:rPr lang="en-US" dirty="0" smtClean="0"/>
              <a:t>References:</a:t>
            </a:r>
            <a:r>
              <a:rPr lang="en-US" baseline="0" dirty="0" smtClean="0"/>
              <a:t> </a:t>
            </a:r>
            <a:endParaRPr lang="en-US" dirty="0" smtClean="0"/>
          </a:p>
          <a:p>
            <a:r>
              <a:rPr lang="en-US" dirty="0" err="1" smtClean="0"/>
              <a:t>Druckman</a:t>
            </a:r>
            <a:r>
              <a:rPr lang="en-US" dirty="0" smtClean="0"/>
              <a:t> (1994)</a:t>
            </a:r>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19</a:t>
            </a:fld>
            <a:endParaRPr lang="en-US"/>
          </a:p>
        </p:txBody>
      </p:sp>
    </p:spTree>
    <p:extLst>
      <p:ext uri="{BB962C8B-B14F-4D97-AF65-F5344CB8AC3E}">
        <p14:creationId xmlns:p14="http://schemas.microsoft.com/office/powerpoint/2010/main" val="11009209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400" dirty="0" smtClean="0"/>
              <a:t>Here I adjust model 1a to include another</a:t>
            </a:r>
            <a:r>
              <a:rPr lang="en-US" sz="4400" baseline="0" dirty="0" smtClean="0"/>
              <a:t> variable, “local attachment.” </a:t>
            </a:r>
          </a:p>
          <a:p>
            <a:endParaRPr lang="en-US" sz="4400" baseline="0" dirty="0" smtClean="0"/>
          </a:p>
          <a:p>
            <a:r>
              <a:rPr lang="en-US" sz="4400" dirty="0" smtClean="0"/>
              <a:t>During my research,</a:t>
            </a:r>
            <a:r>
              <a:rPr lang="en-US" sz="4400" baseline="0" dirty="0" smtClean="0"/>
              <a:t> I encountered a paper that talked all about the understudied idea of pride in one’s city. I decided to play around with the idea and create a scale based on it because the data included a number of place attachment items, two of which were locally oriented. They read: </a:t>
            </a:r>
            <a:endParaRPr lang="en-US" sz="1200" baseline="0" dirty="0" smtClean="0"/>
          </a:p>
          <a:p>
            <a:endParaRPr lang="en-US" sz="1200" baseline="0" dirty="0" smtClean="0"/>
          </a:p>
          <a:p>
            <a:r>
              <a:rPr lang="en-US" sz="3500" dirty="0" smtClean="0"/>
              <a:t>How close do you feel to</a:t>
            </a:r>
            <a:r>
              <a:rPr lang="en-US" sz="3500" baseline="0" dirty="0" smtClean="0"/>
              <a:t> your</a:t>
            </a:r>
            <a:r>
              <a:rPr lang="en-US" sz="3500" dirty="0" smtClean="0"/>
              <a:t>: “city/town”, “county”</a:t>
            </a:r>
          </a:p>
          <a:p>
            <a:pPr marL="450000" lvl="1" indent="0">
              <a:buNone/>
            </a:pPr>
            <a:endParaRPr lang="en-US" dirty="0" smtClean="0"/>
          </a:p>
          <a:p>
            <a:r>
              <a:rPr lang="en-US" dirty="0" smtClean="0"/>
              <a:t>And</a:t>
            </a:r>
            <a:r>
              <a:rPr lang="en-US" baseline="0" dirty="0" smtClean="0"/>
              <a:t> the Cronbach’s </a:t>
            </a:r>
            <a:r>
              <a:rPr lang="en-US" dirty="0" smtClean="0"/>
              <a:t>alpha for the scales was .76, which is acceptable</a:t>
            </a:r>
            <a:r>
              <a:rPr lang="en-US" baseline="0" dirty="0" smtClean="0"/>
              <a:t> for two item scales,</a:t>
            </a:r>
          </a:p>
          <a:p>
            <a:endParaRPr lang="en-US" baseline="0" dirty="0" smtClean="0"/>
          </a:p>
          <a:p>
            <a:r>
              <a:rPr lang="en-US" baseline="0" dirty="0" smtClean="0"/>
              <a:t>As </a:t>
            </a:r>
            <a:r>
              <a:rPr lang="en-US" dirty="0" smtClean="0"/>
              <a:t>you can see the variable is a very strong predictor</a:t>
            </a:r>
            <a:r>
              <a:rPr lang="en-US" baseline="0" dirty="0" smtClean="0"/>
              <a:t> of national pride. I am not sure why, but there could be an underlying construct regarding positive feelings to one’s “territories,” if you will.  Because I have yet to distinguish this idea from pride in one’s nation, this variable is not included in further models. </a:t>
            </a:r>
          </a:p>
          <a:p>
            <a:endParaRPr lang="en-US" dirty="0" smtClean="0"/>
          </a:p>
          <a:p>
            <a:endParaRPr lang="en-US" dirty="0" smtClean="0"/>
          </a:p>
          <a:p>
            <a:r>
              <a:rPr lang="en-US" dirty="0" smtClean="0"/>
              <a:t>References</a:t>
            </a:r>
            <a:r>
              <a:rPr lang="en-US" baseline="0" dirty="0" smtClean="0"/>
              <a:t>:</a:t>
            </a:r>
            <a:endParaRPr lang="en-US" dirty="0" smtClean="0"/>
          </a:p>
          <a:p>
            <a:r>
              <a:rPr lang="en-US" dirty="0" smtClean="0"/>
              <a:t>Morrison, P.S. (2016) </a:t>
            </a:r>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20</a:t>
            </a:fld>
            <a:endParaRPr lang="en-US"/>
          </a:p>
        </p:txBody>
      </p:sp>
    </p:spTree>
    <p:extLst>
      <p:ext uri="{BB962C8B-B14F-4D97-AF65-F5344CB8AC3E}">
        <p14:creationId xmlns:p14="http://schemas.microsoft.com/office/powerpoint/2010/main" val="1901749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 into the models</a:t>
            </a:r>
            <a:r>
              <a:rPr lang="en-US" baseline="0" dirty="0" smtClean="0"/>
              <a:t> with country-level effects, I first examine English speaking countries which are known for their long traditions of individualism and national exceptionalism.</a:t>
            </a:r>
          </a:p>
          <a:p>
            <a:endParaRPr lang="en-US" baseline="0" dirty="0" smtClean="0"/>
          </a:p>
          <a:p>
            <a:r>
              <a:rPr lang="en-US" baseline="0" dirty="0" smtClean="0"/>
              <a:t>I hypothesized that this group would be higher in national pride than non-English speaking countries, and model 2 shows that this is the case. </a:t>
            </a:r>
          </a:p>
          <a:p>
            <a:endParaRPr lang="en-US" baseline="0" dirty="0" smtClean="0"/>
          </a:p>
          <a:p>
            <a:r>
              <a:rPr lang="en-US" baseline="0" dirty="0" smtClean="0"/>
              <a:t>USA, Britain, Ireland, South Africa.</a:t>
            </a:r>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21</a:t>
            </a:fld>
            <a:endParaRPr lang="en-US"/>
          </a:p>
        </p:txBody>
      </p:sp>
    </p:spTree>
    <p:extLst>
      <p:ext uri="{BB962C8B-B14F-4D97-AF65-F5344CB8AC3E}">
        <p14:creationId xmlns:p14="http://schemas.microsoft.com/office/powerpoint/2010/main" val="1002786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model three I examine the contextual effect of a communist</a:t>
            </a:r>
            <a:r>
              <a:rPr lang="en-US" baseline="0" dirty="0" smtClean="0"/>
              <a:t> history.</a:t>
            </a:r>
          </a:p>
          <a:p>
            <a:endParaRPr lang="en-US" baseline="0" dirty="0" smtClean="0"/>
          </a:p>
          <a:p>
            <a:r>
              <a:rPr lang="en-US" baseline="0" dirty="0" smtClean="0"/>
              <a:t> Ex-Communist</a:t>
            </a:r>
            <a:r>
              <a:rPr lang="en-US" dirty="0" smtClean="0"/>
              <a:t> countries were expected to</a:t>
            </a:r>
            <a:r>
              <a:rPr lang="en-US" baseline="0" dirty="0" smtClean="0"/>
              <a:t> be less proud of their country because of their histories of political corruption and poor economic performance through the cold war, and based on my analyses, this could be the case. </a:t>
            </a:r>
          </a:p>
          <a:p>
            <a:endParaRPr lang="en-US" baseline="0" dirty="0" smtClean="0"/>
          </a:p>
          <a:p>
            <a:r>
              <a:rPr lang="en-US" baseline="0" dirty="0" smtClean="0"/>
              <a:t>Indeed, people in ex-communist countries are LESS proud than other people. </a:t>
            </a:r>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22</a:t>
            </a:fld>
            <a:endParaRPr lang="en-US"/>
          </a:p>
        </p:txBody>
      </p:sp>
    </p:spTree>
    <p:extLst>
      <p:ext uri="{BB962C8B-B14F-4D97-AF65-F5344CB8AC3E}">
        <p14:creationId xmlns:p14="http://schemas.microsoft.com/office/powerpoint/2010/main" val="1454671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aseline="0" dirty="0" smtClean="0"/>
              <a:t>A large body of scholarship argues that as economic development increases, values become less materialistic. Given that nations are often regarded for their role in economic activity, I hypothesized that GDP per capita would predict lower national pride, but model 4 shows that it is not a significant predictor! This null effect means that people in poor countries are no less proud than people in rich ones. </a:t>
            </a:r>
          </a:p>
          <a:p>
            <a:endParaRPr lang="en-US" sz="1800" baseline="0" dirty="0" smtClean="0"/>
          </a:p>
          <a:p>
            <a:r>
              <a:rPr lang="en-US" sz="1800" baseline="0" dirty="0" smtClean="0"/>
              <a:t>This finding is especially interesting given that so much of the discourse about a national success relates to its level of wealth and economic performance. </a:t>
            </a:r>
            <a:endParaRPr lang="en-US" sz="1800" dirty="0" smtClean="0"/>
          </a:p>
          <a:p>
            <a:endParaRPr lang="en-US" sz="1800" dirty="0" smtClean="0"/>
          </a:p>
          <a:p>
            <a:endParaRPr lang="en-US" dirty="0" smtClean="0"/>
          </a:p>
          <a:p>
            <a:r>
              <a:rPr lang="en-US" dirty="0" err="1" smtClean="0"/>
              <a:t>Inglehart</a:t>
            </a:r>
            <a:r>
              <a:rPr lang="en-US" dirty="0" smtClean="0"/>
              <a:t>, R., (1977)</a:t>
            </a:r>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23</a:t>
            </a:fld>
            <a:endParaRPr lang="en-US"/>
          </a:p>
        </p:txBody>
      </p:sp>
    </p:spTree>
    <p:extLst>
      <p:ext uri="{BB962C8B-B14F-4D97-AF65-F5344CB8AC3E}">
        <p14:creationId xmlns:p14="http://schemas.microsoft.com/office/powerpoint/2010/main" val="32631137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my final model, I incorporate all three contextual effects.  Results show that English-speaking status is no longer a significant predictor, but GDP emerges significant and ex-communist status remains so. This result suggests that Ex-communists are not less proud because of their current economic conditions, but that English speaking countries might be more proud because of it. </a:t>
            </a:r>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24</a:t>
            </a:fld>
            <a:endParaRPr lang="en-US"/>
          </a:p>
        </p:txBody>
      </p:sp>
    </p:spTree>
    <p:extLst>
      <p:ext uri="{BB962C8B-B14F-4D97-AF65-F5344CB8AC3E}">
        <p14:creationId xmlns:p14="http://schemas.microsoft.com/office/powerpoint/2010/main" val="41433213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number of interesting</a:t>
            </a:r>
            <a:r>
              <a:rPr lang="en-US" baseline="0" dirty="0" smtClean="0"/>
              <a:t> findings emerged from this study. </a:t>
            </a:r>
          </a:p>
          <a:p>
            <a:endParaRPr lang="en-US" baseline="0" dirty="0" smtClean="0"/>
          </a:p>
          <a:p>
            <a:r>
              <a:rPr lang="en-US" baseline="0" dirty="0" smtClean="0"/>
              <a:t>I thought men would be more proud of their country, but it is actually the women of the world who are slightly more inclined to rally around their nation. </a:t>
            </a:r>
          </a:p>
          <a:p>
            <a:endParaRPr lang="en-US" baseline="0" dirty="0" smtClean="0"/>
          </a:p>
          <a:p>
            <a:r>
              <a:rPr lang="en-US" baseline="0" dirty="0" smtClean="0"/>
              <a:t>It is also clear that ex-communist countries are less proud than other countries. Perhaps the poor economic and political legacy of communism is the reason why, But the second most proud nation in the sample, Georgia, is a mystery!</a:t>
            </a:r>
          </a:p>
          <a:p>
            <a:endParaRPr lang="en-US" baseline="0" dirty="0" smtClean="0"/>
          </a:p>
          <a:p>
            <a:r>
              <a:rPr lang="en-US" baseline="0" dirty="0" smtClean="0"/>
              <a:t>GDP is not a significant predictor in some models and isn’t a terribly strong predictor in others. Money might not be everything after all. </a:t>
            </a:r>
          </a:p>
          <a:p>
            <a:endParaRPr lang="en-US" baseline="0" dirty="0" smtClean="0"/>
          </a:p>
          <a:p>
            <a:r>
              <a:rPr lang="en-US" baseline="0" dirty="0" smtClean="0"/>
              <a:t>Finally, Local attachment emerged as a very strong predictor, but I am still trying to explain why attachment to one’s city and county predicts pride in the nation. </a:t>
            </a:r>
          </a:p>
          <a:p>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25</a:t>
            </a:fld>
            <a:endParaRPr lang="en-US"/>
          </a:p>
        </p:txBody>
      </p:sp>
    </p:spTree>
    <p:extLst>
      <p:ext uri="{BB962C8B-B14F-4D97-AF65-F5344CB8AC3E}">
        <p14:creationId xmlns:p14="http://schemas.microsoft.com/office/powerpoint/2010/main" val="37894563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summary,</a:t>
            </a:r>
            <a:r>
              <a:rPr lang="en-US" baseline="0" dirty="0" smtClean="0"/>
              <a:t> I have tried to answer the question: what predicts national pride? I have shown that there are a number of individual level effects and country level effects. I have also shown that there MIGHT be a relationship between local attachment and national pride. </a:t>
            </a:r>
          </a:p>
          <a:p>
            <a:endParaRPr lang="en-US" baseline="0" dirty="0" smtClean="0"/>
          </a:p>
          <a:p>
            <a:r>
              <a:rPr lang="en-US" baseline="0" dirty="0" smtClean="0"/>
              <a:t>My work will soon be expanding to include several dimensions of pride. These variables will be important for better evaluation of why, for example, Ex-communist countries are less proud…is it economics? Maybe it’s democracy. I can’t wait to share my findings with you this May in Denver, Colorado, so stay tuned and…</a:t>
            </a:r>
          </a:p>
          <a:p>
            <a:endParaRPr lang="en-US" baseline="0" dirty="0" smtClean="0"/>
          </a:p>
          <a:p>
            <a:r>
              <a:rPr lang="en-US" baseline="0" dirty="0" smtClean="0"/>
              <a:t>NEXT SLIDE</a:t>
            </a:r>
          </a:p>
        </p:txBody>
      </p:sp>
      <p:sp>
        <p:nvSpPr>
          <p:cNvPr id="4" name="Slide Number Placeholder 3"/>
          <p:cNvSpPr>
            <a:spLocks noGrp="1"/>
          </p:cNvSpPr>
          <p:nvPr>
            <p:ph type="sldNum" sz="quarter" idx="10"/>
          </p:nvPr>
        </p:nvSpPr>
        <p:spPr/>
        <p:txBody>
          <a:bodyPr/>
          <a:lstStyle/>
          <a:p>
            <a:fld id="{BC6BE3FF-CC35-4F3C-B3B4-BF8CA9799991}" type="slidenum">
              <a:rPr lang="en-US" smtClean="0"/>
              <a:t>26</a:t>
            </a:fld>
            <a:endParaRPr lang="en-US"/>
          </a:p>
        </p:txBody>
      </p:sp>
    </p:spTree>
    <p:extLst>
      <p:ext uri="{BB962C8B-B14F-4D97-AF65-F5344CB8AC3E}">
        <p14:creationId xmlns:p14="http://schemas.microsoft.com/office/powerpoint/2010/main" val="40734575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a:t>
            </a:r>
            <a:r>
              <a:rPr lang="en-US" baseline="0" dirty="0" smtClean="0"/>
              <a:t> for listening. </a:t>
            </a:r>
            <a:r>
              <a:rPr lang="en-US" baseline="0" smtClean="0"/>
              <a:t>Feel </a:t>
            </a:r>
            <a:r>
              <a:rPr lang="en-US" baseline="0" dirty="0" smtClean="0"/>
              <a:t>free to contact me via email anytime. </a:t>
            </a:r>
            <a:endParaRPr lang="en-US" dirty="0"/>
          </a:p>
        </p:txBody>
      </p:sp>
      <p:sp>
        <p:nvSpPr>
          <p:cNvPr id="4" name="Slide Number Placeholder 3"/>
          <p:cNvSpPr>
            <a:spLocks noGrp="1"/>
          </p:cNvSpPr>
          <p:nvPr>
            <p:ph type="sldNum" sz="quarter" idx="10"/>
          </p:nvPr>
        </p:nvSpPr>
        <p:spPr/>
        <p:txBody>
          <a:bodyPr/>
          <a:lstStyle/>
          <a:p>
            <a:fld id="{BC6BE3FF-CC35-4F3C-B3B4-BF8CA9799991}" type="slidenum">
              <a:rPr lang="en-US" smtClean="0"/>
              <a:t>27</a:t>
            </a:fld>
            <a:endParaRPr lang="en-US"/>
          </a:p>
        </p:txBody>
      </p:sp>
    </p:spTree>
    <p:extLst>
      <p:ext uri="{BB962C8B-B14F-4D97-AF65-F5344CB8AC3E}">
        <p14:creationId xmlns:p14="http://schemas.microsoft.com/office/powerpoint/2010/main" val="524475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841A5B-48E1-4992-A11A-705318C03289}" type="datetimeFigureOut">
              <a:rPr lang="en-US" smtClean="0"/>
              <a:t>12/15/2017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3380395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sz="3200"/>
            </a:lvl1pPr>
            <a:lvl2pPr>
              <a:defRPr sz="28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9841A5B-48E1-4992-A11A-705318C03289}" type="datetimeFigureOut">
              <a:rPr lang="en-US" smtClean="0"/>
              <a:t>12/15/2017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1064208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841A5B-48E1-4992-A11A-705318C03289}" type="datetimeFigureOut">
              <a:rPr lang="en-US" smtClean="0"/>
              <a:t>12/15/2017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1249381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841A5B-48E1-4992-A11A-705318C03289}" type="datetimeFigureOut">
              <a:rPr lang="en-US" smtClean="0"/>
              <a:t>12/15/2017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720781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841A5B-48E1-4992-A11A-705318C03289}" type="datetimeFigureOut">
              <a:rPr lang="en-US" smtClean="0"/>
              <a:t>12/15/2017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3877416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841A5B-48E1-4992-A11A-705318C03289}" type="datetimeFigureOut">
              <a:rPr lang="en-US" smtClean="0"/>
              <a:t>12/15/2017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3703735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841A5B-48E1-4992-A11A-705318C03289}" type="datetimeFigureOut">
              <a:rPr lang="en-US" smtClean="0"/>
              <a:t>12/15/2017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1938974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9841A5B-48E1-4992-A11A-705318C03289}" type="datetimeFigureOut">
              <a:rPr lang="en-US" smtClean="0"/>
              <a:t>12/15/2017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366600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9841A5B-48E1-4992-A11A-705318C03289}" type="datetimeFigureOut">
              <a:rPr lang="en-US" smtClean="0"/>
              <a:t>12/15/2017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2169018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9841A5B-48E1-4992-A11A-705318C03289}" type="datetimeFigureOut">
              <a:rPr lang="en-US" smtClean="0"/>
              <a:t>12/15/2017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1578103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9841A5B-48E1-4992-A11A-705318C03289}" type="datetimeFigureOut">
              <a:rPr lang="en-US" smtClean="0"/>
              <a:t>12/15/2017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1750263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9841A5B-48E1-4992-A11A-705318C03289}" type="datetimeFigureOut">
              <a:rPr lang="en-US" smtClean="0"/>
              <a:t>12/15/2017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9488F3-7354-447A-9D7E-3E0EB1D27792}" type="slidenum">
              <a:rPr lang="en-US" smtClean="0"/>
              <a:t>‹#›</a:t>
            </a:fld>
            <a:endParaRPr lang="en-US"/>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5915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9841A5B-48E1-4992-A11A-705318C03289}" type="datetimeFigureOut">
              <a:rPr lang="en-US" smtClean="0"/>
              <a:t>12/15/2017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41066025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9841A5B-48E1-4992-A11A-705318C03289}" type="datetimeFigureOut">
              <a:rPr lang="en-US" smtClean="0"/>
              <a:t>12/15/2017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503814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9841A5B-48E1-4992-A11A-705318C03289}" type="datetimeFigureOut">
              <a:rPr lang="en-US" smtClean="0"/>
              <a:t>12/15/2017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1953225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841A5B-48E1-4992-A11A-705318C03289}" type="datetimeFigureOut">
              <a:rPr lang="en-US" smtClean="0"/>
              <a:t>12/15/2017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1709895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841A5B-48E1-4992-A11A-705318C03289}" type="datetimeFigureOut">
              <a:rPr lang="en-US" smtClean="0"/>
              <a:t>12/15/2017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488F3-7354-447A-9D7E-3E0EB1D27792}" type="slidenum">
              <a:rPr lang="en-US" smtClean="0"/>
              <a:t>‹#›</a:t>
            </a:fld>
            <a:endParaRPr lang="en-US"/>
          </a:p>
        </p:txBody>
      </p:sp>
    </p:spTree>
    <p:extLst>
      <p:ext uri="{BB962C8B-B14F-4D97-AF65-F5344CB8AC3E}">
        <p14:creationId xmlns:p14="http://schemas.microsoft.com/office/powerpoint/2010/main" val="1496804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39841A5B-48E1-4992-A11A-705318C03289}" type="datetimeFigureOut">
              <a:rPr lang="en-US" smtClean="0"/>
              <a:t>12/15/2017</a:t>
            </a:fld>
            <a:endParaRPr lang="en-US"/>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29488F3-7354-447A-9D7E-3E0EB1D27792}" type="slidenum">
              <a:rPr lang="en-US" smtClean="0"/>
              <a:t>‹#›</a:t>
            </a:fld>
            <a:endParaRPr lang="en-US"/>
          </a:p>
        </p:txBody>
      </p:sp>
    </p:spTree>
    <p:extLst>
      <p:ext uri="{BB962C8B-B14F-4D97-AF65-F5344CB8AC3E}">
        <p14:creationId xmlns:p14="http://schemas.microsoft.com/office/powerpoint/2010/main" val="270398343"/>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inesbitt@nevada.unr.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50799"/>
            <a:ext cx="9144000" cy="6908799"/>
          </a:xfrm>
          <a:prstGeom prst="rect">
            <a:avLst/>
          </a:prstGeom>
        </p:spPr>
      </p:pic>
      <p:sp>
        <p:nvSpPr>
          <p:cNvPr id="6" name="TextBox 5"/>
          <p:cNvSpPr txBox="1"/>
          <p:nvPr/>
        </p:nvSpPr>
        <p:spPr>
          <a:xfrm>
            <a:off x="1276350" y="1953161"/>
            <a:ext cx="6591300" cy="1323439"/>
          </a:xfrm>
          <a:prstGeom prst="rect">
            <a:avLst/>
          </a:prstGeom>
          <a:solidFill>
            <a:schemeClr val="tx1"/>
          </a:solidFill>
        </p:spPr>
        <p:txBody>
          <a:bodyPr wrap="square" rtlCol="0">
            <a:spAutoFit/>
          </a:bodyPr>
          <a:lstStyle/>
          <a:p>
            <a:pPr algn="ctr"/>
            <a:r>
              <a:rPr lang="en-US" sz="4000" b="1" dirty="0">
                <a:solidFill>
                  <a:schemeClr val="bg1"/>
                </a:solidFill>
              </a:rPr>
              <a:t>National Pride: </a:t>
            </a:r>
            <a:br>
              <a:rPr lang="en-US" sz="4000" b="1" dirty="0">
                <a:solidFill>
                  <a:schemeClr val="bg1"/>
                </a:solidFill>
              </a:rPr>
            </a:br>
            <a:r>
              <a:rPr lang="en-US" sz="4000" b="1" dirty="0">
                <a:solidFill>
                  <a:schemeClr val="bg1"/>
                </a:solidFill>
              </a:rPr>
              <a:t>An International </a:t>
            </a:r>
            <a:r>
              <a:rPr lang="en-US" sz="4000" b="1" dirty="0" smtClean="0">
                <a:solidFill>
                  <a:schemeClr val="bg1"/>
                </a:solidFill>
              </a:rPr>
              <a:t>Perspective</a:t>
            </a:r>
          </a:p>
        </p:txBody>
      </p:sp>
      <p:sp>
        <p:nvSpPr>
          <p:cNvPr id="7" name="TextBox 6"/>
          <p:cNvSpPr txBox="1"/>
          <p:nvPr/>
        </p:nvSpPr>
        <p:spPr>
          <a:xfrm>
            <a:off x="2724150" y="3276600"/>
            <a:ext cx="3695700" cy="2154436"/>
          </a:xfrm>
          <a:prstGeom prst="rect">
            <a:avLst/>
          </a:prstGeom>
          <a:solidFill>
            <a:schemeClr val="tx1"/>
          </a:solidFill>
        </p:spPr>
        <p:txBody>
          <a:bodyPr wrap="square" rtlCol="0">
            <a:spAutoFit/>
          </a:bodyPr>
          <a:lstStyle/>
          <a:p>
            <a:pPr algn="ctr"/>
            <a:endParaRPr lang="en-US" sz="3200" b="1" dirty="0" smtClean="0">
              <a:solidFill>
                <a:schemeClr val="bg1"/>
              </a:solidFill>
            </a:endParaRPr>
          </a:p>
          <a:p>
            <a:pPr algn="ctr"/>
            <a:r>
              <a:rPr lang="en-US" sz="3600" b="1" dirty="0" smtClean="0">
                <a:solidFill>
                  <a:schemeClr val="bg1"/>
                </a:solidFill>
              </a:rPr>
              <a:t>Ian Scot Nesbitt</a:t>
            </a:r>
          </a:p>
          <a:p>
            <a:pPr algn="ctr"/>
            <a:endParaRPr lang="en-US" sz="2400" b="1" dirty="0" smtClean="0">
              <a:solidFill>
                <a:schemeClr val="bg1"/>
              </a:solidFill>
            </a:endParaRPr>
          </a:p>
          <a:p>
            <a:pPr algn="ctr"/>
            <a:r>
              <a:rPr lang="en-US" sz="2400" b="1" dirty="0" smtClean="0">
                <a:solidFill>
                  <a:schemeClr val="bg1"/>
                </a:solidFill>
              </a:rPr>
              <a:t>University of Nevada</a:t>
            </a:r>
          </a:p>
          <a:p>
            <a:pPr algn="ctr"/>
            <a:endParaRPr lang="en-US" b="1" dirty="0">
              <a:solidFill>
                <a:schemeClr val="bg1"/>
              </a:solidFill>
              <a:hlinkClick r:id="rId4"/>
            </a:endParaRPr>
          </a:p>
        </p:txBody>
      </p:sp>
    </p:spTree>
    <p:extLst>
      <p:ext uri="{BB962C8B-B14F-4D97-AF65-F5344CB8AC3E}">
        <p14:creationId xmlns:p14="http://schemas.microsoft.com/office/powerpoint/2010/main" val="32096018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Background</a:t>
            </a:r>
          </a:p>
          <a:p>
            <a:r>
              <a:rPr lang="en-US" dirty="0" smtClean="0"/>
              <a:t>Data</a:t>
            </a:r>
          </a:p>
          <a:p>
            <a:r>
              <a:rPr lang="en-US" dirty="0" smtClean="0"/>
              <a:t>Descriptive Statistics</a:t>
            </a:r>
          </a:p>
          <a:p>
            <a:r>
              <a:rPr lang="en-US" dirty="0" smtClean="0"/>
              <a:t>Methods</a:t>
            </a:r>
          </a:p>
          <a:p>
            <a:r>
              <a:rPr lang="en-US" dirty="0" smtClean="0"/>
              <a:t>Results</a:t>
            </a:r>
          </a:p>
          <a:p>
            <a:r>
              <a:rPr lang="en-US" dirty="0" smtClean="0"/>
              <a:t>Highlights</a:t>
            </a:r>
          </a:p>
          <a:p>
            <a:endParaRPr lang="en-US" dirty="0"/>
          </a:p>
        </p:txBody>
      </p:sp>
    </p:spTree>
    <p:extLst>
      <p:ext uri="{BB962C8B-B14F-4D97-AF65-F5344CB8AC3E}">
        <p14:creationId xmlns:p14="http://schemas.microsoft.com/office/powerpoint/2010/main" val="3033127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american political rally"/>
          <p:cNvPicPr>
            <a:picLocks noChangeAspect="1" noChangeArrowheads="1"/>
          </p:cNvPicPr>
          <p:nvPr/>
        </p:nvPicPr>
        <p:blipFill rotWithShape="1">
          <a:blip r:embed="rId3">
            <a:extLst>
              <a:ext uri="{28A0092B-C50C-407E-A947-70E740481C1C}">
                <a14:useLocalDpi xmlns:a14="http://schemas.microsoft.com/office/drawing/2010/main" val="0"/>
              </a:ext>
            </a:extLst>
          </a:blip>
          <a:srcRect r="12909" b="-2222"/>
          <a:stretch/>
        </p:blipFill>
        <p:spPr bwMode="auto">
          <a:xfrm>
            <a:off x="0" y="0"/>
            <a:ext cx="9144000" cy="70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1595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8624"/>
          <a:stretch/>
        </p:blipFill>
        <p:spPr>
          <a:xfrm>
            <a:off x="-1" y="9524"/>
            <a:ext cx="9144001" cy="6848476"/>
          </a:xfrm>
          <a:prstGeom prst="rect">
            <a:avLst/>
          </a:prstGeom>
        </p:spPr>
      </p:pic>
    </p:spTree>
    <p:extLst>
      <p:ext uri="{BB962C8B-B14F-4D97-AF65-F5344CB8AC3E}">
        <p14:creationId xmlns:p14="http://schemas.microsoft.com/office/powerpoint/2010/main" val="19834822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11729" r="14197"/>
          <a:stretch/>
        </p:blipFill>
        <p:spPr>
          <a:xfrm>
            <a:off x="0" y="0"/>
            <a:ext cx="9144000" cy="6858000"/>
          </a:xfrm>
          <a:prstGeom prst="rect">
            <a:avLst/>
          </a:prstGeom>
        </p:spPr>
      </p:pic>
    </p:spTree>
    <p:extLst>
      <p:ext uri="{BB962C8B-B14F-4D97-AF65-F5344CB8AC3E}">
        <p14:creationId xmlns:p14="http://schemas.microsoft.com/office/powerpoint/2010/main" val="3642113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0"/>
            <a:ext cx="7765322" cy="5334000"/>
          </a:xfrm>
        </p:spPr>
        <p:txBody>
          <a:bodyPr>
            <a:normAutofit/>
          </a:bodyPr>
          <a:lstStyle/>
          <a:p>
            <a:r>
              <a:rPr lang="en-US" sz="9600" dirty="0" smtClean="0"/>
              <a:t>Theory</a:t>
            </a:r>
            <a:endParaRPr lang="en-US" sz="9600" dirty="0"/>
          </a:p>
        </p:txBody>
      </p:sp>
    </p:spTree>
    <p:extLst>
      <p:ext uri="{BB962C8B-B14F-4D97-AF65-F5344CB8AC3E}">
        <p14:creationId xmlns:p14="http://schemas.microsoft.com/office/powerpoint/2010/main" val="2416345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Central Question</a:t>
            </a:r>
            <a:endParaRPr lang="en-US" dirty="0"/>
          </a:p>
        </p:txBody>
      </p:sp>
      <p:sp>
        <p:nvSpPr>
          <p:cNvPr id="3" name="Content Placeholder 2"/>
          <p:cNvSpPr>
            <a:spLocks noGrp="1"/>
          </p:cNvSpPr>
          <p:nvPr>
            <p:ph idx="1"/>
          </p:nvPr>
        </p:nvSpPr>
        <p:spPr>
          <a:xfrm>
            <a:off x="685346" y="1732450"/>
            <a:ext cx="7765322" cy="4515950"/>
          </a:xfrm>
        </p:spPr>
        <p:txBody>
          <a:bodyPr>
            <a:normAutofit/>
          </a:bodyPr>
          <a:lstStyle/>
          <a:p>
            <a:pPr>
              <a:lnSpc>
                <a:spcPct val="150000"/>
              </a:lnSpc>
            </a:pPr>
            <a:r>
              <a:rPr lang="en-US" sz="4000" dirty="0" smtClean="0"/>
              <a:t>What </a:t>
            </a:r>
            <a:r>
              <a:rPr lang="en-US" sz="4000" dirty="0"/>
              <a:t>predicts pride in the nation? </a:t>
            </a:r>
          </a:p>
          <a:p>
            <a:pPr lvl="2">
              <a:lnSpc>
                <a:spcPct val="150000"/>
              </a:lnSpc>
            </a:pPr>
            <a:r>
              <a:rPr lang="en-US" sz="3600" dirty="0" smtClean="0"/>
              <a:t>Individual-level effects?</a:t>
            </a:r>
            <a:endParaRPr lang="en-US" sz="3600" dirty="0"/>
          </a:p>
          <a:p>
            <a:pPr lvl="2">
              <a:lnSpc>
                <a:spcPct val="150000"/>
              </a:lnSpc>
            </a:pPr>
            <a:r>
              <a:rPr lang="en-US" sz="3600" dirty="0" smtClean="0"/>
              <a:t>Country-level effects?</a:t>
            </a:r>
            <a:endParaRPr lang="en-US" sz="3600" dirty="0"/>
          </a:p>
          <a:p>
            <a:endParaRPr lang="en-US" dirty="0"/>
          </a:p>
        </p:txBody>
      </p:sp>
    </p:spTree>
    <p:extLst>
      <p:ext uri="{BB962C8B-B14F-4D97-AF65-F5344CB8AC3E}">
        <p14:creationId xmlns:p14="http://schemas.microsoft.com/office/powerpoint/2010/main" val="19577500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a:t>
            </a:r>
          </a:p>
        </p:txBody>
      </p:sp>
      <p:sp>
        <p:nvSpPr>
          <p:cNvPr id="3" name="Content Placeholder 2"/>
          <p:cNvSpPr>
            <a:spLocks noGrp="1"/>
          </p:cNvSpPr>
          <p:nvPr>
            <p:ph idx="1"/>
          </p:nvPr>
        </p:nvSpPr>
        <p:spPr>
          <a:xfrm>
            <a:off x="704940" y="1676400"/>
            <a:ext cx="7765322" cy="4592150"/>
          </a:xfrm>
        </p:spPr>
        <p:txBody>
          <a:bodyPr>
            <a:normAutofit fontScale="25000" lnSpcReduction="20000"/>
          </a:bodyPr>
          <a:lstStyle/>
          <a:p>
            <a:pPr>
              <a:lnSpc>
                <a:spcPct val="170000"/>
              </a:lnSpc>
            </a:pPr>
            <a:r>
              <a:rPr lang="en-US" sz="12800" dirty="0"/>
              <a:t>International Social Survey </a:t>
            </a:r>
            <a:r>
              <a:rPr lang="en-US" sz="12800" dirty="0" smtClean="0"/>
              <a:t>Program</a:t>
            </a:r>
          </a:p>
          <a:p>
            <a:pPr lvl="1">
              <a:lnSpc>
                <a:spcPct val="170000"/>
              </a:lnSpc>
            </a:pPr>
            <a:r>
              <a:rPr lang="en-US" sz="12400" dirty="0"/>
              <a:t>http://</a:t>
            </a:r>
            <a:r>
              <a:rPr lang="en-US" sz="12400" dirty="0" smtClean="0"/>
              <a:t>www.issp.org</a:t>
            </a:r>
          </a:p>
          <a:p>
            <a:pPr>
              <a:lnSpc>
                <a:spcPct val="170000"/>
              </a:lnSpc>
            </a:pPr>
            <a:r>
              <a:rPr lang="en-US" sz="12800" dirty="0" smtClean="0"/>
              <a:t>Representative samples from 34 countries</a:t>
            </a:r>
          </a:p>
          <a:p>
            <a:pPr>
              <a:lnSpc>
                <a:spcPct val="170000"/>
              </a:lnSpc>
            </a:pPr>
            <a:r>
              <a:rPr lang="en-US" sz="12800" dirty="0" smtClean="0"/>
              <a:t>Total </a:t>
            </a:r>
            <a:r>
              <a:rPr lang="en-US" sz="12800" dirty="0"/>
              <a:t>sample size is 45,297 people</a:t>
            </a:r>
          </a:p>
          <a:p>
            <a:pPr marL="0" indent="0">
              <a:lnSpc>
                <a:spcPct val="170000"/>
              </a:lnSpc>
              <a:buNone/>
            </a:pPr>
            <a:endParaRPr lang="en-US" dirty="0"/>
          </a:p>
        </p:txBody>
      </p:sp>
    </p:spTree>
    <p:extLst>
      <p:ext uri="{BB962C8B-B14F-4D97-AF65-F5344CB8AC3E}">
        <p14:creationId xmlns:p14="http://schemas.microsoft.com/office/powerpoint/2010/main" val="2886060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228601"/>
            <a:ext cx="7765322" cy="838199"/>
          </a:xfrm>
        </p:spPr>
        <p:txBody>
          <a:bodyPr/>
          <a:lstStyle/>
          <a:p>
            <a:r>
              <a:rPr lang="en-US" dirty="0"/>
              <a:t>Dependent Variable	</a:t>
            </a:r>
          </a:p>
        </p:txBody>
      </p:sp>
      <p:sp>
        <p:nvSpPr>
          <p:cNvPr id="3" name="Content Placeholder 2"/>
          <p:cNvSpPr>
            <a:spLocks noGrp="1"/>
          </p:cNvSpPr>
          <p:nvPr>
            <p:ph idx="1"/>
          </p:nvPr>
        </p:nvSpPr>
        <p:spPr>
          <a:xfrm>
            <a:off x="716941" y="1079810"/>
            <a:ext cx="7765322" cy="4038600"/>
          </a:xfrm>
        </p:spPr>
        <p:txBody>
          <a:bodyPr/>
          <a:lstStyle/>
          <a:p>
            <a:r>
              <a:rPr lang="en-US" dirty="0"/>
              <a:t>Single item with four answer choices</a:t>
            </a:r>
          </a:p>
          <a:p>
            <a:r>
              <a:rPr lang="en-US" dirty="0" smtClean="0"/>
              <a:t>“</a:t>
            </a:r>
            <a:r>
              <a:rPr lang="en-US" dirty="0"/>
              <a:t>How proud are you of being [Country Nationality]?</a:t>
            </a:r>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753140110"/>
              </p:ext>
            </p:extLst>
          </p:nvPr>
        </p:nvGraphicFramePr>
        <p:xfrm>
          <a:off x="152398" y="2971798"/>
          <a:ext cx="8839201" cy="3733800"/>
        </p:xfrm>
        <a:graphic>
          <a:graphicData uri="http://schemas.openxmlformats.org/drawingml/2006/table">
            <a:tbl>
              <a:tblPr firstRow="1" bandRow="1">
                <a:tableStyleId>{2D5ABB26-0587-4C30-8999-92F81FD0307C}</a:tableStyleId>
              </a:tblPr>
              <a:tblGrid>
                <a:gridCol w="4746977">
                  <a:extLst>
                    <a:ext uri="{9D8B030D-6E8A-4147-A177-3AD203B41FA5}">
                      <a16:colId xmlns:a16="http://schemas.microsoft.com/office/drawing/2014/main" val="3088140309"/>
                    </a:ext>
                  </a:extLst>
                </a:gridCol>
                <a:gridCol w="2046112">
                  <a:extLst>
                    <a:ext uri="{9D8B030D-6E8A-4147-A177-3AD203B41FA5}">
                      <a16:colId xmlns:a16="http://schemas.microsoft.com/office/drawing/2014/main" val="3387953018"/>
                    </a:ext>
                  </a:extLst>
                </a:gridCol>
                <a:gridCol w="2046112">
                  <a:extLst>
                    <a:ext uri="{9D8B030D-6E8A-4147-A177-3AD203B41FA5}">
                      <a16:colId xmlns:a16="http://schemas.microsoft.com/office/drawing/2014/main" val="3165637968"/>
                    </a:ext>
                  </a:extLst>
                </a:gridCol>
              </a:tblGrid>
              <a:tr h="466725">
                <a:tc>
                  <a:txBody>
                    <a:bodyPr/>
                    <a:lstStyle/>
                    <a:p>
                      <a:pPr algn="l"/>
                      <a:r>
                        <a:rPr lang="en-US" sz="2400" dirty="0">
                          <a:solidFill>
                            <a:schemeClr val="tx1"/>
                          </a:solidFill>
                        </a:rPr>
                        <a:t>Answer Choice</a:t>
                      </a:r>
                    </a:p>
                  </a:txBody>
                  <a:tcPr anchor="ctr">
                    <a:lnR w="12700" cap="flat" cmpd="sng" algn="ctr">
                      <a:solidFill>
                        <a:schemeClr val="bg2"/>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F0000"/>
                    </a:solidFill>
                  </a:tcPr>
                </a:tc>
                <a:tc>
                  <a:txBody>
                    <a:bodyPr/>
                    <a:lstStyle/>
                    <a:p>
                      <a:pPr marL="0" algn="ctr" defTabSz="457200" rtl="0" eaLnBrk="1" latinLnBrk="0" hangingPunct="1"/>
                      <a:r>
                        <a:rPr lang="en-US" sz="2400" kern="1200" dirty="0">
                          <a:solidFill>
                            <a:schemeClr val="tx1"/>
                          </a:solidFill>
                        </a:rPr>
                        <a:t>Score</a:t>
                      </a:r>
                      <a:endParaRPr lang="en-US" sz="2400" b="1" kern="1200" dirty="0">
                        <a:solidFill>
                          <a:schemeClr val="tx1"/>
                        </a:solidFill>
                        <a:latin typeface="+mn-lt"/>
                        <a:ea typeface="+mn-ea"/>
                        <a:cs typeface="+mn-cs"/>
                      </a:endParaRPr>
                    </a:p>
                  </a:txBody>
                  <a:tcPr anchor="ctr">
                    <a:lnL w="12700" cap="flat" cmpd="sng" algn="ctr">
                      <a:solidFill>
                        <a:schemeClr val="bg2"/>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rgbClr val="FF0000"/>
                    </a:solidFill>
                  </a:tcPr>
                </a:tc>
                <a:tc>
                  <a:txBody>
                    <a:bodyPr/>
                    <a:lstStyle/>
                    <a:p>
                      <a:pPr marL="0" algn="ctr" defTabSz="457200" rtl="0" eaLnBrk="1" fontAlgn="b" latinLnBrk="0" hangingPunct="1"/>
                      <a:r>
                        <a:rPr lang="en-US" sz="2400" kern="1200" dirty="0">
                          <a:solidFill>
                            <a:schemeClr val="tx1"/>
                          </a:solidFill>
                        </a:rPr>
                        <a:t>%</a:t>
                      </a:r>
                      <a:endParaRPr lang="en-US" sz="2400" b="1" kern="1200" dirty="0">
                        <a:solidFill>
                          <a:schemeClr val="tx1"/>
                        </a:solidFill>
                        <a:latin typeface="+mn-lt"/>
                        <a:ea typeface="+mn-ea"/>
                        <a:cs typeface="+mn-cs"/>
                      </a:endParaRPr>
                    </a:p>
                  </a:txBody>
                  <a:tcPr marL="7620" marR="7620" marT="7620" marB="0" anchor="ctr">
                    <a:lnB w="12700" cap="flat" cmpd="sng" algn="ctr">
                      <a:solidFill>
                        <a:schemeClr val="bg1"/>
                      </a:solidFill>
                      <a:prstDash val="solid"/>
                      <a:round/>
                      <a:headEnd type="none" w="med" len="med"/>
                      <a:tailEnd type="none" w="med" len="med"/>
                    </a:lnB>
                    <a:solidFill>
                      <a:srgbClr val="FF0000"/>
                    </a:solidFill>
                  </a:tcPr>
                </a:tc>
                <a:extLst>
                  <a:ext uri="{0D108BD9-81ED-4DB2-BD59-A6C34878D82A}">
                    <a16:rowId xmlns:a16="http://schemas.microsoft.com/office/drawing/2014/main" val="356191040"/>
                  </a:ext>
                </a:extLst>
              </a:tr>
              <a:tr h="466725">
                <a:tc>
                  <a:txBody>
                    <a:bodyPr/>
                    <a:lstStyle/>
                    <a:p>
                      <a:pPr algn="l" fontAlgn="b"/>
                      <a:r>
                        <a:rPr lang="en-US" sz="2400" u="none" strike="noStrike" kern="1200" dirty="0">
                          <a:solidFill>
                            <a:schemeClr val="bg2"/>
                          </a:solidFill>
                          <a:effectLst/>
                        </a:rPr>
                        <a:t>Very proud</a:t>
                      </a:r>
                      <a:endParaRPr lang="en-US" sz="2400" u="none" strike="noStrike" kern="1200" dirty="0">
                        <a:solidFill>
                          <a:schemeClr val="bg2"/>
                        </a:solidFill>
                        <a:effectLst/>
                        <a:latin typeface="+mn-lt"/>
                        <a:ea typeface="+mn-ea"/>
                        <a:cs typeface="+mn-cs"/>
                      </a:endParaRPr>
                    </a:p>
                  </a:txBody>
                  <a:tcPr marL="7620" marR="7620" marT="7620" marB="0" anchor="ctr">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tx1"/>
                    </a:solidFill>
                  </a:tcPr>
                </a:tc>
                <a:tc>
                  <a:txBody>
                    <a:bodyPr/>
                    <a:lstStyle/>
                    <a:p>
                      <a:pPr algn="ctr"/>
                      <a:r>
                        <a:rPr lang="en-US" sz="2400" dirty="0">
                          <a:solidFill>
                            <a:schemeClr val="bg2"/>
                          </a:solidFill>
                        </a:rPr>
                        <a:t>100</a:t>
                      </a:r>
                    </a:p>
                  </a:txBody>
                  <a:tcPr anchor="ctr">
                    <a:lnL w="12700" cap="flat" cmpd="sng" algn="ctr">
                      <a:solidFill>
                        <a:schemeClr val="bg2"/>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tx1"/>
                    </a:solidFill>
                  </a:tcPr>
                </a:tc>
                <a:tc>
                  <a:txBody>
                    <a:bodyPr/>
                    <a:lstStyle/>
                    <a:p>
                      <a:pPr marL="0" algn="ctr" defTabSz="457200" rtl="0" eaLnBrk="1" fontAlgn="b" latinLnBrk="0" hangingPunct="1"/>
                      <a:r>
                        <a:rPr lang="en-US" sz="2400" kern="1200" dirty="0" smtClean="0">
                          <a:solidFill>
                            <a:schemeClr val="bg2"/>
                          </a:solidFill>
                        </a:rPr>
                        <a:t>43%</a:t>
                      </a:r>
                      <a:endParaRPr lang="en-US" sz="2400" kern="1200" dirty="0">
                        <a:solidFill>
                          <a:schemeClr val="bg2"/>
                        </a:solidFill>
                        <a:latin typeface="+mn-lt"/>
                        <a:ea typeface="+mn-ea"/>
                        <a:cs typeface="+mn-cs"/>
                      </a:endParaRPr>
                    </a:p>
                  </a:txBody>
                  <a:tcPr marL="7620" marR="7620" marT="7620" marB="0" anchor="b">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4145501821"/>
                  </a:ext>
                </a:extLst>
              </a:tr>
              <a:tr h="466725">
                <a:tc>
                  <a:txBody>
                    <a:bodyPr/>
                    <a:lstStyle/>
                    <a:p>
                      <a:pPr algn="l" fontAlgn="b"/>
                      <a:r>
                        <a:rPr lang="en-US" sz="2400" u="none" strike="noStrike" kern="1200" dirty="0">
                          <a:solidFill>
                            <a:schemeClr val="bg2"/>
                          </a:solidFill>
                          <a:effectLst/>
                        </a:rPr>
                        <a:t>Somewhat proud</a:t>
                      </a:r>
                      <a:endParaRPr lang="en-US" sz="2400" u="none" strike="noStrike" kern="1200" dirty="0">
                        <a:solidFill>
                          <a:schemeClr val="bg2"/>
                        </a:solidFill>
                        <a:effectLst/>
                        <a:latin typeface="+mn-lt"/>
                        <a:ea typeface="+mn-ea"/>
                        <a:cs typeface="+mn-cs"/>
                      </a:endParaRPr>
                    </a:p>
                  </a:txBody>
                  <a:tcPr marL="7620" marR="7620" marT="7620" marB="0" anchor="ctr">
                    <a:lnR w="12700" cap="flat" cmpd="sng" algn="ctr">
                      <a:solidFill>
                        <a:schemeClr val="bg2"/>
                      </a:solidFill>
                      <a:prstDash val="solid"/>
                      <a:round/>
                      <a:headEnd type="none" w="med" len="med"/>
                      <a:tailEnd type="none" w="med" len="med"/>
                    </a:lnR>
                    <a:solidFill>
                      <a:schemeClr val="tx1"/>
                    </a:solidFill>
                  </a:tcPr>
                </a:tc>
                <a:tc>
                  <a:txBody>
                    <a:bodyPr/>
                    <a:lstStyle/>
                    <a:p>
                      <a:pPr algn="ctr"/>
                      <a:r>
                        <a:rPr lang="en-US" sz="2400" dirty="0">
                          <a:solidFill>
                            <a:schemeClr val="bg2"/>
                          </a:solidFill>
                        </a:rPr>
                        <a:t>67</a:t>
                      </a:r>
                    </a:p>
                  </a:txBody>
                  <a:tcPr anchor="ctr">
                    <a:lnL w="12700" cap="flat" cmpd="sng" algn="ctr">
                      <a:solidFill>
                        <a:schemeClr val="bg2"/>
                      </a:solidFill>
                      <a:prstDash val="solid"/>
                      <a:round/>
                      <a:headEnd type="none" w="med" len="med"/>
                      <a:tailEnd type="none" w="med" len="med"/>
                    </a:lnL>
                    <a:solidFill>
                      <a:schemeClr val="tx1"/>
                    </a:solidFill>
                  </a:tcPr>
                </a:tc>
                <a:tc>
                  <a:txBody>
                    <a:bodyPr/>
                    <a:lstStyle/>
                    <a:p>
                      <a:pPr marL="0" algn="ctr" defTabSz="457200" rtl="0" eaLnBrk="1" fontAlgn="b" latinLnBrk="0" hangingPunct="1"/>
                      <a:r>
                        <a:rPr lang="en-US" sz="2400" kern="1200" dirty="0" smtClean="0">
                          <a:solidFill>
                            <a:schemeClr val="bg2"/>
                          </a:solidFill>
                        </a:rPr>
                        <a:t>39%</a:t>
                      </a:r>
                      <a:endParaRPr lang="en-US" sz="2400" kern="1200" dirty="0">
                        <a:solidFill>
                          <a:schemeClr val="bg2"/>
                        </a:solidFill>
                        <a:latin typeface="+mn-lt"/>
                        <a:ea typeface="+mn-ea"/>
                        <a:cs typeface="+mn-cs"/>
                      </a:endParaRPr>
                    </a:p>
                  </a:txBody>
                  <a:tcPr marL="7620" marR="7620" marT="7620" marB="0" anchor="b">
                    <a:solidFill>
                      <a:schemeClr val="tx1"/>
                    </a:solidFill>
                  </a:tcPr>
                </a:tc>
                <a:extLst>
                  <a:ext uri="{0D108BD9-81ED-4DB2-BD59-A6C34878D82A}">
                    <a16:rowId xmlns:a16="http://schemas.microsoft.com/office/drawing/2014/main" val="513256545"/>
                  </a:ext>
                </a:extLst>
              </a:tr>
              <a:tr h="466725">
                <a:tc>
                  <a:txBody>
                    <a:bodyPr/>
                    <a:lstStyle/>
                    <a:p>
                      <a:pPr algn="l" fontAlgn="b"/>
                      <a:r>
                        <a:rPr lang="en-US" sz="2400" u="none" strike="noStrike" kern="1200" dirty="0">
                          <a:solidFill>
                            <a:schemeClr val="bg2"/>
                          </a:solidFill>
                          <a:effectLst/>
                        </a:rPr>
                        <a:t>Not very proud</a:t>
                      </a:r>
                      <a:endParaRPr lang="en-US" sz="2400" u="none" strike="noStrike" kern="1200" dirty="0">
                        <a:solidFill>
                          <a:schemeClr val="bg2"/>
                        </a:solidFill>
                        <a:effectLst/>
                        <a:latin typeface="+mn-lt"/>
                        <a:ea typeface="+mn-ea"/>
                        <a:cs typeface="+mn-cs"/>
                      </a:endParaRPr>
                    </a:p>
                  </a:txBody>
                  <a:tcPr marL="7620" marR="7620" marT="7620" marB="0" anchor="ctr">
                    <a:lnR w="12700" cap="flat" cmpd="sng" algn="ctr">
                      <a:solidFill>
                        <a:schemeClr val="bg2"/>
                      </a:solidFill>
                      <a:prstDash val="solid"/>
                      <a:round/>
                      <a:headEnd type="none" w="med" len="med"/>
                      <a:tailEnd type="none" w="med" len="med"/>
                    </a:lnR>
                    <a:solidFill>
                      <a:schemeClr val="tx1"/>
                    </a:solidFill>
                  </a:tcPr>
                </a:tc>
                <a:tc>
                  <a:txBody>
                    <a:bodyPr/>
                    <a:lstStyle/>
                    <a:p>
                      <a:pPr algn="ctr"/>
                      <a:r>
                        <a:rPr lang="en-US" sz="2400" dirty="0">
                          <a:solidFill>
                            <a:schemeClr val="bg2"/>
                          </a:solidFill>
                        </a:rPr>
                        <a:t>33</a:t>
                      </a:r>
                    </a:p>
                  </a:txBody>
                  <a:tcPr anchor="ctr">
                    <a:lnL w="12700" cap="flat" cmpd="sng" algn="ctr">
                      <a:solidFill>
                        <a:schemeClr val="bg2"/>
                      </a:solidFill>
                      <a:prstDash val="solid"/>
                      <a:round/>
                      <a:headEnd type="none" w="med" len="med"/>
                      <a:tailEnd type="none" w="med" len="med"/>
                    </a:lnL>
                    <a:solidFill>
                      <a:schemeClr val="tx1"/>
                    </a:solidFill>
                  </a:tcPr>
                </a:tc>
                <a:tc>
                  <a:txBody>
                    <a:bodyPr/>
                    <a:lstStyle/>
                    <a:p>
                      <a:pPr marL="0" algn="ctr" defTabSz="457200" rtl="0" eaLnBrk="1" fontAlgn="b" latinLnBrk="0" hangingPunct="1"/>
                      <a:r>
                        <a:rPr lang="en-US" sz="2400" kern="1200" dirty="0" smtClean="0">
                          <a:solidFill>
                            <a:schemeClr val="bg2"/>
                          </a:solidFill>
                        </a:rPr>
                        <a:t>9%</a:t>
                      </a:r>
                      <a:endParaRPr lang="en-US" sz="2400" kern="1200" dirty="0">
                        <a:solidFill>
                          <a:schemeClr val="bg2"/>
                        </a:solidFill>
                        <a:latin typeface="+mn-lt"/>
                        <a:ea typeface="+mn-ea"/>
                        <a:cs typeface="+mn-cs"/>
                      </a:endParaRPr>
                    </a:p>
                  </a:txBody>
                  <a:tcPr marL="7620" marR="7620" marT="7620" marB="0" anchor="b">
                    <a:solidFill>
                      <a:schemeClr val="tx1"/>
                    </a:solidFill>
                  </a:tcPr>
                </a:tc>
                <a:extLst>
                  <a:ext uri="{0D108BD9-81ED-4DB2-BD59-A6C34878D82A}">
                    <a16:rowId xmlns:a16="http://schemas.microsoft.com/office/drawing/2014/main" val="1320656413"/>
                  </a:ext>
                </a:extLst>
              </a:tr>
              <a:tr h="466725">
                <a:tc>
                  <a:txBody>
                    <a:bodyPr/>
                    <a:lstStyle/>
                    <a:p>
                      <a:pPr algn="l" fontAlgn="b"/>
                      <a:r>
                        <a:rPr lang="en-US" sz="2400" u="none" strike="noStrike" kern="1200" dirty="0">
                          <a:solidFill>
                            <a:schemeClr val="bg2"/>
                          </a:solidFill>
                          <a:effectLst/>
                        </a:rPr>
                        <a:t>Not proud at all</a:t>
                      </a:r>
                      <a:endParaRPr lang="en-US" sz="2400" u="none" strike="noStrike" kern="1200" dirty="0">
                        <a:solidFill>
                          <a:schemeClr val="bg2"/>
                        </a:solidFill>
                        <a:effectLst/>
                        <a:latin typeface="+mn-lt"/>
                        <a:ea typeface="+mn-ea"/>
                        <a:cs typeface="+mn-cs"/>
                      </a:endParaRPr>
                    </a:p>
                  </a:txBody>
                  <a:tcPr marL="7620" marR="7620" marT="7620" marB="0" anchor="ctr">
                    <a:lnR w="12700" cap="flat" cmpd="sng" algn="ctr">
                      <a:solidFill>
                        <a:schemeClr val="bg2"/>
                      </a:solidFill>
                      <a:prstDash val="solid"/>
                      <a:round/>
                      <a:headEnd type="none" w="med" len="med"/>
                      <a:tailEnd type="none" w="med" len="med"/>
                    </a:lnR>
                    <a:solidFill>
                      <a:schemeClr val="tx1"/>
                    </a:solidFill>
                  </a:tcPr>
                </a:tc>
                <a:tc>
                  <a:txBody>
                    <a:bodyPr/>
                    <a:lstStyle/>
                    <a:p>
                      <a:pPr algn="ctr"/>
                      <a:r>
                        <a:rPr lang="en-US" sz="2400" dirty="0">
                          <a:solidFill>
                            <a:schemeClr val="bg2"/>
                          </a:solidFill>
                        </a:rPr>
                        <a:t>0</a:t>
                      </a:r>
                    </a:p>
                  </a:txBody>
                  <a:tcPr anchor="ctr">
                    <a:lnL w="12700" cap="flat" cmpd="sng" algn="ctr">
                      <a:solidFill>
                        <a:schemeClr val="bg2"/>
                      </a:solidFill>
                      <a:prstDash val="solid"/>
                      <a:round/>
                      <a:headEnd type="none" w="med" len="med"/>
                      <a:tailEnd type="none" w="med" len="med"/>
                    </a:lnL>
                    <a:solidFill>
                      <a:schemeClr val="tx1"/>
                    </a:solidFill>
                  </a:tcPr>
                </a:tc>
                <a:tc>
                  <a:txBody>
                    <a:bodyPr/>
                    <a:lstStyle/>
                    <a:p>
                      <a:pPr marL="0" algn="ctr" defTabSz="457200" rtl="0" eaLnBrk="1" fontAlgn="b" latinLnBrk="0" hangingPunct="1"/>
                      <a:r>
                        <a:rPr lang="en-US" sz="2400" kern="1200" dirty="0" smtClean="0">
                          <a:solidFill>
                            <a:schemeClr val="bg2"/>
                          </a:solidFill>
                        </a:rPr>
                        <a:t>2%</a:t>
                      </a:r>
                      <a:endParaRPr lang="en-US" sz="2400" kern="1200" dirty="0">
                        <a:solidFill>
                          <a:schemeClr val="bg2"/>
                        </a:solidFill>
                        <a:latin typeface="+mn-lt"/>
                        <a:ea typeface="+mn-ea"/>
                        <a:cs typeface="+mn-cs"/>
                      </a:endParaRPr>
                    </a:p>
                  </a:txBody>
                  <a:tcPr marL="7620" marR="7620" marT="7620" marB="0" anchor="b">
                    <a:solidFill>
                      <a:schemeClr val="tx1"/>
                    </a:solidFill>
                  </a:tcPr>
                </a:tc>
                <a:extLst>
                  <a:ext uri="{0D108BD9-81ED-4DB2-BD59-A6C34878D82A}">
                    <a16:rowId xmlns:a16="http://schemas.microsoft.com/office/drawing/2014/main" val="3189530531"/>
                  </a:ext>
                </a:extLst>
              </a:tr>
              <a:tr h="466725">
                <a:tc>
                  <a:txBody>
                    <a:bodyPr/>
                    <a:lstStyle/>
                    <a:p>
                      <a:pPr algn="l" fontAlgn="b"/>
                      <a:r>
                        <a:rPr lang="en-US" sz="2400" u="none" strike="noStrike" kern="1200" dirty="0">
                          <a:solidFill>
                            <a:schemeClr val="bg2"/>
                          </a:solidFill>
                          <a:effectLst/>
                        </a:rPr>
                        <a:t>I am not [Country Nationality]</a:t>
                      </a:r>
                      <a:endParaRPr lang="en-US" sz="2400" u="none" strike="noStrike" kern="1200" dirty="0">
                        <a:solidFill>
                          <a:schemeClr val="bg2"/>
                        </a:solidFill>
                        <a:effectLst/>
                        <a:latin typeface="+mn-lt"/>
                        <a:ea typeface="+mn-ea"/>
                        <a:cs typeface="+mn-cs"/>
                      </a:endParaRPr>
                    </a:p>
                  </a:txBody>
                  <a:tcPr marL="7620" marR="7620" marT="7620" marB="0" anchor="ctr">
                    <a:lnR w="12700" cap="flat" cmpd="sng" algn="ctr">
                      <a:solidFill>
                        <a:schemeClr val="bg2"/>
                      </a:solidFill>
                      <a:prstDash val="solid"/>
                      <a:round/>
                      <a:headEnd type="none" w="med" len="med"/>
                      <a:tailEnd type="none" w="med" len="med"/>
                    </a:lnR>
                    <a:solidFill>
                      <a:schemeClr val="tx1"/>
                    </a:solidFill>
                  </a:tcPr>
                </a:tc>
                <a:tc>
                  <a:txBody>
                    <a:bodyPr/>
                    <a:lstStyle/>
                    <a:p>
                      <a:pPr algn="ctr"/>
                      <a:r>
                        <a:rPr lang="en-US" sz="2400" dirty="0">
                          <a:solidFill>
                            <a:schemeClr val="bg2"/>
                          </a:solidFill>
                        </a:rPr>
                        <a:t>---</a:t>
                      </a:r>
                    </a:p>
                  </a:txBody>
                  <a:tcPr anchor="ctr">
                    <a:lnL w="12700" cap="flat" cmpd="sng" algn="ctr">
                      <a:solidFill>
                        <a:schemeClr val="bg2"/>
                      </a:solidFill>
                      <a:prstDash val="solid"/>
                      <a:round/>
                      <a:headEnd type="none" w="med" len="med"/>
                      <a:tailEnd type="none" w="med" len="med"/>
                    </a:lnL>
                    <a:solidFill>
                      <a:schemeClr val="tx1"/>
                    </a:solidFill>
                  </a:tcPr>
                </a:tc>
                <a:tc>
                  <a:txBody>
                    <a:bodyPr/>
                    <a:lstStyle/>
                    <a:p>
                      <a:pPr marL="0" algn="ctr" defTabSz="457200" rtl="0" eaLnBrk="1" fontAlgn="b" latinLnBrk="0" hangingPunct="1"/>
                      <a:r>
                        <a:rPr lang="en-US" sz="2400" kern="1200" dirty="0" smtClean="0">
                          <a:solidFill>
                            <a:schemeClr val="bg2"/>
                          </a:solidFill>
                        </a:rPr>
                        <a:t>2.41%</a:t>
                      </a:r>
                      <a:endParaRPr lang="en-US" sz="2400" kern="1200" dirty="0">
                        <a:solidFill>
                          <a:schemeClr val="bg2"/>
                        </a:solidFill>
                        <a:latin typeface="+mn-lt"/>
                        <a:ea typeface="+mn-ea"/>
                        <a:cs typeface="+mn-cs"/>
                      </a:endParaRPr>
                    </a:p>
                  </a:txBody>
                  <a:tcPr marL="7620" marR="7620" marT="7620" marB="0" anchor="b">
                    <a:solidFill>
                      <a:schemeClr val="tx1"/>
                    </a:solidFill>
                  </a:tcPr>
                </a:tc>
                <a:extLst>
                  <a:ext uri="{0D108BD9-81ED-4DB2-BD59-A6C34878D82A}">
                    <a16:rowId xmlns:a16="http://schemas.microsoft.com/office/drawing/2014/main" val="1818225134"/>
                  </a:ext>
                </a:extLst>
              </a:tr>
              <a:tr h="466725">
                <a:tc>
                  <a:txBody>
                    <a:bodyPr/>
                    <a:lstStyle/>
                    <a:p>
                      <a:pPr algn="l" fontAlgn="b"/>
                      <a:r>
                        <a:rPr lang="en-US" sz="2400" u="none" strike="noStrike" kern="1200" dirty="0">
                          <a:solidFill>
                            <a:schemeClr val="bg2"/>
                          </a:solidFill>
                          <a:effectLst/>
                        </a:rPr>
                        <a:t>Can't choose</a:t>
                      </a:r>
                      <a:endParaRPr lang="en-US" sz="2400" u="none" strike="noStrike" kern="1200" dirty="0">
                        <a:solidFill>
                          <a:schemeClr val="bg2"/>
                        </a:solidFill>
                        <a:effectLst/>
                        <a:latin typeface="+mn-lt"/>
                        <a:ea typeface="+mn-ea"/>
                        <a:cs typeface="+mn-cs"/>
                      </a:endParaRPr>
                    </a:p>
                  </a:txBody>
                  <a:tcPr marL="7620" marR="7620" marT="7620" marB="0" anchor="ctr">
                    <a:lnR w="12700" cap="flat" cmpd="sng" algn="ctr">
                      <a:solidFill>
                        <a:schemeClr val="bg2"/>
                      </a:solidFill>
                      <a:prstDash val="solid"/>
                      <a:round/>
                      <a:headEnd type="none" w="med" len="med"/>
                      <a:tailEnd type="none" w="med" len="med"/>
                    </a:lnR>
                    <a:solidFill>
                      <a:schemeClr val="tx1"/>
                    </a:solidFill>
                  </a:tcPr>
                </a:tc>
                <a:tc>
                  <a:txBody>
                    <a:bodyPr/>
                    <a:lstStyle/>
                    <a:p>
                      <a:pPr algn="ctr"/>
                      <a:r>
                        <a:rPr lang="en-US" sz="2400" dirty="0">
                          <a:solidFill>
                            <a:schemeClr val="bg2"/>
                          </a:solidFill>
                        </a:rPr>
                        <a:t>---</a:t>
                      </a:r>
                    </a:p>
                  </a:txBody>
                  <a:tcPr anchor="ctr">
                    <a:lnL w="12700" cap="flat" cmpd="sng" algn="ctr">
                      <a:solidFill>
                        <a:schemeClr val="bg2"/>
                      </a:solidFill>
                      <a:prstDash val="solid"/>
                      <a:round/>
                      <a:headEnd type="none" w="med" len="med"/>
                      <a:tailEnd type="none" w="med" len="med"/>
                    </a:lnL>
                    <a:solidFill>
                      <a:schemeClr val="tx1"/>
                    </a:solidFill>
                  </a:tcPr>
                </a:tc>
                <a:tc>
                  <a:txBody>
                    <a:bodyPr/>
                    <a:lstStyle/>
                    <a:p>
                      <a:pPr marL="0" algn="ctr" defTabSz="457200" rtl="0" eaLnBrk="1" fontAlgn="b" latinLnBrk="0" hangingPunct="1"/>
                      <a:r>
                        <a:rPr lang="en-US" sz="2400" kern="1200" dirty="0" smtClean="0">
                          <a:solidFill>
                            <a:schemeClr val="bg2"/>
                          </a:solidFill>
                        </a:rPr>
                        <a:t>2.86%</a:t>
                      </a:r>
                      <a:endParaRPr lang="en-US" sz="2400" kern="1200" dirty="0">
                        <a:solidFill>
                          <a:schemeClr val="bg2"/>
                        </a:solidFill>
                        <a:latin typeface="+mn-lt"/>
                        <a:ea typeface="+mn-ea"/>
                        <a:cs typeface="+mn-cs"/>
                      </a:endParaRPr>
                    </a:p>
                  </a:txBody>
                  <a:tcPr marL="7620" marR="7620" marT="7620" marB="0" anchor="b">
                    <a:solidFill>
                      <a:schemeClr val="tx1"/>
                    </a:solidFill>
                  </a:tcPr>
                </a:tc>
                <a:extLst>
                  <a:ext uri="{0D108BD9-81ED-4DB2-BD59-A6C34878D82A}">
                    <a16:rowId xmlns:a16="http://schemas.microsoft.com/office/drawing/2014/main" val="1373432031"/>
                  </a:ext>
                </a:extLst>
              </a:tr>
              <a:tr h="466725">
                <a:tc>
                  <a:txBody>
                    <a:bodyPr/>
                    <a:lstStyle/>
                    <a:p>
                      <a:pPr algn="l" fontAlgn="b"/>
                      <a:r>
                        <a:rPr lang="en-US" sz="2400" u="none" strike="noStrike" kern="1200" dirty="0">
                          <a:solidFill>
                            <a:schemeClr val="bg2"/>
                          </a:solidFill>
                          <a:effectLst/>
                        </a:rPr>
                        <a:t>No answer</a:t>
                      </a:r>
                      <a:endParaRPr lang="en-US" sz="2400" u="none" strike="noStrike" kern="1200" dirty="0">
                        <a:solidFill>
                          <a:schemeClr val="bg2"/>
                        </a:solidFill>
                        <a:effectLst/>
                        <a:latin typeface="+mn-lt"/>
                        <a:ea typeface="+mn-ea"/>
                        <a:cs typeface="+mn-cs"/>
                      </a:endParaRPr>
                    </a:p>
                  </a:txBody>
                  <a:tcPr marL="7620" marR="7620" marT="7620" marB="0" anchor="ctr">
                    <a:lnR w="12700" cap="flat" cmpd="sng" algn="ctr">
                      <a:solidFill>
                        <a:schemeClr val="bg2"/>
                      </a:solidFill>
                      <a:prstDash val="solid"/>
                      <a:round/>
                      <a:headEnd type="none" w="med" len="med"/>
                      <a:tailEnd type="none" w="med" len="med"/>
                    </a:lnR>
                    <a:solidFill>
                      <a:schemeClr val="tx1"/>
                    </a:solidFill>
                  </a:tcPr>
                </a:tc>
                <a:tc>
                  <a:txBody>
                    <a:bodyPr/>
                    <a:lstStyle/>
                    <a:p>
                      <a:pPr algn="ctr"/>
                      <a:r>
                        <a:rPr lang="en-US" sz="2400" dirty="0">
                          <a:solidFill>
                            <a:schemeClr val="bg2"/>
                          </a:solidFill>
                        </a:rPr>
                        <a:t>---</a:t>
                      </a:r>
                    </a:p>
                  </a:txBody>
                  <a:tcPr anchor="ctr">
                    <a:lnL w="12700" cap="flat" cmpd="sng" algn="ctr">
                      <a:solidFill>
                        <a:schemeClr val="bg2"/>
                      </a:solidFill>
                      <a:prstDash val="solid"/>
                      <a:round/>
                      <a:headEnd type="none" w="med" len="med"/>
                      <a:tailEnd type="none" w="med" len="med"/>
                    </a:lnL>
                    <a:solidFill>
                      <a:schemeClr val="tx1"/>
                    </a:solidFill>
                  </a:tcPr>
                </a:tc>
                <a:tc>
                  <a:txBody>
                    <a:bodyPr/>
                    <a:lstStyle/>
                    <a:p>
                      <a:pPr marL="0" algn="ctr" defTabSz="457200" rtl="0" eaLnBrk="1" fontAlgn="b" latinLnBrk="0" hangingPunct="1"/>
                      <a:r>
                        <a:rPr lang="en-US" sz="2400" kern="1200" dirty="0" smtClean="0">
                          <a:solidFill>
                            <a:schemeClr val="bg2"/>
                          </a:solidFill>
                        </a:rPr>
                        <a:t>0.67%</a:t>
                      </a:r>
                      <a:endParaRPr lang="en-US" sz="2400" kern="1200" dirty="0">
                        <a:solidFill>
                          <a:schemeClr val="bg2"/>
                        </a:solidFill>
                        <a:latin typeface="+mn-lt"/>
                        <a:ea typeface="+mn-ea"/>
                        <a:cs typeface="+mn-cs"/>
                      </a:endParaRPr>
                    </a:p>
                  </a:txBody>
                  <a:tcPr marL="7620" marR="7620" marT="7620" marB="0" anchor="b">
                    <a:solidFill>
                      <a:schemeClr val="tx1"/>
                    </a:solidFill>
                  </a:tcPr>
                </a:tc>
                <a:extLst>
                  <a:ext uri="{0D108BD9-81ED-4DB2-BD59-A6C34878D82A}">
                    <a16:rowId xmlns:a16="http://schemas.microsoft.com/office/drawing/2014/main" val="2216048843"/>
                  </a:ext>
                </a:extLst>
              </a:tr>
            </a:tbl>
          </a:graphicData>
        </a:graphic>
      </p:graphicFrame>
    </p:spTree>
    <p:extLst>
      <p:ext uri="{BB962C8B-B14F-4D97-AF65-F5344CB8AC3E}">
        <p14:creationId xmlns:p14="http://schemas.microsoft.com/office/powerpoint/2010/main" val="2058299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87668" y="76200"/>
            <a:ext cx="8980132" cy="6705600"/>
          </a:xfrm>
          <a:prstGeom prst="rect">
            <a:avLst/>
          </a:prstGeom>
          <a:solidFill>
            <a:schemeClr val="accent1"/>
          </a:solidFill>
        </p:spPr>
      </p:pic>
      <p:sp>
        <p:nvSpPr>
          <p:cNvPr id="5" name="Title 1"/>
          <p:cNvSpPr txBox="1">
            <a:spLocks/>
          </p:cNvSpPr>
          <p:nvPr/>
        </p:nvSpPr>
        <p:spPr>
          <a:xfrm>
            <a:off x="609600" y="762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solidFill>
                  <a:schemeClr val="bg1"/>
                </a:solidFill>
              </a:rPr>
              <a:t>Bar Chart of Pride Means</a:t>
            </a:r>
            <a:endParaRPr lang="en-US" dirty="0">
              <a:solidFill>
                <a:schemeClr val="bg1"/>
              </a:solidFill>
            </a:endParaRPr>
          </a:p>
        </p:txBody>
      </p:sp>
    </p:spTree>
    <p:extLst>
      <p:ext uri="{BB962C8B-B14F-4D97-AF65-F5344CB8AC3E}">
        <p14:creationId xmlns:p14="http://schemas.microsoft.com/office/powerpoint/2010/main" val="6886633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8709"/>
            <a:ext cx="7765322" cy="970450"/>
          </a:xfrm>
        </p:spPr>
        <p:txBody>
          <a:bodyPr/>
          <a:lstStyle/>
          <a:p>
            <a:r>
              <a:rPr lang="en-US" dirty="0" smtClean="0"/>
              <a:t>Map of Pride Means</a:t>
            </a:r>
            <a:endParaRPr lang="en-US" dirty="0"/>
          </a:p>
        </p:txBody>
      </p:sp>
      <p:pic>
        <p:nvPicPr>
          <p:cNvPr id="6" name="Picture 5">
            <a:extLst>
              <a:ext uri="{FF2B5EF4-FFF2-40B4-BE49-F238E27FC236}">
                <a16:creationId xmlns:a16="http://schemas.microsoft.com/office/drawing/2014/main" id="{BB524DA7-E700-4625-9544-237D6102F9CE}"/>
              </a:ext>
            </a:extLst>
          </p:cNvPr>
          <p:cNvPicPr>
            <a:picLocks noChangeAspect="1"/>
          </p:cNvPicPr>
          <p:nvPr/>
        </p:nvPicPr>
        <p:blipFill>
          <a:blip r:embed="rId3"/>
          <a:stretch>
            <a:fillRect/>
          </a:stretch>
        </p:blipFill>
        <p:spPr>
          <a:xfrm>
            <a:off x="72207" y="1066800"/>
            <a:ext cx="8991600" cy="5735164"/>
          </a:xfrm>
          <a:prstGeom prst="rect">
            <a:avLst/>
          </a:prstGeom>
        </p:spPr>
      </p:pic>
    </p:spTree>
    <p:extLst>
      <p:ext uri="{BB962C8B-B14F-4D97-AF65-F5344CB8AC3E}">
        <p14:creationId xmlns:p14="http://schemas.microsoft.com/office/powerpoint/2010/main" val="11248939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a:t>
            </a:r>
          </a:p>
        </p:txBody>
      </p:sp>
      <p:sp>
        <p:nvSpPr>
          <p:cNvPr id="3" name="Content Placeholder 2"/>
          <p:cNvSpPr>
            <a:spLocks noGrp="1"/>
          </p:cNvSpPr>
          <p:nvPr>
            <p:ph idx="1"/>
          </p:nvPr>
        </p:nvSpPr>
        <p:spPr>
          <a:xfrm>
            <a:off x="685346" y="1828800"/>
            <a:ext cx="7765322" cy="3962401"/>
          </a:xfrm>
        </p:spPr>
        <p:txBody>
          <a:bodyPr>
            <a:normAutofit/>
          </a:bodyPr>
          <a:lstStyle/>
          <a:p>
            <a:r>
              <a:rPr lang="en-US" sz="3600" dirty="0" smtClean="0"/>
              <a:t>Multilevel </a:t>
            </a:r>
            <a:r>
              <a:rPr lang="en-US" sz="3600" dirty="0"/>
              <a:t>regression modeling </a:t>
            </a:r>
          </a:p>
          <a:p>
            <a:pPr lvl="1">
              <a:lnSpc>
                <a:spcPct val="150000"/>
              </a:lnSpc>
            </a:pPr>
            <a:r>
              <a:rPr lang="en-US" dirty="0"/>
              <a:t>Two </a:t>
            </a:r>
            <a:r>
              <a:rPr lang="en-US" dirty="0" smtClean="0"/>
              <a:t>levels</a:t>
            </a:r>
          </a:p>
          <a:p>
            <a:pPr marL="450000" lvl="1" indent="0">
              <a:lnSpc>
                <a:spcPct val="150000"/>
              </a:lnSpc>
              <a:buNone/>
            </a:pPr>
            <a:endParaRPr lang="en-US" dirty="0" smtClean="0"/>
          </a:p>
          <a:p>
            <a:pPr>
              <a:lnSpc>
                <a:spcPct val="150000"/>
              </a:lnSpc>
            </a:pPr>
            <a:r>
              <a:rPr lang="en-US" sz="3600" dirty="0" smtClean="0"/>
              <a:t>“xtreg</a:t>
            </a:r>
            <a:r>
              <a:rPr lang="en-US" sz="3600" dirty="0"/>
              <a:t>” procedure in STATA </a:t>
            </a:r>
            <a:r>
              <a:rPr lang="en-US" sz="3600" dirty="0" smtClean="0"/>
              <a:t>14</a:t>
            </a:r>
            <a:endParaRPr lang="en-US" sz="3600" dirty="0"/>
          </a:p>
          <a:p>
            <a:pPr marL="3690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7271211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0"/>
            <a:ext cx="7765322" cy="5334000"/>
          </a:xfrm>
        </p:spPr>
        <p:txBody>
          <a:bodyPr>
            <a:normAutofit/>
          </a:bodyPr>
          <a:lstStyle/>
          <a:p>
            <a:r>
              <a:rPr lang="en-US" sz="9600" dirty="0" smtClean="0"/>
              <a:t>Results</a:t>
            </a:r>
            <a:endParaRPr lang="en-US" sz="9600" dirty="0"/>
          </a:p>
        </p:txBody>
      </p:sp>
    </p:spTree>
    <p:extLst>
      <p:ext uri="{BB962C8B-B14F-4D97-AF65-F5344CB8AC3E}">
        <p14:creationId xmlns:p14="http://schemas.microsoft.com/office/powerpoint/2010/main" val="2790614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14159" y="594115"/>
            <a:ext cx="8715683" cy="5669771"/>
          </a:xfrm>
          <a:prstGeom prst="rect">
            <a:avLst/>
          </a:prstGeom>
        </p:spPr>
      </p:pic>
    </p:spTree>
    <p:extLst>
      <p:ext uri="{BB962C8B-B14F-4D97-AF65-F5344CB8AC3E}">
        <p14:creationId xmlns:p14="http://schemas.microsoft.com/office/powerpoint/2010/main" val="14240731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14160" y="590852"/>
            <a:ext cx="8715682" cy="5673033"/>
          </a:xfrm>
          <a:prstGeom prst="rect">
            <a:avLst/>
          </a:prstGeom>
        </p:spPr>
      </p:pic>
    </p:spTree>
    <p:extLst>
      <p:ext uri="{BB962C8B-B14F-4D97-AF65-F5344CB8AC3E}">
        <p14:creationId xmlns:p14="http://schemas.microsoft.com/office/powerpoint/2010/main" val="27527929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14160" y="609600"/>
            <a:ext cx="8715682" cy="5638800"/>
          </a:xfrm>
          <a:prstGeom prst="rect">
            <a:avLst/>
          </a:prstGeom>
        </p:spPr>
      </p:pic>
    </p:spTree>
    <p:extLst>
      <p:ext uri="{BB962C8B-B14F-4D97-AF65-F5344CB8AC3E}">
        <p14:creationId xmlns:p14="http://schemas.microsoft.com/office/powerpoint/2010/main" val="17899080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4160" y="578446"/>
            <a:ext cx="8715682" cy="5701108"/>
          </a:xfrm>
          <a:prstGeom prst="rect">
            <a:avLst/>
          </a:prstGeom>
        </p:spPr>
      </p:pic>
    </p:spTree>
    <p:extLst>
      <p:ext uri="{BB962C8B-B14F-4D97-AF65-F5344CB8AC3E}">
        <p14:creationId xmlns:p14="http://schemas.microsoft.com/office/powerpoint/2010/main" val="29561960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14160" y="578446"/>
            <a:ext cx="8715682" cy="5701108"/>
          </a:xfrm>
          <a:prstGeom prst="rect">
            <a:avLst/>
          </a:prstGeom>
        </p:spPr>
      </p:pic>
    </p:spTree>
    <p:extLst>
      <p:ext uri="{BB962C8B-B14F-4D97-AF65-F5344CB8AC3E}">
        <p14:creationId xmlns:p14="http://schemas.microsoft.com/office/powerpoint/2010/main" val="23979147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4160" y="578446"/>
            <a:ext cx="8715682" cy="5701108"/>
          </a:xfrm>
          <a:prstGeom prst="rect">
            <a:avLst/>
          </a:prstGeom>
        </p:spPr>
      </p:pic>
    </p:spTree>
    <p:extLst>
      <p:ext uri="{BB962C8B-B14F-4D97-AF65-F5344CB8AC3E}">
        <p14:creationId xmlns:p14="http://schemas.microsoft.com/office/powerpoint/2010/main" val="22754083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04800" y="571500"/>
            <a:ext cx="8458200" cy="5715000"/>
          </a:xfrm>
          <a:prstGeom prst="rect">
            <a:avLst/>
          </a:prstGeom>
        </p:spPr>
      </p:pic>
    </p:spTree>
    <p:extLst>
      <p:ext uri="{BB962C8B-B14F-4D97-AF65-F5344CB8AC3E}">
        <p14:creationId xmlns:p14="http://schemas.microsoft.com/office/powerpoint/2010/main" val="14297268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06383" y="402073"/>
            <a:ext cx="8742421" cy="6053853"/>
          </a:xfrm>
          <a:prstGeom prst="rect">
            <a:avLst/>
          </a:prstGeom>
        </p:spPr>
      </p:pic>
    </p:spTree>
    <p:extLst>
      <p:ext uri="{BB962C8B-B14F-4D97-AF65-F5344CB8AC3E}">
        <p14:creationId xmlns:p14="http://schemas.microsoft.com/office/powerpoint/2010/main" val="3732725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71390" y="400813"/>
            <a:ext cx="8744009" cy="6056375"/>
          </a:xfrm>
          <a:prstGeom prst="rect">
            <a:avLst/>
          </a:prstGeom>
        </p:spPr>
      </p:pic>
    </p:spTree>
    <p:extLst>
      <p:ext uri="{BB962C8B-B14F-4D97-AF65-F5344CB8AC3E}">
        <p14:creationId xmlns:p14="http://schemas.microsoft.com/office/powerpoint/2010/main" val="3490162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00789" y="402074"/>
            <a:ext cx="8742422" cy="6053853"/>
          </a:xfrm>
          <a:prstGeom prst="rect">
            <a:avLst/>
          </a:prstGeom>
        </p:spPr>
      </p:pic>
    </p:spTree>
    <p:extLst>
      <p:ext uri="{BB962C8B-B14F-4D97-AF65-F5344CB8AC3E}">
        <p14:creationId xmlns:p14="http://schemas.microsoft.com/office/powerpoint/2010/main" val="2036055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04800" y="174484"/>
            <a:ext cx="8610600" cy="6476363"/>
          </a:xfrm>
          <a:prstGeom prst="rect">
            <a:avLst/>
          </a:prstGeom>
        </p:spPr>
      </p:pic>
    </p:spTree>
    <p:extLst>
      <p:ext uri="{BB962C8B-B14F-4D97-AF65-F5344CB8AC3E}">
        <p14:creationId xmlns:p14="http://schemas.microsoft.com/office/powerpoint/2010/main" val="712196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Highlights of Results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Gender</a:t>
            </a:r>
          </a:p>
          <a:p>
            <a:endParaRPr lang="en-US" dirty="0"/>
          </a:p>
          <a:p>
            <a:r>
              <a:rPr lang="en-US" dirty="0" smtClean="0"/>
              <a:t>Ex-Communist</a:t>
            </a:r>
          </a:p>
          <a:p>
            <a:endParaRPr lang="en-US" dirty="0"/>
          </a:p>
          <a:p>
            <a:r>
              <a:rPr lang="en-US" dirty="0" smtClean="0"/>
              <a:t>GDP per capita</a:t>
            </a:r>
          </a:p>
          <a:p>
            <a:pPr marL="36900" indent="0">
              <a:buNone/>
            </a:pPr>
            <a:endParaRPr lang="en-US" dirty="0"/>
          </a:p>
          <a:p>
            <a:r>
              <a:rPr lang="en-US" dirty="0" smtClean="0"/>
              <a:t>Place Closeness</a:t>
            </a:r>
            <a:endParaRPr lang="en-US" dirty="0"/>
          </a:p>
        </p:txBody>
      </p:sp>
    </p:spTree>
    <p:extLst>
      <p:ext uri="{BB962C8B-B14F-4D97-AF65-F5344CB8AC3E}">
        <p14:creationId xmlns:p14="http://schemas.microsoft.com/office/powerpoint/2010/main" val="7684772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3200"/>
            <a:ext cx="7765322" cy="970450"/>
          </a:xfrm>
        </p:spPr>
        <p:txBody>
          <a:bodyPr>
            <a:noAutofit/>
          </a:bodyPr>
          <a:lstStyle/>
          <a:p>
            <a:r>
              <a:rPr lang="en-US" sz="9600" dirty="0" smtClean="0"/>
              <a:t>Discussion</a:t>
            </a:r>
            <a:endParaRPr lang="en-US" sz="6000" dirty="0"/>
          </a:p>
        </p:txBody>
      </p:sp>
    </p:spTree>
    <p:extLst>
      <p:ext uri="{BB962C8B-B14F-4D97-AF65-F5344CB8AC3E}">
        <p14:creationId xmlns:p14="http://schemas.microsoft.com/office/powerpoint/2010/main" val="13179502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346" y="381000"/>
            <a:ext cx="7765322" cy="5410201"/>
          </a:xfrm>
        </p:spPr>
        <p:txBody>
          <a:bodyPr>
            <a:normAutofit lnSpcReduction="10000"/>
          </a:bodyPr>
          <a:lstStyle/>
          <a:p>
            <a:pPr marL="36900" indent="0" algn="ctr">
              <a:buNone/>
            </a:pPr>
            <a:endParaRPr lang="en-US" sz="6600" dirty="0" smtClean="0"/>
          </a:p>
          <a:p>
            <a:pPr marL="36900" indent="0" algn="ctr">
              <a:buNone/>
            </a:pPr>
            <a:r>
              <a:rPr lang="en-US" sz="8000" dirty="0" smtClean="0"/>
              <a:t>Thank You!</a:t>
            </a:r>
          </a:p>
          <a:p>
            <a:pPr marL="36900" indent="0" algn="ctr">
              <a:buNone/>
            </a:pPr>
            <a:endParaRPr lang="en-US" sz="4800" dirty="0" smtClean="0"/>
          </a:p>
          <a:p>
            <a:pPr marL="36900" indent="0" algn="ctr">
              <a:buNone/>
            </a:pPr>
            <a:r>
              <a:rPr lang="en-US" sz="5200" dirty="0" smtClean="0"/>
              <a:t>Ian Scot Nesbitt</a:t>
            </a:r>
            <a:endParaRPr lang="en-US" sz="5200" dirty="0"/>
          </a:p>
          <a:p>
            <a:pPr marL="36900" indent="0" algn="ctr">
              <a:buNone/>
            </a:pPr>
            <a:r>
              <a:rPr lang="en-US" sz="5200" u="sng" dirty="0" smtClean="0"/>
              <a:t>inesbitt@nevada.unr.edu</a:t>
            </a:r>
          </a:p>
          <a:p>
            <a:pPr marL="36900" indent="0" algn="ctr">
              <a:buNone/>
            </a:pPr>
            <a:endParaRPr lang="en-US" sz="4800" dirty="0" smtClean="0"/>
          </a:p>
        </p:txBody>
      </p:sp>
    </p:spTree>
    <p:extLst>
      <p:ext uri="{BB962C8B-B14F-4D97-AF65-F5344CB8AC3E}">
        <p14:creationId xmlns:p14="http://schemas.microsoft.com/office/powerpoint/2010/main" val="2579090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TM04033929[[fn=Slate]]</Template>
  <TotalTime>5353</TotalTime>
  <Words>1781</Words>
  <Application>Microsoft Office PowerPoint</Application>
  <PresentationFormat>On-screen Show (4:3)</PresentationFormat>
  <Paragraphs>227</Paragraphs>
  <Slides>27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Calibri</vt:lpstr>
      <vt:lpstr>Calisto MT</vt:lpstr>
      <vt:lpstr>Trebuchet MS</vt:lpstr>
      <vt:lpstr>Wingdings 2</vt:lpstr>
      <vt:lpstr>Slate</vt:lpstr>
      <vt:lpstr>PowerPoint Presentation</vt:lpstr>
      <vt:lpstr>Overview</vt:lpstr>
      <vt:lpstr>PowerPoint Presentation</vt:lpstr>
      <vt:lpstr>PowerPoint Presentation</vt:lpstr>
      <vt:lpstr>PowerPoint Presentation</vt:lpstr>
      <vt:lpstr>Theory</vt:lpstr>
      <vt:lpstr>Central Question</vt:lpstr>
      <vt:lpstr>Data</vt:lpstr>
      <vt:lpstr>Dependent Variable </vt:lpstr>
      <vt:lpstr>PowerPoint Presentation</vt:lpstr>
      <vt:lpstr>Map of Pride Means</vt:lpstr>
      <vt:lpstr>Methods</vt:lpstr>
      <vt:lpstr>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Highlights of Results </vt:lpstr>
      <vt:lpstr>Discussion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Pride Revisited:</dc:title>
  <dc:creator>Ian Scot Nesbitt</dc:creator>
  <cp:lastModifiedBy>Ian S Nesbitt</cp:lastModifiedBy>
  <cp:revision>398</cp:revision>
  <dcterms:created xsi:type="dcterms:W3CDTF">2017-11-11T23:00:55Z</dcterms:created>
  <dcterms:modified xsi:type="dcterms:W3CDTF">2017-12-15T21:00:09Z</dcterms:modified>
</cp:coreProperties>
</file>