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3" r:id="rId1"/>
  </p:sldMasterIdLst>
  <p:notesMasterIdLst>
    <p:notesMasterId r:id="rId20"/>
  </p:notesMasterIdLst>
  <p:handoutMasterIdLst>
    <p:handoutMasterId r:id="rId21"/>
  </p:handoutMasterIdLst>
  <p:sldIdLst>
    <p:sldId id="257" r:id="rId2"/>
    <p:sldId id="258" r:id="rId3"/>
    <p:sldId id="286" r:id="rId4"/>
    <p:sldId id="311" r:id="rId5"/>
    <p:sldId id="312" r:id="rId6"/>
    <p:sldId id="297" r:id="rId7"/>
    <p:sldId id="292" r:id="rId8"/>
    <p:sldId id="269" r:id="rId9"/>
    <p:sldId id="300" r:id="rId10"/>
    <p:sldId id="316" r:id="rId11"/>
    <p:sldId id="293" r:id="rId12"/>
    <p:sldId id="264" r:id="rId13"/>
    <p:sldId id="278" r:id="rId14"/>
    <p:sldId id="298" r:id="rId15"/>
    <p:sldId id="314" r:id="rId16"/>
    <p:sldId id="315" r:id="rId17"/>
    <p:sldId id="317" r:id="rId18"/>
    <p:sldId id="313" r:id="rId1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 xmlns:p15="http://schemas.microsoft.com/office/powerpoint/2012/main">
        <p15:guide id="1" orient="horz" pos="2122">
          <p15:clr>
            <a:srgbClr val="A4A3A4"/>
          </p15:clr>
        </p15:guide>
        <p15:guide id="2" pos="2886">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FF99"/>
    <a:srgbClr val="006600"/>
    <a:srgbClr val="FFFFFF"/>
    <a:srgbClr val="000000"/>
    <a:srgbClr val="000066"/>
    <a:srgbClr val="003366"/>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6" autoAdjust="0"/>
    <p:restoredTop sz="96255" autoAdjust="0"/>
  </p:normalViewPr>
  <p:slideViewPr>
    <p:cSldViewPr snapToGrid="0">
      <p:cViewPr varScale="1">
        <p:scale>
          <a:sx n="78" d="100"/>
          <a:sy n="78" d="100"/>
        </p:scale>
        <p:origin x="-1219" y="-72"/>
      </p:cViewPr>
      <p:guideLst>
        <p:guide orient="horz" pos="2122"/>
        <p:guide pos="288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2" d="100"/>
          <a:sy n="52" d="100"/>
        </p:scale>
        <p:origin x="-1866"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Series 1</c:v>
                </c:pt>
              </c:strCache>
            </c:strRef>
          </c:tx>
          <c:cat>
            <c:numRef>
              <c:f>Sheet1!$A$2:$A$3</c:f>
              <c:numCache>
                <c:formatCode>General</c:formatCode>
                <c:ptCount val="2"/>
              </c:numCache>
            </c:numRef>
          </c:cat>
          <c:val>
            <c:numRef>
              <c:f>Sheet1!$B$2:$B$3</c:f>
              <c:numCache>
                <c:formatCode>General</c:formatCode>
                <c:ptCount val="2"/>
              </c:numCache>
            </c:numRef>
          </c:val>
          <c:smooth val="0"/>
        </c:ser>
        <c:ser>
          <c:idx val="1"/>
          <c:order val="1"/>
          <c:tx>
            <c:strRef>
              <c:f>Sheet1!$C$1</c:f>
              <c:strCache>
                <c:ptCount val="1"/>
                <c:pt idx="0">
                  <c:v>Series 2</c:v>
                </c:pt>
              </c:strCache>
            </c:strRef>
          </c:tx>
          <c:cat>
            <c:numRef>
              <c:f>Sheet1!$A$2:$A$3</c:f>
              <c:numCache>
                <c:formatCode>General</c:formatCode>
                <c:ptCount val="2"/>
              </c:numCache>
            </c:numRef>
          </c:cat>
          <c:val>
            <c:numRef>
              <c:f>Sheet1!$C$2:$C$3</c:f>
              <c:numCache>
                <c:formatCode>General</c:formatCode>
                <c:ptCount val="2"/>
              </c:numCache>
            </c:numRef>
          </c:val>
          <c:smooth val="0"/>
        </c:ser>
        <c:ser>
          <c:idx val="2"/>
          <c:order val="2"/>
          <c:tx>
            <c:strRef>
              <c:f>Sheet1!$D$1</c:f>
              <c:strCache>
                <c:ptCount val="1"/>
                <c:pt idx="0">
                  <c:v>Series 3</c:v>
                </c:pt>
              </c:strCache>
            </c:strRef>
          </c:tx>
          <c:cat>
            <c:numRef>
              <c:f>Sheet1!$A$2:$A$3</c:f>
              <c:numCache>
                <c:formatCode>General</c:formatCode>
                <c:ptCount val="2"/>
              </c:numCache>
            </c:numRef>
          </c:cat>
          <c:val>
            <c:numRef>
              <c:f>Sheet1!$D$2:$D$3</c:f>
              <c:numCache>
                <c:formatCode>General</c:formatCode>
                <c:ptCount val="2"/>
              </c:numCache>
            </c:numRef>
          </c:val>
          <c:smooth val="0"/>
        </c:ser>
        <c:dLbls>
          <c:showLegendKey val="0"/>
          <c:showVal val="0"/>
          <c:showCatName val="0"/>
          <c:showSerName val="0"/>
          <c:showPercent val="0"/>
          <c:showBubbleSize val="0"/>
        </c:dLbls>
        <c:marker val="1"/>
        <c:smooth val="0"/>
        <c:axId val="71780608"/>
        <c:axId val="71802880"/>
      </c:lineChart>
      <c:catAx>
        <c:axId val="71780608"/>
        <c:scaling>
          <c:orientation val="minMax"/>
        </c:scaling>
        <c:delete val="0"/>
        <c:axPos val="b"/>
        <c:minorGridlines/>
        <c:numFmt formatCode="General" sourceLinked="1"/>
        <c:majorTickMark val="out"/>
        <c:minorTickMark val="none"/>
        <c:tickLblPos val="high"/>
        <c:crossAx val="71802880"/>
        <c:crosses val="autoZero"/>
        <c:auto val="1"/>
        <c:lblAlgn val="ctr"/>
        <c:lblOffset val="100"/>
        <c:noMultiLvlLbl val="0"/>
      </c:catAx>
      <c:valAx>
        <c:axId val="71802880"/>
        <c:scaling>
          <c:orientation val="minMax"/>
        </c:scaling>
        <c:delete val="1"/>
        <c:axPos val="l"/>
        <c:majorGridlines/>
        <c:numFmt formatCode="General" sourceLinked="1"/>
        <c:majorTickMark val="out"/>
        <c:minorTickMark val="none"/>
        <c:tickLblPos val="low"/>
        <c:crossAx val="7178060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spPr>
        <a:noFill/>
        <a:ln w="9525">
          <a:noFill/>
        </a:ln>
      </c:spPr>
    </c:floor>
    <c:sideWall>
      <c:thickness val="0"/>
    </c:sideWall>
    <c:backWall>
      <c:thickness val="0"/>
    </c:backWall>
    <c:plotArea>
      <c:layout/>
      <c:bar3DChart>
        <c:barDir val="col"/>
        <c:grouping val="clustered"/>
        <c:varyColors val="0"/>
        <c:ser>
          <c:idx val="0"/>
          <c:order val="0"/>
          <c:tx>
            <c:strRef>
              <c:f>Sheet1!$B$1</c:f>
              <c:strCache>
                <c:ptCount val="1"/>
                <c:pt idx="0">
                  <c:v>Not Honest/Trustworthy</c:v>
                </c:pt>
              </c:strCache>
            </c:strRef>
          </c:tx>
          <c:spPr>
            <a:solidFill>
              <a:schemeClr val="bg2">
                <a:lumMod val="75000"/>
              </a:schemeClr>
            </a:solidFill>
            <a:ln>
              <a:solidFill>
                <a:schemeClr val="bg2">
                  <a:lumMod val="75000"/>
                </a:schemeClr>
              </a:solidFill>
            </a:ln>
          </c:spPr>
          <c:invertIfNegative val="0"/>
          <c:dLbls>
            <c:dLbl>
              <c:idx val="0"/>
              <c:layout>
                <c:manualLayout>
                  <c:x val="1.1574074074074073E-2"/>
                  <c:y val="-4.76190476190476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8518518518518604E-2"/>
                  <c:y val="-3.5714285714285712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Hillary Clinton</c:v>
                </c:pt>
                <c:pt idx="1">
                  <c:v>Donald Trump</c:v>
                </c:pt>
              </c:strCache>
            </c:strRef>
          </c:cat>
          <c:val>
            <c:numRef>
              <c:f>Sheet1!$B$2:$B$3</c:f>
              <c:numCache>
                <c:formatCode>0%</c:formatCode>
                <c:ptCount val="2"/>
                <c:pt idx="0">
                  <c:v>0.59</c:v>
                </c:pt>
                <c:pt idx="1">
                  <c:v>0.54</c:v>
                </c:pt>
              </c:numCache>
            </c:numRef>
          </c:val>
        </c:ser>
        <c:ser>
          <c:idx val="1"/>
          <c:order val="1"/>
          <c:tx>
            <c:strRef>
              <c:f>Sheet1!$C$1</c:f>
              <c:strCache>
                <c:ptCount val="1"/>
                <c:pt idx="0">
                  <c:v>Unfavorable</c:v>
                </c:pt>
              </c:strCache>
            </c:strRef>
          </c:tx>
          <c:spPr>
            <a:solidFill>
              <a:schemeClr val="accent2">
                <a:lumMod val="75000"/>
              </a:schemeClr>
            </a:solidFill>
            <a:ln>
              <a:solidFill>
                <a:schemeClr val="accent2">
                  <a:lumMod val="75000"/>
                </a:schemeClr>
              </a:solidFill>
            </a:ln>
          </c:spPr>
          <c:invertIfNegative val="0"/>
          <c:dLbls>
            <c:dLbl>
              <c:idx val="0"/>
              <c:layout>
                <c:manualLayout>
                  <c:x val="1.8518518518518517E-2"/>
                  <c:y val="-3.571428571428571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20370370370379E-2"/>
                  <c:y val="-3.96825396825396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Hillary Clinton</c:v>
                </c:pt>
                <c:pt idx="1">
                  <c:v>Donald Trump</c:v>
                </c:pt>
              </c:strCache>
            </c:strRef>
          </c:cat>
          <c:val>
            <c:numRef>
              <c:f>Sheet1!$C$2:$C$3</c:f>
              <c:numCache>
                <c:formatCode>0%</c:formatCode>
                <c:ptCount val="2"/>
                <c:pt idx="0">
                  <c:v>0.54</c:v>
                </c:pt>
                <c:pt idx="1">
                  <c:v>0.61</c:v>
                </c:pt>
              </c:numCache>
            </c:numRef>
          </c:val>
        </c:ser>
        <c:dLbls>
          <c:showLegendKey val="0"/>
          <c:showVal val="0"/>
          <c:showCatName val="0"/>
          <c:showSerName val="0"/>
          <c:showPercent val="0"/>
          <c:showBubbleSize val="0"/>
        </c:dLbls>
        <c:gapWidth val="150"/>
        <c:shape val="cylinder"/>
        <c:axId val="73690112"/>
        <c:axId val="73712384"/>
        <c:axId val="0"/>
      </c:bar3DChart>
      <c:catAx>
        <c:axId val="73690112"/>
        <c:scaling>
          <c:orientation val="minMax"/>
        </c:scaling>
        <c:delete val="0"/>
        <c:axPos val="b"/>
        <c:numFmt formatCode="General" sourceLinked="0"/>
        <c:majorTickMark val="out"/>
        <c:minorTickMark val="none"/>
        <c:tickLblPos val="nextTo"/>
        <c:txPr>
          <a:bodyPr/>
          <a:lstStyle/>
          <a:p>
            <a:pPr>
              <a:defRPr sz="1400"/>
            </a:pPr>
            <a:endParaRPr lang="en-US"/>
          </a:p>
        </c:txPr>
        <c:crossAx val="73712384"/>
        <c:crosses val="autoZero"/>
        <c:auto val="1"/>
        <c:lblAlgn val="ctr"/>
        <c:lblOffset val="100"/>
        <c:noMultiLvlLbl val="0"/>
      </c:catAx>
      <c:valAx>
        <c:axId val="73712384"/>
        <c:scaling>
          <c:orientation val="minMax"/>
        </c:scaling>
        <c:delete val="0"/>
        <c:axPos val="l"/>
        <c:numFmt formatCode="0%" sourceLinked="1"/>
        <c:majorTickMark val="out"/>
        <c:minorTickMark val="none"/>
        <c:tickLblPos val="nextTo"/>
        <c:txPr>
          <a:bodyPr/>
          <a:lstStyle/>
          <a:p>
            <a:pPr>
              <a:defRPr sz="1400"/>
            </a:pPr>
            <a:endParaRPr lang="en-US"/>
          </a:p>
        </c:txPr>
        <c:crossAx val="73690112"/>
        <c:crosses val="autoZero"/>
        <c:crossBetween val="between"/>
      </c:valAx>
    </c:plotArea>
    <c:legend>
      <c:legendPos val="b"/>
      <c:layout/>
      <c:overlay val="0"/>
      <c:spPr>
        <a:noFill/>
        <a:ln>
          <a:noFill/>
        </a:ln>
      </c:spPr>
      <c:txPr>
        <a:bodyPr/>
        <a:lstStyle/>
        <a:p>
          <a:pPr>
            <a:defRPr sz="1200"/>
          </a:pPr>
          <a:endParaRPr lang="en-US"/>
        </a:p>
      </c:txPr>
    </c:legend>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Clinton</c:v>
                </c:pt>
              </c:strCache>
            </c:strRef>
          </c:tx>
          <c:invertIfNegative val="0"/>
          <c:dLbls>
            <c:showLegendKey val="0"/>
            <c:showVal val="1"/>
            <c:showCatName val="0"/>
            <c:showSerName val="0"/>
            <c:showPercent val="0"/>
            <c:showBubbleSize val="0"/>
            <c:showLeaderLines val="0"/>
          </c:dLbls>
          <c:cat>
            <c:strRef>
              <c:f>Sheet1!$A$2:$A$5</c:f>
              <c:strCache>
                <c:ptCount val="4"/>
                <c:pt idx="0">
                  <c:v>White Degree</c:v>
                </c:pt>
                <c:pt idx="1">
                  <c:v>White No Degree</c:v>
                </c:pt>
                <c:pt idx="2">
                  <c:v>White Degree</c:v>
                </c:pt>
                <c:pt idx="3">
                  <c:v>White No Degree</c:v>
                </c:pt>
              </c:strCache>
            </c:strRef>
          </c:cat>
          <c:val>
            <c:numRef>
              <c:f>Sheet1!$B$2:$B$5</c:f>
              <c:numCache>
                <c:formatCode>0%</c:formatCode>
                <c:ptCount val="4"/>
                <c:pt idx="0">
                  <c:v>0.45</c:v>
                </c:pt>
                <c:pt idx="1">
                  <c:v>0.28000000000000003</c:v>
                </c:pt>
                <c:pt idx="2">
                  <c:v>0.53</c:v>
                </c:pt>
                <c:pt idx="3">
                  <c:v>0.34</c:v>
                </c:pt>
              </c:numCache>
            </c:numRef>
          </c:val>
        </c:ser>
        <c:ser>
          <c:idx val="1"/>
          <c:order val="1"/>
          <c:tx>
            <c:strRef>
              <c:f>Sheet1!$C$1</c:f>
              <c:strCache>
                <c:ptCount val="1"/>
                <c:pt idx="0">
                  <c:v>Trump</c:v>
                </c:pt>
              </c:strCache>
            </c:strRef>
          </c:tx>
          <c:invertIfNegative val="0"/>
          <c:dLbls>
            <c:dLbl>
              <c:idx val="0"/>
              <c:layout>
                <c:manualLayout>
                  <c:x val="1.8749999999999999E-2"/>
                  <c:y val="-9.3749999999999997E-3"/>
                </c:manualLayout>
              </c:layout>
              <c:showLegendKey val="0"/>
              <c:showVal val="1"/>
              <c:showCatName val="0"/>
              <c:showSerName val="0"/>
              <c:showPercent val="0"/>
              <c:showBubbleSize val="0"/>
            </c:dLbl>
            <c:dLbl>
              <c:idx val="2"/>
              <c:layout>
                <c:manualLayout>
                  <c:x val="2.2916666666666665E-2"/>
                  <c:y val="-6.2500000000000003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White Degree</c:v>
                </c:pt>
                <c:pt idx="1">
                  <c:v>White No Degree</c:v>
                </c:pt>
                <c:pt idx="2">
                  <c:v>White Degree</c:v>
                </c:pt>
                <c:pt idx="3">
                  <c:v>White No Degree</c:v>
                </c:pt>
              </c:strCache>
            </c:strRef>
          </c:cat>
          <c:val>
            <c:numRef>
              <c:f>Sheet1!$C$2:$C$5</c:f>
              <c:numCache>
                <c:formatCode>0%</c:formatCode>
                <c:ptCount val="4"/>
                <c:pt idx="0">
                  <c:v>0.49</c:v>
                </c:pt>
                <c:pt idx="1">
                  <c:v>0.67</c:v>
                </c:pt>
                <c:pt idx="2">
                  <c:v>0.39</c:v>
                </c:pt>
                <c:pt idx="3">
                  <c:v>0.57999999999999996</c:v>
                </c:pt>
              </c:numCache>
            </c:numRef>
          </c:val>
        </c:ser>
        <c:dLbls>
          <c:showLegendKey val="0"/>
          <c:showVal val="0"/>
          <c:showCatName val="0"/>
          <c:showSerName val="0"/>
          <c:showPercent val="0"/>
          <c:showBubbleSize val="0"/>
        </c:dLbls>
        <c:gapWidth val="150"/>
        <c:shape val="cylinder"/>
        <c:axId val="74131712"/>
        <c:axId val="74141696"/>
        <c:axId val="0"/>
      </c:bar3DChart>
      <c:catAx>
        <c:axId val="74131712"/>
        <c:scaling>
          <c:orientation val="minMax"/>
        </c:scaling>
        <c:delete val="0"/>
        <c:axPos val="b"/>
        <c:majorTickMark val="out"/>
        <c:minorTickMark val="none"/>
        <c:tickLblPos val="nextTo"/>
        <c:txPr>
          <a:bodyPr/>
          <a:lstStyle/>
          <a:p>
            <a:pPr>
              <a:defRPr sz="1600"/>
            </a:pPr>
            <a:endParaRPr lang="en-US"/>
          </a:p>
        </c:txPr>
        <c:crossAx val="74141696"/>
        <c:crosses val="autoZero"/>
        <c:auto val="1"/>
        <c:lblAlgn val="ctr"/>
        <c:lblOffset val="100"/>
        <c:noMultiLvlLbl val="0"/>
      </c:catAx>
      <c:valAx>
        <c:axId val="74141696"/>
        <c:scaling>
          <c:orientation val="minMax"/>
        </c:scaling>
        <c:delete val="0"/>
        <c:axPos val="l"/>
        <c:numFmt formatCode="0%" sourceLinked="1"/>
        <c:majorTickMark val="out"/>
        <c:minorTickMark val="none"/>
        <c:tickLblPos val="nextTo"/>
        <c:txPr>
          <a:bodyPr/>
          <a:lstStyle/>
          <a:p>
            <a:pPr>
              <a:defRPr sz="1600"/>
            </a:pPr>
            <a:endParaRPr lang="en-US"/>
          </a:p>
        </c:txPr>
        <c:crossAx val="74131712"/>
        <c:crosses val="autoZero"/>
        <c:crossBetween val="between"/>
      </c:valAx>
    </c:plotArea>
    <c:legend>
      <c:legendPos val="b"/>
      <c:layout>
        <c:manualLayout>
          <c:xMode val="edge"/>
          <c:yMode val="edge"/>
          <c:x val="0.35745341207349079"/>
          <c:y val="0.89400319881889778"/>
          <c:w val="0.27259301181102363"/>
          <c:h val="7.1621801181102368E-2"/>
        </c:manualLayout>
      </c:layout>
      <c:overlay val="0"/>
      <c:spPr>
        <a:noFill/>
        <a:ln>
          <a:noFill/>
        </a:ln>
      </c:spPr>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1" y="0"/>
            <a:ext cx="3037840" cy="465138"/>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eaLnBrk="1" hangingPunct="1">
              <a:defRPr sz="1200">
                <a:latin typeface="Arial" charset="0"/>
              </a:defRPr>
            </a:lvl1pPr>
          </a:lstStyle>
          <a:p>
            <a:endParaRPr lang="en-US" dirty="0"/>
          </a:p>
        </p:txBody>
      </p:sp>
      <p:sp>
        <p:nvSpPr>
          <p:cNvPr id="30723" name="Rectangle 3"/>
          <p:cNvSpPr>
            <a:spLocks noGrp="1" noChangeArrowheads="1"/>
          </p:cNvSpPr>
          <p:nvPr>
            <p:ph type="dt" sz="quarter" idx="1"/>
          </p:nvPr>
        </p:nvSpPr>
        <p:spPr bwMode="auto">
          <a:xfrm>
            <a:off x="3970939" y="0"/>
            <a:ext cx="3037840" cy="465138"/>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r" eaLnBrk="1" hangingPunct="1">
              <a:defRPr sz="1200">
                <a:latin typeface="Arial" charset="0"/>
              </a:defRPr>
            </a:lvl1pPr>
          </a:lstStyle>
          <a:p>
            <a:endParaRPr lang="en-US" dirty="0"/>
          </a:p>
        </p:txBody>
      </p:sp>
      <p:sp>
        <p:nvSpPr>
          <p:cNvPr id="30724" name="Rectangle 4"/>
          <p:cNvSpPr>
            <a:spLocks noGrp="1" noChangeArrowheads="1"/>
          </p:cNvSpPr>
          <p:nvPr>
            <p:ph type="ftr" sz="quarter" idx="2"/>
          </p:nvPr>
        </p:nvSpPr>
        <p:spPr bwMode="auto">
          <a:xfrm>
            <a:off x="1" y="8829675"/>
            <a:ext cx="3037840" cy="46513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eaLnBrk="1" hangingPunct="1">
              <a:defRPr sz="1200">
                <a:latin typeface="Arial" charset="0"/>
              </a:defRPr>
            </a:lvl1pPr>
          </a:lstStyle>
          <a:p>
            <a:endParaRPr lang="en-US" dirty="0"/>
          </a:p>
        </p:txBody>
      </p:sp>
      <p:sp>
        <p:nvSpPr>
          <p:cNvPr id="30725" name="Rectangle 5"/>
          <p:cNvSpPr>
            <a:spLocks noGrp="1" noChangeArrowheads="1"/>
          </p:cNvSpPr>
          <p:nvPr>
            <p:ph type="sldNum" sz="quarter" idx="3"/>
          </p:nvPr>
        </p:nvSpPr>
        <p:spPr bwMode="auto">
          <a:xfrm>
            <a:off x="3970939" y="8829675"/>
            <a:ext cx="3037840" cy="46513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eaLnBrk="1" hangingPunct="1">
              <a:defRPr sz="1200">
                <a:latin typeface="Arial" charset="0"/>
              </a:defRPr>
            </a:lvl1pPr>
          </a:lstStyle>
          <a:p>
            <a:fld id="{1151A9D5-1FE1-4197-910F-C1D804B007EE}" type="slidenum">
              <a:rPr lang="en-US"/>
              <a:pPr/>
              <a:t>‹#›</a:t>
            </a:fld>
            <a:endParaRPr lang="en-US" dirty="0"/>
          </a:p>
        </p:txBody>
      </p:sp>
    </p:spTree>
    <p:extLst>
      <p:ext uri="{BB962C8B-B14F-4D97-AF65-F5344CB8AC3E}">
        <p14:creationId xmlns:p14="http://schemas.microsoft.com/office/powerpoint/2010/main" val="552992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6610" name="Rectangle 2"/>
          <p:cNvSpPr>
            <a:spLocks noGrp="1" noChangeArrowheads="1"/>
          </p:cNvSpPr>
          <p:nvPr>
            <p:ph type="hdr" sz="quarter"/>
          </p:nvPr>
        </p:nvSpPr>
        <p:spPr bwMode="auto">
          <a:xfrm>
            <a:off x="1" y="0"/>
            <a:ext cx="3037840" cy="465138"/>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eaLnBrk="1" hangingPunct="1">
              <a:defRPr sz="1200">
                <a:latin typeface="Arial" charset="0"/>
              </a:defRPr>
            </a:lvl1pPr>
          </a:lstStyle>
          <a:p>
            <a:endParaRPr lang="en-US" dirty="0"/>
          </a:p>
        </p:txBody>
      </p:sp>
      <p:sp>
        <p:nvSpPr>
          <p:cNvPr id="196611" name="Rectangle 3"/>
          <p:cNvSpPr>
            <a:spLocks noGrp="1" noChangeArrowheads="1"/>
          </p:cNvSpPr>
          <p:nvPr>
            <p:ph type="dt" idx="1"/>
          </p:nvPr>
        </p:nvSpPr>
        <p:spPr bwMode="auto">
          <a:xfrm>
            <a:off x="3970939" y="0"/>
            <a:ext cx="3037840" cy="465138"/>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r" eaLnBrk="1" hangingPunct="1">
              <a:defRPr sz="1200">
                <a:latin typeface="Arial" charset="0"/>
              </a:defRPr>
            </a:lvl1pPr>
          </a:lstStyle>
          <a:p>
            <a:endParaRPr lang="en-US" dirty="0"/>
          </a:p>
        </p:txBody>
      </p:sp>
      <p:sp>
        <p:nvSpPr>
          <p:cNvPr id="196612" name="Rectangle 4"/>
          <p:cNvSpPr>
            <a:spLocks noGrp="1" noRot="1" noChangeAspect="1" noChangeArrowheads="1" noTextEdit="1"/>
          </p:cNvSpPr>
          <p:nvPr>
            <p:ph type="sldImg" idx="2"/>
          </p:nvPr>
        </p:nvSpPr>
        <p:spPr bwMode="auto">
          <a:xfrm>
            <a:off x="1181100" y="696913"/>
            <a:ext cx="4649788" cy="3486150"/>
          </a:xfrm>
          <a:prstGeom prst="rect">
            <a:avLst/>
          </a:prstGeom>
          <a:noFill/>
          <a:ln w="9525">
            <a:solidFill>
              <a:srgbClr val="000000"/>
            </a:solidFill>
            <a:miter lim="800000"/>
            <a:headEnd/>
            <a:tailEnd/>
          </a:ln>
          <a:effectLst/>
        </p:spPr>
      </p:sp>
      <p:sp>
        <p:nvSpPr>
          <p:cNvPr id="196613" name="Rectangle 5"/>
          <p:cNvSpPr>
            <a:spLocks noGrp="1" noChangeArrowheads="1"/>
          </p:cNvSpPr>
          <p:nvPr>
            <p:ph type="body" sz="quarter" idx="3"/>
          </p:nvPr>
        </p:nvSpPr>
        <p:spPr bwMode="auto">
          <a:xfrm>
            <a:off x="701040" y="4416464"/>
            <a:ext cx="5608320" cy="4183063"/>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6614" name="Rectangle 6"/>
          <p:cNvSpPr>
            <a:spLocks noGrp="1" noChangeArrowheads="1"/>
          </p:cNvSpPr>
          <p:nvPr>
            <p:ph type="ftr" sz="quarter" idx="4"/>
          </p:nvPr>
        </p:nvSpPr>
        <p:spPr bwMode="auto">
          <a:xfrm>
            <a:off x="1" y="8829675"/>
            <a:ext cx="3037840" cy="46513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eaLnBrk="1" hangingPunct="1">
              <a:defRPr sz="1200">
                <a:latin typeface="Arial" charset="0"/>
              </a:defRPr>
            </a:lvl1pPr>
          </a:lstStyle>
          <a:p>
            <a:endParaRPr lang="en-US" dirty="0"/>
          </a:p>
        </p:txBody>
      </p:sp>
      <p:sp>
        <p:nvSpPr>
          <p:cNvPr id="196615" name="Rectangle 7"/>
          <p:cNvSpPr>
            <a:spLocks noGrp="1" noChangeArrowheads="1"/>
          </p:cNvSpPr>
          <p:nvPr>
            <p:ph type="sldNum" sz="quarter" idx="5"/>
          </p:nvPr>
        </p:nvSpPr>
        <p:spPr bwMode="auto">
          <a:xfrm>
            <a:off x="3970939" y="8829675"/>
            <a:ext cx="3037840" cy="46513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eaLnBrk="1" hangingPunct="1">
              <a:defRPr sz="1200">
                <a:latin typeface="Arial" charset="0"/>
              </a:defRPr>
            </a:lvl1pPr>
          </a:lstStyle>
          <a:p>
            <a:fld id="{6CBA1652-0621-46C0-BBCA-AD3E42E71A87}" type="slidenum">
              <a:rPr lang="en-US"/>
              <a:pPr/>
              <a:t>‹#›</a:t>
            </a:fld>
            <a:endParaRPr lang="en-US" dirty="0"/>
          </a:p>
        </p:txBody>
      </p:sp>
    </p:spTree>
    <p:extLst>
      <p:ext uri="{BB962C8B-B14F-4D97-AF65-F5344CB8AC3E}">
        <p14:creationId xmlns:p14="http://schemas.microsoft.com/office/powerpoint/2010/main" val="264922886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784D17-1630-4B3A-B2D0-4E675C0E81AF}" type="slidenum">
              <a:rPr lang="en-US"/>
              <a:pPr/>
              <a:t>0</a:t>
            </a:fld>
            <a:endParaRPr lang="en-US" dirty="0"/>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18435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A1652-0621-46C0-BBCA-AD3E42E71A87}" type="slidenum">
              <a:rPr lang="en-US" smtClean="0"/>
              <a:pPr/>
              <a:t>7</a:t>
            </a:fld>
            <a:endParaRPr lang="en-US" dirty="0"/>
          </a:p>
        </p:txBody>
      </p:sp>
    </p:spTree>
    <p:extLst>
      <p:ext uri="{BB962C8B-B14F-4D97-AF65-F5344CB8AC3E}">
        <p14:creationId xmlns:p14="http://schemas.microsoft.com/office/powerpoint/2010/main" val="2629616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D20D82-8927-4ECB-AD39-0D6674447288}" type="datetimeFigureOut">
              <a:rPr lang="en-US" smtClean="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D447AD-08A4-4846-BFD3-3789146A6851}" type="slidenum">
              <a:rPr lang="en-US" smtClean="0"/>
              <a:t>‹#›</a:t>
            </a:fld>
            <a:endParaRPr lang="en-US" dirty="0"/>
          </a:p>
        </p:txBody>
      </p:sp>
    </p:spTree>
    <p:extLst>
      <p:ext uri="{BB962C8B-B14F-4D97-AF65-F5344CB8AC3E}">
        <p14:creationId xmlns:p14="http://schemas.microsoft.com/office/powerpoint/2010/main" val="36828111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6D20D82-8927-4ECB-AD39-0D6674447288}" type="datetimeFigureOut">
              <a:rPr lang="en-US" smtClean="0"/>
              <a:t>12/14/2016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3D447AD-08A4-4846-BFD3-3789146A6851}" type="slidenum">
              <a:rPr lang="en-US" smtClean="0"/>
              <a:t>‹#›</a:t>
            </a:fld>
            <a:endParaRPr lang="en-US" dirty="0"/>
          </a:p>
        </p:txBody>
      </p:sp>
      <p:sp>
        <p:nvSpPr>
          <p:cNvPr id="6" name="Title 1"/>
          <p:cNvSpPr>
            <a:spLocks noGrp="1"/>
          </p:cNvSpPr>
          <p:nvPr>
            <p:ph type="title"/>
          </p:nvPr>
        </p:nvSpPr>
        <p:spPr>
          <a:xfrm>
            <a:off x="0" y="223838"/>
            <a:ext cx="9144000" cy="754062"/>
          </a:xfrm>
        </p:spPr>
        <p:txBody>
          <a:bodyPr>
            <a:noAutofit/>
          </a:bodyPr>
          <a:lstStyle>
            <a:lvl1pPr>
              <a:defRPr sz="3200"/>
            </a:lvl1pPr>
          </a:lstStyle>
          <a:p>
            <a:endParaRPr lang="en-US" sz="2800" dirty="0">
              <a:solidFill>
                <a:schemeClr val="bg2">
                  <a:lumMod val="50000"/>
                </a:schemeClr>
              </a:solidFill>
            </a:endParaRPr>
          </a:p>
        </p:txBody>
      </p:sp>
    </p:spTree>
    <p:extLst>
      <p:ext uri="{BB962C8B-B14F-4D97-AF65-F5344CB8AC3E}">
        <p14:creationId xmlns:p14="http://schemas.microsoft.com/office/powerpoint/2010/main" val="81179617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D20D82-8927-4ECB-AD39-0D6674447288}" type="datetimeFigureOut">
              <a:rPr lang="en-US" smtClean="0"/>
              <a:t>12/14/2016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3D447AD-08A4-4846-BFD3-3789146A6851}" type="slidenum">
              <a:rPr lang="en-US" smtClean="0"/>
              <a:t>‹#›</a:t>
            </a:fld>
            <a:endParaRPr lang="en-US" dirty="0"/>
          </a:p>
        </p:txBody>
      </p:sp>
    </p:spTree>
    <p:extLst>
      <p:ext uri="{BB962C8B-B14F-4D97-AF65-F5344CB8AC3E}">
        <p14:creationId xmlns:p14="http://schemas.microsoft.com/office/powerpoint/2010/main" val="30767426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D20D82-8927-4ECB-AD39-0D6674447288}" type="datetimeFigureOut">
              <a:rPr lang="en-US" smtClean="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3D447AD-08A4-4846-BFD3-3789146A6851}" type="slidenum">
              <a:rPr lang="en-US" smtClean="0"/>
              <a:t>‹#›</a:t>
            </a:fld>
            <a:endParaRPr lang="en-US" dirty="0"/>
          </a:p>
        </p:txBody>
      </p:sp>
    </p:spTree>
    <p:extLst>
      <p:ext uri="{BB962C8B-B14F-4D97-AF65-F5344CB8AC3E}">
        <p14:creationId xmlns:p14="http://schemas.microsoft.com/office/powerpoint/2010/main" val="26163961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Rectangle 10"/>
          <p:cNvSpPr>
            <a:spLocks noChangeArrowheads="1"/>
          </p:cNvSpPr>
          <p:nvPr userDrawn="1"/>
        </p:nvSpPr>
        <p:spPr bwMode="auto">
          <a:xfrm rot="5400000">
            <a:off x="4475479" y="-4404118"/>
            <a:ext cx="182881" cy="9032240"/>
          </a:xfrm>
          <a:prstGeom prst="rect">
            <a:avLst/>
          </a:prstGeom>
          <a:solidFill>
            <a:schemeClr val="accent2">
              <a:lumMod val="75000"/>
            </a:schemeClr>
          </a:solidFill>
          <a:ln w="9525">
            <a:solidFill>
              <a:schemeClr val="accent2">
                <a:lumMod val="75000"/>
              </a:schemeClr>
            </a:solidFill>
            <a:miter lim="800000"/>
            <a:headEnd/>
            <a:tailEnd/>
          </a:ln>
          <a:effectLst/>
        </p:spPr>
        <p:txBody>
          <a:bodyPr wrap="none" anchor="ctr"/>
          <a:lstStyle/>
          <a:p>
            <a:pPr algn="ctr" eaLnBrk="1" hangingPunct="1"/>
            <a:endParaRPr lang="en-US" sz="2400" dirty="0">
              <a:latin typeface="Times New Roman" pitchFamily="18" charset="0"/>
            </a:endParaRPr>
          </a:p>
        </p:txBody>
      </p:sp>
      <p:sp>
        <p:nvSpPr>
          <p:cNvPr id="3" name="Rectangle 10"/>
          <p:cNvSpPr>
            <a:spLocks noChangeArrowheads="1"/>
          </p:cNvSpPr>
          <p:nvPr userDrawn="1"/>
        </p:nvSpPr>
        <p:spPr bwMode="auto">
          <a:xfrm rot="5400000">
            <a:off x="4475477" y="2202794"/>
            <a:ext cx="182883" cy="9032240"/>
          </a:xfrm>
          <a:prstGeom prst="rect">
            <a:avLst/>
          </a:prstGeom>
          <a:solidFill>
            <a:schemeClr val="accent2">
              <a:lumMod val="75000"/>
            </a:schemeClr>
          </a:solidFill>
          <a:ln w="9525">
            <a:solidFill>
              <a:schemeClr val="accent2">
                <a:lumMod val="75000"/>
              </a:schemeClr>
            </a:solidFill>
            <a:miter lim="800000"/>
            <a:headEnd/>
            <a:tailEnd/>
          </a:ln>
          <a:effectLst/>
        </p:spPr>
        <p:txBody>
          <a:bodyPr wrap="none" anchor="ctr"/>
          <a:lstStyle/>
          <a:p>
            <a:pPr algn="ctr" eaLnBrk="1" hangingPunct="1"/>
            <a:endParaRPr lang="en-US" sz="2400" dirty="0">
              <a:latin typeface="Times New Roman" pitchFamily="18" charset="0"/>
            </a:endParaRPr>
          </a:p>
        </p:txBody>
      </p:sp>
      <p:sp>
        <p:nvSpPr>
          <p:cNvPr id="4" name="Text Box 18"/>
          <p:cNvSpPr txBox="1">
            <a:spLocks noChangeArrowheads="1"/>
          </p:cNvSpPr>
          <p:nvPr userDrawn="1"/>
        </p:nvSpPr>
        <p:spPr bwMode="auto">
          <a:xfrm>
            <a:off x="7636775" y="6574651"/>
            <a:ext cx="1446264" cy="276999"/>
          </a:xfrm>
          <a:prstGeom prst="rect">
            <a:avLst/>
          </a:prstGeom>
          <a:noFill/>
          <a:ln w="9525">
            <a:noFill/>
            <a:miter lim="800000"/>
            <a:headEnd/>
            <a:tailEnd/>
          </a:ln>
          <a:effectLst/>
        </p:spPr>
        <p:txBody>
          <a:bodyPr wrap="square">
            <a:spAutoFit/>
          </a:bodyPr>
          <a:lstStyle/>
          <a:p>
            <a:pPr>
              <a:spcBef>
                <a:spcPct val="50000"/>
              </a:spcBef>
            </a:pPr>
            <a:r>
              <a:rPr lang="en-US" sz="1200" b="1" dirty="0" smtClean="0">
                <a:solidFill>
                  <a:schemeClr val="bg1"/>
                </a:solidFill>
                <a:latin typeface="+mn-lt"/>
              </a:rPr>
              <a:t>Korbel School 2016</a:t>
            </a:r>
            <a:endParaRPr lang="en-US" sz="1200" b="1" dirty="0">
              <a:solidFill>
                <a:schemeClr val="bg1"/>
              </a:solidFill>
              <a:latin typeface="+mn-lt"/>
            </a:endParaRPr>
          </a:p>
        </p:txBody>
      </p:sp>
      <p:sp>
        <p:nvSpPr>
          <p:cNvPr id="5" name="Text Box 13"/>
          <p:cNvSpPr txBox="1">
            <a:spLocks noChangeArrowheads="1"/>
          </p:cNvSpPr>
          <p:nvPr userDrawn="1"/>
        </p:nvSpPr>
        <p:spPr bwMode="auto">
          <a:xfrm>
            <a:off x="4382770" y="6588738"/>
            <a:ext cx="1143000" cy="260350"/>
          </a:xfrm>
          <a:prstGeom prst="rect">
            <a:avLst/>
          </a:prstGeom>
          <a:noFill/>
          <a:ln w="9525">
            <a:noFill/>
            <a:miter lim="800000"/>
            <a:headEnd/>
            <a:tailEnd/>
          </a:ln>
          <a:effectLst/>
        </p:spPr>
        <p:txBody>
          <a:bodyPr>
            <a:spAutoFit/>
          </a:bodyPr>
          <a:lstStyle/>
          <a:p>
            <a:pPr>
              <a:spcBef>
                <a:spcPct val="50000"/>
              </a:spcBef>
            </a:pPr>
            <a:fld id="{589DDDC9-2FD4-4F3A-8ED9-E383CDC906B8}" type="slidenum">
              <a:rPr lang="en-US" sz="1100" b="1">
                <a:solidFill>
                  <a:schemeClr val="bg1"/>
                </a:solidFill>
              </a:rPr>
              <a:pPr>
                <a:spcBef>
                  <a:spcPct val="50000"/>
                </a:spcBef>
              </a:pPr>
              <a:t>‹#›</a:t>
            </a:fld>
            <a:endParaRPr lang="en-US" sz="1100" b="1" dirty="0">
              <a:solidFill>
                <a:schemeClr val="bg1"/>
              </a:solidFill>
            </a:endParaRPr>
          </a:p>
        </p:txBody>
      </p:sp>
    </p:spTree>
    <p:extLst>
      <p:ext uri="{BB962C8B-B14F-4D97-AF65-F5344CB8AC3E}">
        <p14:creationId xmlns:p14="http://schemas.microsoft.com/office/powerpoint/2010/main" val="371151790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20D82-8927-4ECB-AD39-0D6674447288}" type="datetimeFigureOut">
              <a:rPr lang="en-US" smtClean="0"/>
              <a:t>12/14/2016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D447AD-08A4-4846-BFD3-3789146A6851}" type="slidenum">
              <a:rPr lang="en-US" smtClean="0"/>
              <a:t>‹#›</a:t>
            </a:fld>
            <a:endParaRPr lang="en-US" dirty="0"/>
          </a:p>
        </p:txBody>
      </p:sp>
      <p:sp>
        <p:nvSpPr>
          <p:cNvPr id="7" name="Line 8"/>
          <p:cNvSpPr>
            <a:spLocks noChangeShapeType="1"/>
          </p:cNvSpPr>
          <p:nvPr userDrawn="1"/>
        </p:nvSpPr>
        <p:spPr bwMode="auto">
          <a:xfrm>
            <a:off x="203200" y="1052513"/>
            <a:ext cx="8686800" cy="0"/>
          </a:xfrm>
          <a:prstGeom prst="line">
            <a:avLst/>
          </a:prstGeom>
          <a:noFill/>
          <a:ln w="19050">
            <a:solidFill>
              <a:schemeClr val="accent2">
                <a:lumMod val="75000"/>
              </a:schemeClr>
            </a:solidFill>
            <a:round/>
            <a:headEnd/>
            <a:tailEnd/>
          </a:ln>
          <a:effectLst/>
        </p:spPr>
        <p:txBody>
          <a:bodyPr/>
          <a:lstStyle/>
          <a:p>
            <a:endParaRPr lang="en-US" dirty="0"/>
          </a:p>
        </p:txBody>
      </p:sp>
      <p:sp>
        <p:nvSpPr>
          <p:cNvPr id="10" name="Rectangle 10"/>
          <p:cNvSpPr>
            <a:spLocks noChangeArrowheads="1"/>
          </p:cNvSpPr>
          <p:nvPr userDrawn="1"/>
        </p:nvSpPr>
        <p:spPr bwMode="auto">
          <a:xfrm rot="5400000">
            <a:off x="4475479" y="-4404118"/>
            <a:ext cx="182881" cy="9032240"/>
          </a:xfrm>
          <a:prstGeom prst="rect">
            <a:avLst/>
          </a:prstGeom>
          <a:solidFill>
            <a:schemeClr val="accent2">
              <a:lumMod val="75000"/>
            </a:schemeClr>
          </a:solidFill>
          <a:ln w="9525">
            <a:solidFill>
              <a:schemeClr val="accent2">
                <a:lumMod val="75000"/>
              </a:schemeClr>
            </a:solidFill>
            <a:miter lim="800000"/>
            <a:headEnd/>
            <a:tailEnd/>
          </a:ln>
          <a:effectLst/>
        </p:spPr>
        <p:txBody>
          <a:bodyPr wrap="none" anchor="ctr"/>
          <a:lstStyle/>
          <a:p>
            <a:pPr algn="ctr" eaLnBrk="1" hangingPunct="1"/>
            <a:endParaRPr lang="en-US" sz="2400" dirty="0">
              <a:latin typeface="Times New Roman" pitchFamily="18" charset="0"/>
            </a:endParaRPr>
          </a:p>
        </p:txBody>
      </p:sp>
      <p:sp>
        <p:nvSpPr>
          <p:cNvPr id="13" name="Rectangle 10"/>
          <p:cNvSpPr>
            <a:spLocks noChangeArrowheads="1"/>
          </p:cNvSpPr>
          <p:nvPr userDrawn="1"/>
        </p:nvSpPr>
        <p:spPr bwMode="auto">
          <a:xfrm rot="5400000">
            <a:off x="4475477" y="2202794"/>
            <a:ext cx="182883" cy="9032240"/>
          </a:xfrm>
          <a:prstGeom prst="rect">
            <a:avLst/>
          </a:prstGeom>
          <a:solidFill>
            <a:schemeClr val="accent2">
              <a:lumMod val="75000"/>
            </a:schemeClr>
          </a:solidFill>
          <a:ln w="9525">
            <a:solidFill>
              <a:schemeClr val="accent2">
                <a:lumMod val="75000"/>
              </a:schemeClr>
            </a:solidFill>
            <a:miter lim="800000"/>
            <a:headEnd/>
            <a:tailEnd/>
          </a:ln>
          <a:effectLst/>
        </p:spPr>
        <p:txBody>
          <a:bodyPr wrap="none" anchor="ctr"/>
          <a:lstStyle/>
          <a:p>
            <a:pPr algn="ctr" eaLnBrk="1" hangingPunct="1"/>
            <a:endParaRPr lang="en-US" sz="2400" dirty="0">
              <a:latin typeface="Times New Roman" pitchFamily="18" charset="0"/>
            </a:endParaRPr>
          </a:p>
        </p:txBody>
      </p:sp>
      <p:sp>
        <p:nvSpPr>
          <p:cNvPr id="15" name="Text Box 18"/>
          <p:cNvSpPr txBox="1">
            <a:spLocks noChangeArrowheads="1"/>
          </p:cNvSpPr>
          <p:nvPr userDrawn="1"/>
        </p:nvSpPr>
        <p:spPr bwMode="auto">
          <a:xfrm>
            <a:off x="7636775" y="6574651"/>
            <a:ext cx="1446264" cy="276999"/>
          </a:xfrm>
          <a:prstGeom prst="rect">
            <a:avLst/>
          </a:prstGeom>
          <a:noFill/>
          <a:ln w="9525">
            <a:noFill/>
            <a:miter lim="800000"/>
            <a:headEnd/>
            <a:tailEnd/>
          </a:ln>
          <a:effectLst/>
        </p:spPr>
        <p:txBody>
          <a:bodyPr wrap="square">
            <a:spAutoFit/>
          </a:bodyPr>
          <a:lstStyle/>
          <a:p>
            <a:pPr>
              <a:spcBef>
                <a:spcPct val="50000"/>
              </a:spcBef>
            </a:pPr>
            <a:r>
              <a:rPr lang="en-US" sz="1200" b="1" dirty="0" smtClean="0">
                <a:solidFill>
                  <a:schemeClr val="bg1"/>
                </a:solidFill>
                <a:latin typeface="+mn-lt"/>
              </a:rPr>
              <a:t>Korbel School 2016</a:t>
            </a:r>
            <a:endParaRPr lang="en-US" sz="1200" b="1" dirty="0">
              <a:solidFill>
                <a:schemeClr val="bg1"/>
              </a:solidFill>
              <a:latin typeface="+mn-lt"/>
            </a:endParaRPr>
          </a:p>
        </p:txBody>
      </p:sp>
      <p:sp>
        <p:nvSpPr>
          <p:cNvPr id="16" name="Text Box 13"/>
          <p:cNvSpPr txBox="1">
            <a:spLocks noChangeArrowheads="1"/>
          </p:cNvSpPr>
          <p:nvPr userDrawn="1"/>
        </p:nvSpPr>
        <p:spPr bwMode="auto">
          <a:xfrm>
            <a:off x="4382770" y="6588738"/>
            <a:ext cx="1143000" cy="260350"/>
          </a:xfrm>
          <a:prstGeom prst="rect">
            <a:avLst/>
          </a:prstGeom>
          <a:noFill/>
          <a:ln w="9525">
            <a:noFill/>
            <a:miter lim="800000"/>
            <a:headEnd/>
            <a:tailEnd/>
          </a:ln>
          <a:effectLst/>
        </p:spPr>
        <p:txBody>
          <a:bodyPr>
            <a:spAutoFit/>
          </a:bodyPr>
          <a:lstStyle/>
          <a:p>
            <a:pPr>
              <a:spcBef>
                <a:spcPct val="50000"/>
              </a:spcBef>
            </a:pPr>
            <a:fld id="{589DDDC9-2FD4-4F3A-8ED9-E383CDC906B8}" type="slidenum">
              <a:rPr lang="en-US" sz="1100" b="1">
                <a:solidFill>
                  <a:schemeClr val="bg1"/>
                </a:solidFill>
              </a:rPr>
              <a:pPr>
                <a:spcBef>
                  <a:spcPct val="50000"/>
                </a:spcBef>
              </a:pPr>
              <a:t>‹#›</a:t>
            </a:fld>
            <a:endParaRPr lang="en-US" sz="1100" b="1" dirty="0">
              <a:solidFill>
                <a:schemeClr val="bg1"/>
              </a:solidFill>
            </a:endParaRPr>
          </a:p>
        </p:txBody>
      </p:sp>
    </p:spTree>
    <p:extLst>
      <p:ext uri="{BB962C8B-B14F-4D97-AF65-F5344CB8AC3E}">
        <p14:creationId xmlns:p14="http://schemas.microsoft.com/office/powerpoint/2010/main" val="2426127427"/>
      </p:ext>
    </p:extLst>
  </p:cSld>
  <p:clrMap bg1="lt1" tx1="dk1" bg2="lt2" tx2="dk2" accent1="accent1" accent2="accent2" accent3="accent3" accent4="accent4" accent5="accent5" accent6="accent6" hlink="hlink" folHlink="folHlink"/>
  <p:sldLayoutIdLst>
    <p:sldLayoutId id="2147483664" r:id="rId1"/>
    <p:sldLayoutId id="2147483669" r:id="rId2"/>
    <p:sldLayoutId id="2147483670" r:id="rId3"/>
    <p:sldLayoutId id="2147483671" r:id="rId4"/>
    <p:sldLayoutId id="2147483675" r:id="rId5"/>
    <p:sldLayoutId id="2147483676" r:id="rId6"/>
    <p:sldLayoutId id="2147483651" r:id="rId7"/>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32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1.jpg"/><Relationship Id="rId7" Type="http://schemas.openxmlformats.org/officeDocument/2006/relationships/image" Target="../media/image14.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g"/><Relationship Id="rId9"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g"/><Relationship Id="rId7" Type="http://schemas.openxmlformats.org/officeDocument/2006/relationships/image" Target="../media/image33.jpeg"/><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9" name="Rectangle 11"/>
          <p:cNvSpPr>
            <a:spLocks noChangeArrowheads="1"/>
          </p:cNvSpPr>
          <p:nvPr/>
        </p:nvSpPr>
        <p:spPr bwMode="auto">
          <a:xfrm>
            <a:off x="98425" y="6491514"/>
            <a:ext cx="8943975" cy="308201"/>
          </a:xfrm>
          <a:prstGeom prst="rect">
            <a:avLst/>
          </a:prstGeom>
          <a:solidFill>
            <a:schemeClr val="accent2">
              <a:lumMod val="50000"/>
            </a:schemeClr>
          </a:solidFill>
          <a:ln w="9525">
            <a:solidFill>
              <a:schemeClr val="accent2">
                <a:lumMod val="50000"/>
              </a:schemeClr>
            </a:solidFill>
            <a:miter lim="800000"/>
            <a:headEnd/>
            <a:tailEnd/>
          </a:ln>
          <a:effectLst/>
        </p:spPr>
        <p:txBody>
          <a:bodyPr wrap="none" anchor="ctr"/>
          <a:lstStyle/>
          <a:p>
            <a:endParaRPr lang="en-US" dirty="0"/>
          </a:p>
        </p:txBody>
      </p:sp>
      <p:sp>
        <p:nvSpPr>
          <p:cNvPr id="7182" name="Text Box 14"/>
          <p:cNvSpPr txBox="1">
            <a:spLocks noChangeArrowheads="1"/>
          </p:cNvSpPr>
          <p:nvPr/>
        </p:nvSpPr>
        <p:spPr bwMode="auto">
          <a:xfrm>
            <a:off x="98425" y="6492375"/>
            <a:ext cx="8943975" cy="368300"/>
          </a:xfrm>
          <a:prstGeom prst="rect">
            <a:avLst/>
          </a:prstGeom>
          <a:noFill/>
          <a:ln w="9525">
            <a:noFill/>
            <a:miter lim="800000"/>
            <a:headEnd/>
            <a:tailEnd/>
          </a:ln>
        </p:spPr>
        <p:txBody>
          <a:bodyPr/>
          <a:lstStyle/>
          <a:p>
            <a:pPr algn="ctr"/>
            <a:r>
              <a:rPr lang="en-US" sz="1400" b="1" dirty="0" smtClean="0">
                <a:solidFill>
                  <a:schemeClr val="bg1"/>
                </a:solidFill>
                <a:latin typeface="+mj-lt"/>
              </a:rPr>
              <a:t>Floyd Ciruli    777 Grant </a:t>
            </a:r>
            <a:r>
              <a:rPr lang="en-US" sz="1400" b="1" dirty="0">
                <a:solidFill>
                  <a:schemeClr val="bg1"/>
                </a:solidFill>
                <a:latin typeface="+mj-lt"/>
              </a:rPr>
              <a:t>St., Ste </a:t>
            </a:r>
            <a:r>
              <a:rPr lang="en-US" sz="1400" b="1" dirty="0" smtClean="0">
                <a:solidFill>
                  <a:schemeClr val="bg1"/>
                </a:solidFill>
                <a:latin typeface="+mj-lt"/>
              </a:rPr>
              <a:t>303,  </a:t>
            </a:r>
            <a:r>
              <a:rPr lang="en-US" sz="1400" b="1" dirty="0">
                <a:solidFill>
                  <a:schemeClr val="bg1"/>
                </a:solidFill>
                <a:latin typeface="+mj-lt"/>
              </a:rPr>
              <a:t>Denver, CO </a:t>
            </a:r>
            <a:r>
              <a:rPr lang="en-US" sz="1400" b="1" dirty="0" smtClean="0">
                <a:solidFill>
                  <a:schemeClr val="bg1"/>
                </a:solidFill>
                <a:latin typeface="+mj-lt"/>
              </a:rPr>
              <a:t>80203   PH </a:t>
            </a:r>
            <a:r>
              <a:rPr lang="en-US" sz="1400" b="1" dirty="0">
                <a:solidFill>
                  <a:schemeClr val="bg1"/>
                </a:solidFill>
                <a:latin typeface="+mj-lt"/>
              </a:rPr>
              <a:t>(303) 399-3173 </a:t>
            </a:r>
            <a:r>
              <a:rPr lang="en-US" sz="1400" b="1" dirty="0" smtClean="0">
                <a:solidFill>
                  <a:schemeClr val="bg1"/>
                </a:solidFill>
                <a:latin typeface="+mj-lt"/>
              </a:rPr>
              <a:t>  </a:t>
            </a:r>
            <a:r>
              <a:rPr lang="en-US" sz="1400" b="1" dirty="0">
                <a:solidFill>
                  <a:schemeClr val="bg1"/>
                </a:solidFill>
                <a:latin typeface="+mj-lt"/>
              </a:rPr>
              <a:t>FAX (303) 399-3147  </a:t>
            </a:r>
            <a:r>
              <a:rPr lang="en-US" sz="1400" b="1" dirty="0" smtClean="0">
                <a:solidFill>
                  <a:schemeClr val="bg1"/>
                </a:solidFill>
                <a:latin typeface="+mj-lt"/>
              </a:rPr>
              <a:t> www.ciruli.com</a:t>
            </a:r>
            <a:endParaRPr lang="en-US" sz="1400" b="1" dirty="0">
              <a:solidFill>
                <a:schemeClr val="bg1"/>
              </a:solidFill>
              <a:latin typeface="+mj-lt"/>
            </a:endParaRPr>
          </a:p>
        </p:txBody>
      </p:sp>
      <p:sp>
        <p:nvSpPr>
          <p:cNvPr id="14" name="Text Box 18"/>
          <p:cNvSpPr txBox="1">
            <a:spLocks noChangeArrowheads="1"/>
          </p:cNvSpPr>
          <p:nvPr/>
        </p:nvSpPr>
        <p:spPr bwMode="auto">
          <a:xfrm>
            <a:off x="0" y="1324310"/>
            <a:ext cx="9142412" cy="3877985"/>
          </a:xfrm>
          <a:prstGeom prst="rect">
            <a:avLst/>
          </a:prstGeom>
          <a:noFill/>
          <a:ln w="9525">
            <a:noFill/>
            <a:miter lim="800000"/>
            <a:headEnd/>
            <a:tailEnd/>
          </a:ln>
          <a:effectLst/>
        </p:spPr>
        <p:txBody>
          <a:bodyPr wrap="square">
            <a:spAutoFit/>
          </a:bodyPr>
          <a:lstStyle/>
          <a:p>
            <a:pPr algn="ctr">
              <a:spcBef>
                <a:spcPts val="0"/>
              </a:spcBef>
            </a:pPr>
            <a:r>
              <a:rPr lang="en-US" sz="3000" b="1"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If Populism is the Rage, Is </a:t>
            </a:r>
            <a:r>
              <a:rPr lang="en-US" sz="3000" b="1"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P</a:t>
            </a:r>
            <a:r>
              <a:rPr lang="en-US" sz="3000" b="1"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olling in Trouble?</a:t>
            </a:r>
          </a:p>
          <a:p>
            <a:pPr algn="ctr">
              <a:spcBef>
                <a:spcPts val="0"/>
              </a:spcBef>
            </a:pPr>
            <a:endParaRPr lang="en-US" sz="1900" b="1"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endParaRPr>
          </a:p>
          <a:p>
            <a:pPr algn="ctr">
              <a:spcBef>
                <a:spcPts val="0"/>
              </a:spcBef>
            </a:pPr>
            <a:r>
              <a:rPr lang="en-US" sz="1900" b="1"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Description of 2016 Election Night perfect storm and the damage done to the credibility of polling. What are the long-term consequences as American and Western politics turn toward populism?</a:t>
            </a:r>
          </a:p>
          <a:p>
            <a:r>
              <a:rPr lang="en-US" sz="1400"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 </a:t>
            </a:r>
            <a:endParaRPr lang="en-US" sz="2400" b="1" dirty="0" smtClean="0">
              <a:solidFill>
                <a:schemeClr val="accent2">
                  <a:lumMod val="75000"/>
                </a:schemeClr>
              </a:solidFill>
              <a:latin typeface="Tahoma" pitchFamily="34" charset="0"/>
              <a:cs typeface="Tahoma" pitchFamily="34" charset="0"/>
            </a:endParaRPr>
          </a:p>
          <a:p>
            <a:pPr algn="ctr"/>
            <a:r>
              <a:rPr lang="en-US" sz="2400" b="1"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Annual Conference</a:t>
            </a:r>
          </a:p>
          <a:p>
            <a:pPr algn="ctr"/>
            <a:r>
              <a:rPr lang="en-US" sz="2400" b="1"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Pacific Chapter of American Association</a:t>
            </a:r>
          </a:p>
          <a:p>
            <a:pPr algn="ctr"/>
            <a:r>
              <a:rPr lang="en-US" sz="2400" b="1"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for Public Opinion Research</a:t>
            </a:r>
            <a:endParaRPr lang="en-US" sz="2000" b="1"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endParaRPr>
          </a:p>
          <a:p>
            <a:pPr algn="ctr">
              <a:spcBef>
                <a:spcPts val="0"/>
              </a:spcBef>
            </a:pPr>
            <a:endParaRPr lang="en-US" sz="2000" b="1" dirty="0">
              <a:solidFill>
                <a:schemeClr val="accent2">
                  <a:lumMod val="75000"/>
                </a:schemeClr>
              </a:solidFill>
              <a:latin typeface="Tahoma" pitchFamily="34" charset="0"/>
              <a:cs typeface="Tahoma" pitchFamily="34" charset="0"/>
            </a:endParaRPr>
          </a:p>
          <a:p>
            <a:pPr algn="ctr">
              <a:spcBef>
                <a:spcPts val="0"/>
              </a:spcBef>
            </a:pPr>
            <a:r>
              <a:rPr lang="en-US" sz="2000" b="1" dirty="0" smtClean="0">
                <a:solidFill>
                  <a:schemeClr val="accent2">
                    <a:lumMod val="75000"/>
                  </a:schemeClr>
                </a:solidFill>
                <a:latin typeface="Tahoma" pitchFamily="34" charset="0"/>
                <a:cs typeface="Tahoma" pitchFamily="34" charset="0"/>
              </a:rPr>
              <a:t>Professor Floyd Ciruli</a:t>
            </a:r>
          </a:p>
          <a:p>
            <a:pPr algn="ctr">
              <a:spcBef>
                <a:spcPts val="0"/>
              </a:spcBef>
            </a:pPr>
            <a:endParaRPr lang="en-US" sz="1400" b="1" dirty="0" smtClean="0">
              <a:solidFill>
                <a:schemeClr val="accent2">
                  <a:lumMod val="75000"/>
                </a:schemeClr>
              </a:solidFill>
              <a:latin typeface="Tahoma" pitchFamily="34" charset="0"/>
              <a:cs typeface="Tahoma" pitchFamily="34" charset="0"/>
            </a:endParaRPr>
          </a:p>
        </p:txBody>
      </p:sp>
      <p:sp>
        <p:nvSpPr>
          <p:cNvPr id="16" name="Text Box 18"/>
          <p:cNvSpPr txBox="1">
            <a:spLocks noChangeArrowheads="1"/>
          </p:cNvSpPr>
          <p:nvPr/>
        </p:nvSpPr>
        <p:spPr bwMode="auto">
          <a:xfrm>
            <a:off x="-1588" y="4982478"/>
            <a:ext cx="9144000" cy="1477328"/>
          </a:xfrm>
          <a:prstGeom prst="rect">
            <a:avLst/>
          </a:prstGeom>
          <a:noFill/>
          <a:ln w="9525">
            <a:noFill/>
            <a:miter lim="800000"/>
            <a:headEnd/>
            <a:tailEnd/>
          </a:ln>
          <a:effectLst/>
        </p:spPr>
        <p:txBody>
          <a:bodyPr>
            <a:spAutoFit/>
          </a:bodyPr>
          <a:lstStyle/>
          <a:p>
            <a:pPr algn="ctr">
              <a:spcBef>
                <a:spcPts val="0"/>
              </a:spcBef>
            </a:pPr>
            <a:r>
              <a:rPr lang="en-US" b="1" dirty="0" smtClean="0">
                <a:solidFill>
                  <a:schemeClr val="accent2">
                    <a:lumMod val="75000"/>
                  </a:schemeClr>
                </a:solidFill>
                <a:latin typeface="Tahoma" pitchFamily="34" charset="0"/>
                <a:cs typeface="Tahoma" pitchFamily="34" charset="0"/>
              </a:rPr>
              <a:t>Crossley Center for Public Opinion Research</a:t>
            </a:r>
          </a:p>
          <a:p>
            <a:pPr algn="ctr">
              <a:spcBef>
                <a:spcPts val="0"/>
              </a:spcBef>
            </a:pPr>
            <a:r>
              <a:rPr lang="en-US" b="1" dirty="0" smtClean="0">
                <a:solidFill>
                  <a:schemeClr val="accent2">
                    <a:lumMod val="75000"/>
                  </a:schemeClr>
                </a:solidFill>
                <a:latin typeface="Tahoma" pitchFamily="34" charset="0"/>
                <a:cs typeface="Tahoma" pitchFamily="34" charset="0"/>
              </a:rPr>
              <a:t>Josef Korbel School of International Studies</a:t>
            </a:r>
          </a:p>
          <a:p>
            <a:pPr algn="ctr">
              <a:spcBef>
                <a:spcPts val="0"/>
              </a:spcBef>
            </a:pPr>
            <a:r>
              <a:rPr lang="en-US" b="1" dirty="0" smtClean="0">
                <a:solidFill>
                  <a:schemeClr val="accent2">
                    <a:lumMod val="75000"/>
                  </a:schemeClr>
                </a:solidFill>
                <a:latin typeface="Tahoma" pitchFamily="34" charset="0"/>
                <a:cs typeface="Tahoma" pitchFamily="34" charset="0"/>
              </a:rPr>
              <a:t>University of Denver</a:t>
            </a:r>
          </a:p>
          <a:p>
            <a:pPr algn="ctr">
              <a:spcBef>
                <a:spcPts val="0"/>
              </a:spcBef>
            </a:pPr>
            <a:endParaRPr lang="en-US" b="1" dirty="0" smtClean="0">
              <a:solidFill>
                <a:schemeClr val="accent2">
                  <a:lumMod val="75000"/>
                </a:schemeClr>
              </a:solidFill>
              <a:latin typeface="Tahoma" pitchFamily="34" charset="0"/>
              <a:cs typeface="Tahoma" pitchFamily="34" charset="0"/>
            </a:endParaRPr>
          </a:p>
          <a:p>
            <a:pPr algn="ctr">
              <a:spcBef>
                <a:spcPts val="0"/>
              </a:spcBef>
            </a:pPr>
            <a:r>
              <a:rPr lang="en-US" b="1" dirty="0" smtClean="0">
                <a:solidFill>
                  <a:schemeClr val="accent2">
                    <a:lumMod val="75000"/>
                  </a:schemeClr>
                </a:solidFill>
                <a:latin typeface="Tahoma" pitchFamily="34" charset="0"/>
                <a:cs typeface="Tahoma" pitchFamily="34" charset="0"/>
              </a:rPr>
              <a:t>December 2016</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25" y="56905"/>
            <a:ext cx="3009419" cy="11887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0883"/>
            <a:ext cx="9144000" cy="754062"/>
          </a:xfrm>
        </p:spPr>
        <p:txBody>
          <a:bodyPr/>
          <a:lstStyle/>
          <a:p>
            <a:r>
              <a:rPr lang="en-US" dirty="0" smtClean="0">
                <a:solidFill>
                  <a:schemeClr val="bg2">
                    <a:lumMod val="50000"/>
                  </a:schemeClr>
                </a:solidFill>
              </a:rPr>
              <a:t>Close Election: Massive Change</a:t>
            </a:r>
            <a:endParaRPr lang="en-US" dirty="0">
              <a:solidFill>
                <a:schemeClr val="bg2">
                  <a:lumMod val="50000"/>
                </a:schemeClr>
              </a:solidFill>
            </a:endParaRPr>
          </a:p>
        </p:txBody>
      </p:sp>
      <p:sp>
        <p:nvSpPr>
          <p:cNvPr id="3" name="TextBox 2"/>
          <p:cNvSpPr txBox="1"/>
          <p:nvPr/>
        </p:nvSpPr>
        <p:spPr>
          <a:xfrm>
            <a:off x="5432219" y="1726674"/>
            <a:ext cx="3543023" cy="4416594"/>
          </a:xfrm>
          <a:prstGeom prst="rect">
            <a:avLst/>
          </a:prstGeom>
          <a:solidFill>
            <a:schemeClr val="bg2"/>
          </a:solidFill>
          <a:ln w="25400">
            <a:solidFill>
              <a:schemeClr val="bg2">
                <a:lumMod val="50000"/>
              </a:schemeClr>
            </a:solidFill>
          </a:ln>
        </p:spPr>
        <p:style>
          <a:lnRef idx="1">
            <a:schemeClr val="accent1"/>
          </a:lnRef>
          <a:fillRef idx="2">
            <a:schemeClr val="accent1"/>
          </a:fillRef>
          <a:effectRef idx="1">
            <a:schemeClr val="accent1"/>
          </a:effectRef>
          <a:fontRef idx="minor">
            <a:schemeClr val="dk1"/>
          </a:fontRef>
        </p:style>
        <p:txBody>
          <a:bodyPr wrap="square" lIns="182880" tIns="91440" rIns="182880" bIns="91440" rtlCol="0">
            <a:spAutoFit/>
          </a:bodyPr>
          <a:lstStyle/>
          <a:p>
            <a:pPr lvl="0" algn="ctr">
              <a:spcAft>
                <a:spcPts val="1200"/>
              </a:spcAft>
              <a:buClr>
                <a:schemeClr val="accent2">
                  <a:lumMod val="50000"/>
                </a:schemeClr>
              </a:buClr>
            </a:pPr>
            <a:r>
              <a:rPr lang="en-US" sz="2500" b="1" dirty="0" smtClean="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Topics</a:t>
            </a:r>
          </a:p>
          <a:p>
            <a:pPr marL="228600" lvl="0" indent="-228600">
              <a:spcAft>
                <a:spcPts val="1200"/>
              </a:spcAft>
              <a:buClr>
                <a:schemeClr val="accent2">
                  <a:lumMod val="50000"/>
                </a:schemeClr>
              </a:buClr>
              <a:buFont typeface="Wingdings" panose="05000000000000000000" pitchFamily="2" charset="2"/>
              <a:buChar char="§"/>
            </a:pPr>
            <a:r>
              <a:rPr lang="en-US" sz="2500" dirty="0" smtClean="0">
                <a:latin typeface="Verdana" panose="020B0604030504040204" pitchFamily="34" charset="0"/>
                <a:ea typeface="Verdana" panose="020B0604030504040204" pitchFamily="34" charset="0"/>
                <a:cs typeface="Verdana" panose="020B0604030504040204" pitchFamily="34" charset="0"/>
              </a:rPr>
              <a:t>Populism</a:t>
            </a:r>
          </a:p>
          <a:p>
            <a:pPr marL="228600" lvl="0" indent="-228600">
              <a:spcAft>
                <a:spcPts val="1200"/>
              </a:spcAft>
              <a:buClr>
                <a:schemeClr val="accent2">
                  <a:lumMod val="50000"/>
                </a:schemeClr>
              </a:buClr>
              <a:buFont typeface="Wingdings" panose="05000000000000000000" pitchFamily="2" charset="2"/>
              <a:buChar char="§"/>
            </a:pPr>
            <a:r>
              <a:rPr lang="en-US" sz="2500" dirty="0" smtClean="0">
                <a:latin typeface="Verdana" panose="020B0604030504040204" pitchFamily="34" charset="0"/>
                <a:ea typeface="Verdana" panose="020B0604030504040204" pitchFamily="34" charset="0"/>
                <a:cs typeface="Verdana" panose="020B0604030504040204" pitchFamily="34" charset="0"/>
              </a:rPr>
              <a:t>Election night</a:t>
            </a:r>
          </a:p>
          <a:p>
            <a:pPr marL="228600" lvl="0" indent="-228600">
              <a:spcAft>
                <a:spcPts val="1200"/>
              </a:spcAft>
              <a:buClr>
                <a:schemeClr val="accent2">
                  <a:lumMod val="50000"/>
                </a:schemeClr>
              </a:buClr>
              <a:buFont typeface="Wingdings" panose="05000000000000000000" pitchFamily="2" charset="2"/>
              <a:buChar char="§"/>
            </a:pPr>
            <a:r>
              <a:rPr lang="en-US" sz="2500" dirty="0" smtClean="0">
                <a:latin typeface="Verdana" panose="020B0604030504040204" pitchFamily="34" charset="0"/>
                <a:ea typeface="Verdana" panose="020B0604030504040204" pitchFamily="34" charset="0"/>
                <a:cs typeface="Verdana" panose="020B0604030504040204" pitchFamily="34" charset="0"/>
              </a:rPr>
              <a:t>Polls, forecasts and commentary</a:t>
            </a:r>
          </a:p>
          <a:p>
            <a:pPr marL="228600" lvl="0" indent="-228600">
              <a:spcAft>
                <a:spcPts val="1200"/>
              </a:spcAft>
              <a:buClr>
                <a:schemeClr val="accent2">
                  <a:lumMod val="50000"/>
                </a:schemeClr>
              </a:buClr>
              <a:buFont typeface="Wingdings" panose="05000000000000000000" pitchFamily="2" charset="2"/>
              <a:buChar char="§"/>
            </a:pPr>
            <a:r>
              <a:rPr lang="en-US" sz="2500" dirty="0" smtClean="0">
                <a:latin typeface="Verdana" panose="020B0604030504040204" pitchFamily="34" charset="0"/>
                <a:ea typeface="Verdana" panose="020B0604030504040204" pitchFamily="34" charset="0"/>
                <a:cs typeface="Verdana" panose="020B0604030504040204" pitchFamily="34" charset="0"/>
              </a:rPr>
              <a:t>Colorado swing state</a:t>
            </a:r>
          </a:p>
          <a:p>
            <a:pPr marL="228600" lvl="0" indent="-228600">
              <a:spcAft>
                <a:spcPts val="1200"/>
              </a:spcAft>
              <a:buClr>
                <a:schemeClr val="accent2">
                  <a:lumMod val="50000"/>
                </a:schemeClr>
              </a:buClr>
              <a:buFont typeface="Wingdings" panose="05000000000000000000" pitchFamily="2" charset="2"/>
              <a:buChar char="§"/>
            </a:pPr>
            <a:r>
              <a:rPr lang="en-US" sz="2500" dirty="0" smtClean="0">
                <a:latin typeface="Verdana" panose="020B0604030504040204" pitchFamily="34" charset="0"/>
                <a:ea typeface="Verdana" panose="020B0604030504040204" pitchFamily="34" charset="0"/>
                <a:cs typeface="Verdana" panose="020B0604030504040204" pitchFamily="34" charset="0"/>
              </a:rPr>
              <a:t>Observations, recommendations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90" y="1986349"/>
            <a:ext cx="5173495" cy="3758867"/>
          </a:xfrm>
          <a:prstGeom prst="rect">
            <a:avLst/>
          </a:prstGeom>
          <a:ln>
            <a:solidFill>
              <a:schemeClr val="accent2"/>
            </a:solidFill>
          </a:ln>
        </p:spPr>
      </p:pic>
      <p:sp>
        <p:nvSpPr>
          <p:cNvPr id="5" name="TextBox 4"/>
          <p:cNvSpPr txBox="1"/>
          <p:nvPr/>
        </p:nvSpPr>
        <p:spPr>
          <a:xfrm>
            <a:off x="1429966" y="5759812"/>
            <a:ext cx="4114800" cy="261610"/>
          </a:xfrm>
          <a:prstGeom prst="rect">
            <a:avLst/>
          </a:prstGeom>
          <a:noFill/>
        </p:spPr>
        <p:txBody>
          <a:bodyPr wrap="square" rtlCol="0">
            <a:spAutoFit/>
          </a:bodyPr>
          <a:lstStyle/>
          <a:p>
            <a:r>
              <a:rPr lang="en-US" sz="1100" dirty="0" smtClean="0"/>
              <a:t>Mike Luckovich, Atlanta Journal Constitution, 11-9-16</a:t>
            </a:r>
            <a:endParaRPr lang="en-US" sz="1100" dirty="0"/>
          </a:p>
        </p:txBody>
      </p:sp>
    </p:spTree>
    <p:extLst>
      <p:ext uri="{BB962C8B-B14F-4D97-AF65-F5344CB8AC3E}">
        <p14:creationId xmlns:p14="http://schemas.microsoft.com/office/powerpoint/2010/main" val="25979687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206" r="9117" b="7234"/>
          <a:stretch/>
        </p:blipFill>
        <p:spPr>
          <a:xfrm>
            <a:off x="-690687" y="1264592"/>
            <a:ext cx="6197448" cy="4297680"/>
          </a:xfrm>
          <a:prstGeom prst="rect">
            <a:avLst/>
          </a:prstGeom>
          <a:ln>
            <a:solidFill>
              <a:schemeClr val="accent2">
                <a:lumMod val="75000"/>
              </a:schemeClr>
            </a:solidFill>
          </a:ln>
          <a:scene3d>
            <a:camera prst="orthographicFront">
              <a:rot lat="0" lon="300000" rev="16200000"/>
            </a:camera>
            <a:lightRig rig="threePt" dir="t"/>
          </a:scene3d>
        </p:spPr>
      </p:pic>
      <p:sp>
        <p:nvSpPr>
          <p:cNvPr id="4" name="TextBox 3"/>
          <p:cNvSpPr txBox="1"/>
          <p:nvPr/>
        </p:nvSpPr>
        <p:spPr>
          <a:xfrm>
            <a:off x="4756824" y="1003327"/>
            <a:ext cx="4216988" cy="2262158"/>
          </a:xfrm>
          <a:prstGeom prst="rect">
            <a:avLst/>
          </a:prstGeom>
          <a:solidFill>
            <a:schemeClr val="accent2">
              <a:lumMod val="20000"/>
              <a:lumOff val="80000"/>
            </a:schemeClr>
          </a:solidFill>
          <a:ln w="19050">
            <a:solidFill>
              <a:schemeClr val="accent2">
                <a:lumMod val="75000"/>
              </a:schemeClr>
            </a:solidFill>
          </a:ln>
        </p:spPr>
        <p:txBody>
          <a:bodyPr wrap="square" bIns="0" rtlCol="0">
            <a:spAutoFit/>
          </a:bodyPr>
          <a:lstStyle/>
          <a:p>
            <a:pPr>
              <a:spcAft>
                <a:spcPts val="1200"/>
              </a:spcAft>
              <a:buClr>
                <a:schemeClr val="accent2">
                  <a:lumMod val="50000"/>
                </a:schemeClr>
              </a:buClr>
            </a:pPr>
            <a:r>
              <a:rPr lang="en-US" sz="2400" b="1" dirty="0" smtClean="0">
                <a:solidFill>
                  <a:schemeClr val="accent2">
                    <a:lumMod val="75000"/>
                  </a:schemeClr>
                </a:solidFill>
              </a:rPr>
              <a:t>Populism </a:t>
            </a:r>
            <a:r>
              <a:rPr lang="en-US" sz="2400" dirty="0" smtClean="0"/>
              <a:t>– Ordinary citizens’ interests harmed by elites and their politics and institutions. Popular will represented by a strong leader.</a:t>
            </a:r>
          </a:p>
        </p:txBody>
      </p:sp>
      <p:sp>
        <p:nvSpPr>
          <p:cNvPr id="5" name="TextBox 4"/>
          <p:cNvSpPr txBox="1"/>
          <p:nvPr/>
        </p:nvSpPr>
        <p:spPr>
          <a:xfrm>
            <a:off x="4805269" y="3740928"/>
            <a:ext cx="4216988" cy="2462213"/>
          </a:xfrm>
          <a:prstGeom prst="rect">
            <a:avLst/>
          </a:prstGeom>
          <a:noFill/>
          <a:ln>
            <a:solidFill>
              <a:schemeClr val="bg2">
                <a:lumMod val="50000"/>
              </a:schemeClr>
            </a:solidFill>
          </a:ln>
        </p:spPr>
        <p:txBody>
          <a:bodyPr wrap="square" rtlCol="0">
            <a:spAutoFit/>
          </a:bodyPr>
          <a:lstStyle/>
          <a:p>
            <a:r>
              <a:rPr lang="en-US" sz="2200" dirty="0" smtClean="0"/>
              <a:t>Europe and U.S.: fall of USSR, 2008-09 economic crisis, massive migration, demographic change, tensions among religious, race, ethnic groups, terrorism</a:t>
            </a:r>
            <a:endParaRPr lang="en-US" sz="2200" dirty="0"/>
          </a:p>
        </p:txBody>
      </p:sp>
    </p:spTree>
    <p:extLst>
      <p:ext uri="{BB962C8B-B14F-4D97-AF65-F5344CB8AC3E}">
        <p14:creationId xmlns:p14="http://schemas.microsoft.com/office/powerpoint/2010/main" val="32992331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73301" y="1966357"/>
            <a:ext cx="3434513" cy="3000821"/>
          </a:xfrm>
          <a:prstGeom prst="rect">
            <a:avLst/>
          </a:prstGeom>
          <a:solidFill>
            <a:schemeClr val="accent2">
              <a:lumMod val="20000"/>
              <a:lumOff val="80000"/>
            </a:schemeClr>
          </a:solidFill>
          <a:ln w="19050">
            <a:solidFill>
              <a:schemeClr val="accent2">
                <a:lumMod val="75000"/>
              </a:schemeClr>
            </a:solidFill>
          </a:ln>
        </p:spPr>
        <p:txBody>
          <a:bodyPr wrap="square" bIns="0" rtlCol="0">
            <a:spAutoFit/>
          </a:bodyPr>
          <a:lstStyle/>
          <a:p>
            <a:pPr marL="342900" indent="-342900">
              <a:spcAft>
                <a:spcPts val="0"/>
              </a:spcAft>
              <a:buClr>
                <a:schemeClr val="accent2">
                  <a:lumMod val="50000"/>
                </a:schemeClr>
              </a:buClr>
              <a:buFont typeface="Wingdings" panose="05000000000000000000" pitchFamily="2" charset="2"/>
              <a:buChar char="§"/>
            </a:pPr>
            <a:r>
              <a:rPr lang="en-US" sz="2400" dirty="0" smtClean="0"/>
              <a:t>Brexit – 52%</a:t>
            </a:r>
          </a:p>
          <a:p>
            <a:pPr marL="342900" indent="-342900">
              <a:spcAft>
                <a:spcPts val="0"/>
              </a:spcAft>
              <a:buClr>
                <a:schemeClr val="accent2">
                  <a:lumMod val="50000"/>
                </a:schemeClr>
              </a:buClr>
              <a:buFont typeface="Wingdings" panose="05000000000000000000" pitchFamily="2" charset="2"/>
              <a:buChar char="§"/>
            </a:pPr>
            <a:r>
              <a:rPr lang="en-US" sz="2400" dirty="0" smtClean="0"/>
              <a:t>Austrian Freedom Party – 35%</a:t>
            </a:r>
          </a:p>
          <a:p>
            <a:pPr marL="342900" indent="-342900">
              <a:spcAft>
                <a:spcPts val="0"/>
              </a:spcAft>
              <a:buClr>
                <a:schemeClr val="accent2">
                  <a:lumMod val="50000"/>
                </a:schemeClr>
              </a:buClr>
              <a:buFont typeface="Wingdings" panose="05000000000000000000" pitchFamily="2" charset="2"/>
              <a:buChar char="§"/>
            </a:pPr>
            <a:r>
              <a:rPr lang="en-US" sz="2400" dirty="0" smtClean="0"/>
              <a:t>Italy 5 Star – 30%</a:t>
            </a:r>
          </a:p>
          <a:p>
            <a:pPr marL="342900" indent="-342900">
              <a:spcAft>
                <a:spcPts val="0"/>
              </a:spcAft>
              <a:buClr>
                <a:schemeClr val="accent2">
                  <a:lumMod val="50000"/>
                </a:schemeClr>
              </a:buClr>
              <a:buFont typeface="Wingdings" panose="05000000000000000000" pitchFamily="2" charset="2"/>
              <a:buChar char="§"/>
            </a:pPr>
            <a:r>
              <a:rPr lang="en-US" sz="2400" dirty="0" smtClean="0"/>
              <a:t>France National Front – 23%</a:t>
            </a:r>
          </a:p>
          <a:p>
            <a:pPr marL="342900" indent="-342900">
              <a:spcAft>
                <a:spcPts val="0"/>
              </a:spcAft>
              <a:buClr>
                <a:schemeClr val="accent2">
                  <a:lumMod val="50000"/>
                </a:schemeClr>
              </a:buClr>
              <a:buFont typeface="Wingdings" panose="05000000000000000000" pitchFamily="2" charset="2"/>
              <a:buChar char="§"/>
            </a:pPr>
            <a:r>
              <a:rPr lang="en-US" sz="2400" dirty="0" smtClean="0"/>
              <a:t>Alternative for Germany – 16%</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453" y="1206216"/>
            <a:ext cx="5242560" cy="3931920"/>
          </a:xfrm>
          <a:prstGeom prst="rect">
            <a:avLst/>
          </a:prstGeom>
          <a:ln>
            <a:solidFill>
              <a:schemeClr val="accent2">
                <a:lumMod val="75000"/>
              </a:schemeClr>
            </a:solidFill>
          </a:ln>
        </p:spPr>
      </p:pic>
      <p:sp>
        <p:nvSpPr>
          <p:cNvPr id="6" name="Title 5"/>
          <p:cNvSpPr>
            <a:spLocks noGrp="1"/>
          </p:cNvSpPr>
          <p:nvPr>
            <p:ph type="title"/>
          </p:nvPr>
        </p:nvSpPr>
        <p:spPr/>
        <p:txBody>
          <a:bodyPr/>
          <a:lstStyle/>
          <a:p>
            <a:r>
              <a:rPr lang="en-US" dirty="0" smtClean="0">
                <a:solidFill>
                  <a:schemeClr val="bg2">
                    <a:lumMod val="50000"/>
                  </a:schemeClr>
                </a:solidFill>
              </a:rPr>
              <a:t>Populism in Europe</a:t>
            </a:r>
            <a:endParaRPr lang="en-US" dirty="0">
              <a:solidFill>
                <a:schemeClr val="bg2">
                  <a:lumMod val="50000"/>
                </a:schemeClr>
              </a:solidFill>
            </a:endParaRPr>
          </a:p>
        </p:txBody>
      </p:sp>
      <p:sp>
        <p:nvSpPr>
          <p:cNvPr id="7" name="TextBox 6"/>
          <p:cNvSpPr txBox="1"/>
          <p:nvPr/>
        </p:nvSpPr>
        <p:spPr>
          <a:xfrm>
            <a:off x="126454" y="5145912"/>
            <a:ext cx="5446847" cy="1384995"/>
          </a:xfrm>
          <a:prstGeom prst="rect">
            <a:avLst/>
          </a:prstGeom>
          <a:noFill/>
        </p:spPr>
        <p:txBody>
          <a:bodyPr wrap="square" rtlCol="0">
            <a:spAutoFit/>
          </a:bodyPr>
          <a:lstStyle/>
          <a:p>
            <a:r>
              <a:rPr lang="en-US" sz="1400" dirty="0" smtClean="0"/>
              <a:t>World leaders (L to R) former British Prime Minister David Cameron, outgoing President Barack Obama, German Chancellor Angela Merkel, French President Francois Hollande, and Italy’s newly resigned Prime Minister Matteo Renzi, at the G5 summit in Hanover, April 2016</a:t>
            </a:r>
          </a:p>
          <a:p>
            <a:r>
              <a:rPr lang="en-US" sz="1400" dirty="0" smtClean="0"/>
              <a:t>Photo: Getty Images</a:t>
            </a:r>
            <a:endParaRPr lang="en-US" sz="1400" dirty="0"/>
          </a:p>
        </p:txBody>
      </p:sp>
    </p:spTree>
    <p:extLst>
      <p:ext uri="{BB962C8B-B14F-4D97-AF65-F5344CB8AC3E}">
        <p14:creationId xmlns:p14="http://schemas.microsoft.com/office/powerpoint/2010/main" val="38789300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50000"/>
                  </a:schemeClr>
                </a:solidFill>
              </a:rPr>
              <a:t>Illiberal Democracy</a:t>
            </a:r>
            <a:endParaRPr lang="en-US" dirty="0">
              <a:solidFill>
                <a:schemeClr val="bg2">
                  <a:lumMod val="50000"/>
                </a:schemeClr>
              </a:solidFill>
            </a:endParaRPr>
          </a:p>
        </p:txBody>
      </p:sp>
      <p:sp>
        <p:nvSpPr>
          <p:cNvPr id="3" name="TextBox 2"/>
          <p:cNvSpPr txBox="1"/>
          <p:nvPr/>
        </p:nvSpPr>
        <p:spPr>
          <a:xfrm>
            <a:off x="233464" y="1178415"/>
            <a:ext cx="8686799" cy="2046714"/>
          </a:xfrm>
          <a:prstGeom prst="rect">
            <a:avLst/>
          </a:prstGeom>
          <a:solidFill>
            <a:schemeClr val="accent2">
              <a:lumMod val="20000"/>
              <a:lumOff val="80000"/>
            </a:schemeClr>
          </a:solidFill>
          <a:ln w="19050">
            <a:solidFill>
              <a:schemeClr val="accent2">
                <a:lumMod val="75000"/>
              </a:schemeClr>
            </a:solidFill>
          </a:ln>
        </p:spPr>
        <p:txBody>
          <a:bodyPr wrap="square" bIns="0" rtlCol="0">
            <a:spAutoFit/>
          </a:bodyPr>
          <a:lstStyle/>
          <a:p>
            <a:pPr>
              <a:spcAft>
                <a:spcPts val="1200"/>
              </a:spcAft>
              <a:buClr>
                <a:schemeClr val="accent2">
                  <a:lumMod val="50000"/>
                </a:schemeClr>
              </a:buClr>
            </a:pPr>
            <a:r>
              <a:rPr lang="en-US" sz="2000" b="1" i="1" dirty="0" smtClean="0">
                <a:solidFill>
                  <a:schemeClr val="accent2">
                    <a:lumMod val="75000"/>
                  </a:schemeClr>
                </a:solidFill>
              </a:rPr>
              <a:t>Illiberal Democracy</a:t>
            </a:r>
            <a:r>
              <a:rPr lang="en-US" sz="2000" dirty="0" smtClean="0"/>
              <a:t>: Election takes place, but lack of independent information and competition. Other elements missing or threatened. Rule of law, pluralism, separation of powers, freedom of speech, assembly, religion, property, transfer of power, independent judiciary, free press</a:t>
            </a:r>
          </a:p>
          <a:p>
            <a:pPr algn="r">
              <a:spcAft>
                <a:spcPts val="1200"/>
              </a:spcAft>
              <a:buClr>
                <a:schemeClr val="accent2">
                  <a:lumMod val="50000"/>
                </a:schemeClr>
              </a:buClr>
            </a:pPr>
            <a:r>
              <a:rPr lang="en-US" sz="2000" dirty="0" smtClean="0"/>
              <a:t>— Fareed Zakaria, 1997</a:t>
            </a:r>
          </a:p>
        </p:txBody>
      </p:sp>
      <p:sp>
        <p:nvSpPr>
          <p:cNvPr id="4" name="TextBox 3"/>
          <p:cNvSpPr txBox="1"/>
          <p:nvPr/>
        </p:nvSpPr>
        <p:spPr>
          <a:xfrm>
            <a:off x="2208198" y="3420021"/>
            <a:ext cx="4727642" cy="2123658"/>
          </a:xfrm>
          <a:prstGeom prst="rect">
            <a:avLst/>
          </a:prstGeom>
          <a:solidFill>
            <a:schemeClr val="bg2"/>
          </a:solidFill>
          <a:ln w="25400">
            <a:solidFill>
              <a:schemeClr val="bg2">
                <a:lumMod val="50000"/>
              </a:schemeClr>
            </a:solidFill>
          </a:ln>
        </p:spPr>
        <p:style>
          <a:lnRef idx="1">
            <a:schemeClr val="accent1"/>
          </a:lnRef>
          <a:fillRef idx="2">
            <a:schemeClr val="accent1"/>
          </a:fillRef>
          <a:effectRef idx="1">
            <a:schemeClr val="accent1"/>
          </a:effectRef>
          <a:fontRef idx="minor">
            <a:schemeClr val="dk1"/>
          </a:fontRef>
        </p:style>
        <p:txBody>
          <a:bodyPr wrap="square" lIns="182880" tIns="91440" rIns="182880" bIns="91440" rtlCol="0">
            <a:spAutoFit/>
          </a:bodyPr>
          <a:lstStyle/>
          <a:p>
            <a:pPr marL="228600" lvl="0" indent="-228600">
              <a:spcAft>
                <a:spcPts val="0"/>
              </a:spcAft>
              <a:buClr>
                <a:schemeClr val="accent2">
                  <a:lumMod val="50000"/>
                </a:schemeClr>
              </a:buClr>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Illiberal Democracy (human rights)</a:t>
            </a:r>
          </a:p>
          <a:p>
            <a:pPr marL="228600" lvl="0" indent="-228600">
              <a:spcAft>
                <a:spcPts val="0"/>
              </a:spcAft>
              <a:buClr>
                <a:schemeClr val="accent2">
                  <a:lumMod val="50000"/>
                </a:schemeClr>
              </a:buClr>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Sisi, Egypt </a:t>
            </a:r>
          </a:p>
          <a:p>
            <a:pPr marL="228600" lvl="0" indent="-228600">
              <a:spcAft>
                <a:spcPts val="0"/>
              </a:spcAft>
              <a:buClr>
                <a:schemeClr val="accent2">
                  <a:lumMod val="50000"/>
                </a:schemeClr>
              </a:buClr>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Erdoğan, Turkey</a:t>
            </a:r>
          </a:p>
          <a:p>
            <a:pPr marL="228600" lvl="0" indent="-228600">
              <a:spcAft>
                <a:spcPts val="0"/>
              </a:spcAft>
              <a:buClr>
                <a:schemeClr val="accent2">
                  <a:lumMod val="50000"/>
                </a:schemeClr>
              </a:buClr>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Putin, Russia </a:t>
            </a:r>
          </a:p>
          <a:p>
            <a:pPr marL="228600" lvl="0" indent="-228600">
              <a:spcAft>
                <a:spcPts val="0"/>
              </a:spcAft>
              <a:buClr>
                <a:schemeClr val="accent2">
                  <a:lumMod val="50000"/>
                </a:schemeClr>
              </a:buClr>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Moduro, Venezuela</a:t>
            </a:r>
          </a:p>
          <a:p>
            <a:pPr marL="228600" lvl="0" indent="-228600">
              <a:spcAft>
                <a:spcPts val="0"/>
              </a:spcAft>
              <a:buClr>
                <a:schemeClr val="accent2">
                  <a:lumMod val="50000"/>
                </a:schemeClr>
              </a:buClr>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Duterte, Philippines </a:t>
            </a:r>
          </a:p>
          <a:p>
            <a:pPr marL="228600" lvl="0" indent="-228600">
              <a:spcAft>
                <a:spcPts val="0"/>
              </a:spcAft>
              <a:buClr>
                <a:schemeClr val="accent2">
                  <a:lumMod val="50000"/>
                </a:schemeClr>
              </a:buClr>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Xi, Hong Kong</a:t>
            </a:r>
          </a:p>
        </p:txBody>
      </p:sp>
      <p:sp>
        <p:nvSpPr>
          <p:cNvPr id="5" name="TextBox 4"/>
          <p:cNvSpPr txBox="1"/>
          <p:nvPr/>
        </p:nvSpPr>
        <p:spPr>
          <a:xfrm>
            <a:off x="340469" y="5754508"/>
            <a:ext cx="8463064" cy="677108"/>
          </a:xfrm>
          <a:prstGeom prst="rect">
            <a:avLst/>
          </a:prstGeom>
          <a:noFill/>
          <a:ln>
            <a:solidFill>
              <a:schemeClr val="bg2">
                <a:lumMod val="50000"/>
              </a:schemeClr>
            </a:solidFill>
          </a:ln>
        </p:spPr>
        <p:txBody>
          <a:bodyPr wrap="square" rtlCol="0">
            <a:spAutoFit/>
          </a:bodyPr>
          <a:lstStyle/>
          <a:p>
            <a:r>
              <a:rPr lang="en-US" sz="1900" i="1" dirty="0" smtClean="0"/>
              <a:t>ESOMAR and WAPOR call on Russian Justice Minister to rescind decision declaring Yuri Levada Center a foreign agent, Oct. 3, 2016</a:t>
            </a:r>
            <a:endParaRPr lang="en-US" sz="1900" i="1" dirty="0"/>
          </a:p>
        </p:txBody>
      </p:sp>
    </p:spTree>
    <p:extLst>
      <p:ext uri="{BB962C8B-B14F-4D97-AF65-F5344CB8AC3E}">
        <p14:creationId xmlns:p14="http://schemas.microsoft.com/office/powerpoint/2010/main" val="32382750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814"/>
            <a:ext cx="9144000" cy="754062"/>
          </a:xfrm>
        </p:spPr>
        <p:txBody>
          <a:bodyPr/>
          <a:lstStyle/>
          <a:p>
            <a:r>
              <a:rPr lang="en-US" dirty="0" smtClean="0">
                <a:solidFill>
                  <a:schemeClr val="bg2">
                    <a:lumMod val="50000"/>
                  </a:schemeClr>
                </a:solidFill>
              </a:rPr>
              <a:t>Spectacular Start, Huge Miss</a:t>
            </a:r>
            <a:endParaRPr lang="en-US" dirty="0">
              <a:solidFill>
                <a:schemeClr val="bg2">
                  <a:lumMod val="50000"/>
                </a:scheme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261322117"/>
              </p:ext>
            </p:extLst>
          </p:nvPr>
        </p:nvGraphicFramePr>
        <p:xfrm>
          <a:off x="3896139" y="1121691"/>
          <a:ext cx="5108713" cy="5151120"/>
        </p:xfrm>
        <a:graphic>
          <a:graphicData uri="http://schemas.openxmlformats.org/drawingml/2006/table">
            <a:tbl>
              <a:tblPr bandRow="1">
                <a:tableStyleId>{0E3FDE45-AF77-4B5C-9715-49D594BDF05E}</a:tableStyleId>
              </a:tblPr>
              <a:tblGrid>
                <a:gridCol w="712124"/>
                <a:gridCol w="4396589"/>
              </a:tblGrid>
              <a:tr h="1298201">
                <a:tc>
                  <a:txBody>
                    <a:bodyPr/>
                    <a:lstStyle/>
                    <a:p>
                      <a:pPr algn="l"/>
                      <a:r>
                        <a:rPr lang="en-US" sz="1600" dirty="0" smtClean="0"/>
                        <a:t>1936</a:t>
                      </a:r>
                      <a:endParaRPr lang="en-US" sz="1600" dirty="0"/>
                    </a:p>
                  </a:txBody>
                  <a:tcPr/>
                </a:tc>
                <a:tc>
                  <a:txBody>
                    <a:bodyPr/>
                    <a:lstStyle/>
                    <a:p>
                      <a:pPr algn="l"/>
                      <a:r>
                        <a:rPr lang="en-US" sz="1600" dirty="0" smtClean="0"/>
                        <a:t>George Gallup, Elmo Roper and Archibald Crossley</a:t>
                      </a:r>
                      <a:r>
                        <a:rPr lang="en-US" sz="1600" baseline="0" dirty="0" smtClean="0"/>
                        <a:t> each conducted media-sponsored newspaper polling in the 1936 presidential election.  Crossley worked with Hearst Newspapers; Roper with Fortune.  They correctly predicted Roosevelt would win the 1936 presidential election.  The most famous poll of the time (Literary Digest poll) had Alfred Landon the winner.</a:t>
                      </a:r>
                      <a:endParaRPr lang="en-US" sz="1600" dirty="0"/>
                    </a:p>
                  </a:txBody>
                  <a:tcPr/>
                </a:tc>
              </a:tr>
              <a:tr h="1298201">
                <a:tc>
                  <a:txBody>
                    <a:bodyPr/>
                    <a:lstStyle/>
                    <a:p>
                      <a:pPr algn="l"/>
                      <a:r>
                        <a:rPr lang="en-US" sz="1600" dirty="0" smtClean="0"/>
                        <a:t>1947</a:t>
                      </a:r>
                      <a:endParaRPr lang="en-US" sz="1600" dirty="0"/>
                    </a:p>
                  </a:txBody>
                  <a:tcPr/>
                </a:tc>
                <a:tc>
                  <a:txBody>
                    <a:bodyPr/>
                    <a:lstStyle/>
                    <a:p>
                      <a:pPr marL="0" algn="l"/>
                      <a:r>
                        <a:rPr lang="en-US" sz="1600" dirty="0" smtClean="0"/>
                        <a:t>Crossley with colleagues starts American Association of Public Opinion Research (AAPOR) to examine survey methodology and develop professional standards for published polls.  Crossley chairs a committee on practice</a:t>
                      </a:r>
                      <a:r>
                        <a:rPr lang="en-US" sz="1600" baseline="0" dirty="0" smtClean="0"/>
                        <a:t> for minimum disclosure of public polls.  The beginnings of including size of sample, dates conducted and other relevant information.</a:t>
                      </a:r>
                      <a:endParaRPr lang="en-US" sz="1600" dirty="0"/>
                    </a:p>
                  </a:txBody>
                  <a:tcPr/>
                </a:tc>
              </a:tr>
              <a:tr h="815150">
                <a:tc>
                  <a:txBody>
                    <a:bodyPr/>
                    <a:lstStyle/>
                    <a:p>
                      <a:pPr algn="l"/>
                      <a:r>
                        <a:rPr lang="en-US" sz="1600" dirty="0" smtClean="0"/>
                        <a:t>1948</a:t>
                      </a:r>
                      <a:endParaRPr lang="en-US" sz="1600" dirty="0"/>
                    </a:p>
                  </a:txBody>
                  <a:tcPr/>
                </a:tc>
                <a:tc>
                  <a:txBody>
                    <a:bodyPr/>
                    <a:lstStyle/>
                    <a:p>
                      <a:pPr marL="0" algn="l"/>
                      <a:r>
                        <a:rPr lang="en-US" sz="1600" dirty="0" smtClean="0"/>
                        <a:t>Dewey’s “victory.”  Gallup, Crossley and Roper polls missed the 1948 presidential winner, Harry Truman.  Professional issues of methodology, ethics and disclosure</a:t>
                      </a:r>
                      <a:r>
                        <a:rPr lang="en-US" sz="1600" baseline="0" dirty="0" smtClean="0"/>
                        <a:t> become more salient.</a:t>
                      </a:r>
                      <a:endParaRPr lang="en-US" sz="1600" dirty="0"/>
                    </a:p>
                  </a:txBody>
                  <a:tcPr/>
                </a:tc>
              </a:tr>
            </a:tbl>
          </a:graphicData>
        </a:graphic>
      </p:graphicFrame>
      <p:sp>
        <p:nvSpPr>
          <p:cNvPr id="6" name="TextBox 5"/>
          <p:cNvSpPr txBox="1"/>
          <p:nvPr/>
        </p:nvSpPr>
        <p:spPr>
          <a:xfrm>
            <a:off x="7380289" y="6236676"/>
            <a:ext cx="1734534" cy="430887"/>
          </a:xfrm>
          <a:prstGeom prst="rect">
            <a:avLst/>
          </a:prstGeom>
          <a:noFill/>
        </p:spPr>
        <p:txBody>
          <a:bodyPr wrap="square" rtlCol="0">
            <a:spAutoFit/>
          </a:bodyPr>
          <a:lstStyle/>
          <a:p>
            <a:r>
              <a:rPr lang="en-US" sz="1100" dirty="0" smtClean="0"/>
              <a:t>Crossley Center 2016</a:t>
            </a:r>
          </a:p>
          <a:p>
            <a:r>
              <a:rPr lang="en-US" sz="1100" dirty="0" smtClean="0"/>
              <a:t>Ciruli Associates 2013</a:t>
            </a:r>
            <a:endParaRPr lang="en-US" sz="11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47" y="1169375"/>
            <a:ext cx="3653536" cy="2834640"/>
          </a:xfrm>
          <a:prstGeom prst="roundRect">
            <a:avLst>
              <a:gd name="adj" fmla="val 8594"/>
            </a:avLst>
          </a:prstGeom>
          <a:solidFill>
            <a:srgbClr val="FFFFFF">
              <a:shade val="85000"/>
            </a:srgbClr>
          </a:solidFill>
          <a:ln>
            <a:solidFill>
              <a:srgbClr val="8C0E2C"/>
            </a:solidFill>
          </a:ln>
          <a:effectLst>
            <a:reflection blurRad="12700" stA="38000" endPos="28000" dist="5000" dir="5400000" sy="-100000" algn="bl" rotWithShape="0"/>
          </a:effectLst>
        </p:spPr>
      </p:pic>
      <p:sp>
        <p:nvSpPr>
          <p:cNvPr id="4" name="TextBox 3"/>
          <p:cNvSpPr txBox="1"/>
          <p:nvPr/>
        </p:nvSpPr>
        <p:spPr>
          <a:xfrm>
            <a:off x="126447" y="4013954"/>
            <a:ext cx="3653536" cy="738664"/>
          </a:xfrm>
          <a:prstGeom prst="rect">
            <a:avLst/>
          </a:prstGeom>
          <a:noFill/>
        </p:spPr>
        <p:txBody>
          <a:bodyPr wrap="square" rtlCol="0">
            <a:spAutoFit/>
          </a:bodyPr>
          <a:lstStyle/>
          <a:p>
            <a:r>
              <a:rPr lang="en-US" sz="1400" dirty="0" smtClean="0"/>
              <a:t>President Truman holds the infamous </a:t>
            </a:r>
            <a:r>
              <a:rPr lang="en-US" sz="1400" i="1" dirty="0" smtClean="0"/>
              <a:t>Chicago Tribune </a:t>
            </a:r>
            <a:r>
              <a:rPr lang="en-US" sz="1400" dirty="0" smtClean="0"/>
              <a:t>issue telling the press: “That ain’t the way I heard it!”</a:t>
            </a:r>
            <a:endParaRPr lang="en-US" sz="1400" dirty="0"/>
          </a:p>
        </p:txBody>
      </p:sp>
      <p:sp>
        <p:nvSpPr>
          <p:cNvPr id="7" name="TextBox 6"/>
          <p:cNvSpPr txBox="1"/>
          <p:nvPr/>
        </p:nvSpPr>
        <p:spPr>
          <a:xfrm>
            <a:off x="126447" y="5020882"/>
            <a:ext cx="3653535" cy="1415772"/>
          </a:xfrm>
          <a:prstGeom prst="rect">
            <a:avLst/>
          </a:prstGeom>
          <a:solidFill>
            <a:schemeClr val="bg2"/>
          </a:solidFill>
          <a:ln w="25400">
            <a:solidFill>
              <a:schemeClr val="bg2">
                <a:lumMod val="50000"/>
              </a:schemeClr>
            </a:solidFill>
          </a:ln>
        </p:spPr>
        <p:style>
          <a:lnRef idx="1">
            <a:schemeClr val="accent1"/>
          </a:lnRef>
          <a:fillRef idx="2">
            <a:schemeClr val="accent1"/>
          </a:fillRef>
          <a:effectRef idx="1">
            <a:schemeClr val="accent1"/>
          </a:effectRef>
          <a:fontRef idx="minor">
            <a:schemeClr val="dk1"/>
          </a:fontRef>
        </p:style>
        <p:txBody>
          <a:bodyPr wrap="square" lIns="182880" tIns="91440" rIns="182880" bIns="91440" rtlCol="0">
            <a:spAutoFit/>
          </a:bodyPr>
          <a:lstStyle/>
          <a:p>
            <a:pPr marL="228600" lvl="0" indent="-228600">
              <a:spcAft>
                <a:spcPts val="0"/>
              </a:spcAft>
              <a:buClr>
                <a:schemeClr val="accent2">
                  <a:lumMod val="50000"/>
                </a:schemeClr>
              </a:buClr>
              <a:buFont typeface="Wingdings" panose="05000000000000000000" pitchFamily="2" charset="2"/>
              <a:buChar char="§"/>
            </a:pPr>
            <a:r>
              <a:rPr lang="en-US" sz="1600" dirty="0" smtClean="0">
                <a:latin typeface="Verdana" panose="020B0604030504040204" pitchFamily="34" charset="0"/>
                <a:ea typeface="Verdana" panose="020B0604030504040204" pitchFamily="34" charset="0"/>
                <a:cs typeface="Verdana" panose="020B0604030504040204" pitchFamily="34" charset="0"/>
              </a:rPr>
              <a:t>Brexit 2016</a:t>
            </a:r>
          </a:p>
          <a:p>
            <a:pPr marL="228600" lvl="0" indent="-228600">
              <a:spcAft>
                <a:spcPts val="0"/>
              </a:spcAft>
              <a:buClr>
                <a:schemeClr val="accent2">
                  <a:lumMod val="50000"/>
                </a:schemeClr>
              </a:buClr>
              <a:buFont typeface="Wingdings" panose="05000000000000000000" pitchFamily="2" charset="2"/>
              <a:buChar char="§"/>
            </a:pPr>
            <a:r>
              <a:rPr lang="en-US" sz="1600" dirty="0" smtClean="0">
                <a:latin typeface="Verdana" panose="020B0604030504040204" pitchFamily="34" charset="0"/>
                <a:ea typeface="Verdana" panose="020B0604030504040204" pitchFamily="34" charset="0"/>
                <a:cs typeface="Verdana" panose="020B0604030504040204" pitchFamily="34" charset="0"/>
              </a:rPr>
              <a:t>Colombia 2016</a:t>
            </a:r>
          </a:p>
          <a:p>
            <a:pPr marL="228600" lvl="0" indent="-228600">
              <a:spcAft>
                <a:spcPts val="0"/>
              </a:spcAft>
              <a:buClr>
                <a:schemeClr val="accent2">
                  <a:lumMod val="50000"/>
                </a:schemeClr>
              </a:buClr>
              <a:buFont typeface="Wingdings" panose="05000000000000000000" pitchFamily="2" charset="2"/>
              <a:buChar char="§"/>
            </a:pPr>
            <a:r>
              <a:rPr lang="en-US" sz="1600" dirty="0" smtClean="0">
                <a:latin typeface="Verdana" panose="020B0604030504040204" pitchFamily="34" charset="0"/>
                <a:ea typeface="Verdana" panose="020B0604030504040204" pitchFamily="34" charset="0"/>
                <a:cs typeface="Verdana" panose="020B0604030504040204" pitchFamily="34" charset="0"/>
              </a:rPr>
              <a:t>British General Election 2015</a:t>
            </a:r>
          </a:p>
          <a:p>
            <a:pPr marL="228600" lvl="0" indent="-228600">
              <a:spcAft>
                <a:spcPts val="0"/>
              </a:spcAft>
              <a:buClr>
                <a:schemeClr val="accent2">
                  <a:lumMod val="50000"/>
                </a:schemeClr>
              </a:buClr>
              <a:buFont typeface="Wingdings" panose="05000000000000000000" pitchFamily="2" charset="2"/>
              <a:buChar char="§"/>
            </a:pPr>
            <a:r>
              <a:rPr lang="en-US" sz="1600" dirty="0" smtClean="0">
                <a:latin typeface="Verdana" panose="020B0604030504040204" pitchFamily="34" charset="0"/>
                <a:ea typeface="Verdana" panose="020B0604030504040204" pitchFamily="34" charset="0"/>
                <a:cs typeface="Verdana" panose="020B0604030504040204" pitchFamily="34" charset="0"/>
              </a:rPr>
              <a:t>Greek Referendum 2015</a:t>
            </a:r>
          </a:p>
          <a:p>
            <a:pPr marL="228600" lvl="0" indent="-228600">
              <a:spcAft>
                <a:spcPts val="0"/>
              </a:spcAft>
              <a:buClr>
                <a:schemeClr val="accent2">
                  <a:lumMod val="50000"/>
                </a:schemeClr>
              </a:buClr>
              <a:buFont typeface="Wingdings" panose="05000000000000000000" pitchFamily="2" charset="2"/>
              <a:buChar char="§"/>
            </a:pPr>
            <a:r>
              <a:rPr lang="en-US" sz="1600" dirty="0" smtClean="0">
                <a:latin typeface="Verdana" panose="020B0604030504040204" pitchFamily="34" charset="0"/>
                <a:ea typeface="Verdana" panose="020B0604030504040204" pitchFamily="34" charset="0"/>
                <a:cs typeface="Verdana" panose="020B0604030504040204" pitchFamily="34" charset="0"/>
              </a:rPr>
              <a:t>Israel General Election 2015</a:t>
            </a:r>
          </a:p>
        </p:txBody>
      </p:sp>
    </p:spTree>
    <p:extLst>
      <p:ext uri="{BB962C8B-B14F-4D97-AF65-F5344CB8AC3E}">
        <p14:creationId xmlns:p14="http://schemas.microsoft.com/office/powerpoint/2010/main" val="18176217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64986431"/>
              </p:ext>
            </p:extLst>
          </p:nvPr>
        </p:nvGraphicFramePr>
        <p:xfrm>
          <a:off x="1358638" y="2102695"/>
          <a:ext cx="6426272" cy="1376680"/>
        </p:xfrm>
        <a:graphic>
          <a:graphicData uri="http://schemas.openxmlformats.org/drawingml/2006/table">
            <a:tbl>
              <a:tblPr firstRow="1" lastRow="1" bandRow="1">
                <a:tableStyleId>{0E3FDE45-AF77-4B5C-9715-49D594BDF05E}</a:tableStyleId>
              </a:tblPr>
              <a:tblGrid>
                <a:gridCol w="1552821"/>
                <a:gridCol w="894303"/>
                <a:gridCol w="1818752"/>
                <a:gridCol w="2160396"/>
              </a:tblGrid>
              <a:tr h="370840">
                <a:tc>
                  <a:txBody>
                    <a:bodyPr/>
                    <a:lstStyle/>
                    <a:p>
                      <a:pPr algn="ctr"/>
                      <a:endParaRPr lang="en-US" sz="1600" dirty="0"/>
                    </a:p>
                  </a:txBody>
                  <a:tcPr/>
                </a:tc>
                <a:tc>
                  <a:txBody>
                    <a:bodyPr/>
                    <a:lstStyle/>
                    <a:p>
                      <a:pPr algn="ctr"/>
                      <a:r>
                        <a:rPr lang="en-US" sz="1600" dirty="0" smtClean="0"/>
                        <a:t>538</a:t>
                      </a:r>
                      <a:endParaRPr lang="en-US" sz="1600" dirty="0"/>
                    </a:p>
                  </a:txBody>
                  <a:tcPr/>
                </a:tc>
                <a:tc>
                  <a:txBody>
                    <a:bodyPr/>
                    <a:lstStyle/>
                    <a:p>
                      <a:pPr algn="ctr"/>
                      <a:r>
                        <a:rPr lang="en-US" sz="1600" dirty="0" smtClean="0"/>
                        <a:t>Huffington Post</a:t>
                      </a:r>
                      <a:endParaRPr lang="en-US" sz="1600" dirty="0"/>
                    </a:p>
                  </a:txBody>
                  <a:tcPr/>
                </a:tc>
                <a:tc>
                  <a:txBody>
                    <a:bodyPr/>
                    <a:lstStyle/>
                    <a:p>
                      <a:pPr algn="ctr"/>
                      <a:r>
                        <a:rPr lang="en-US" sz="1600" dirty="0" smtClean="0"/>
                        <a:t>RealClearPolitics</a:t>
                      </a:r>
                      <a:endParaRPr lang="en-US" sz="1600" dirty="0"/>
                    </a:p>
                  </a:txBody>
                  <a:tcPr/>
                </a:tc>
              </a:tr>
              <a:tr h="177707">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Clinton</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91440"/>
                      <a:r>
                        <a:rPr lang="en-US" sz="1600" dirty="0" smtClean="0">
                          <a:latin typeface="Verdana" panose="020B0604030504040204" pitchFamily="34" charset="0"/>
                          <a:ea typeface="Verdana" panose="020B0604030504040204" pitchFamily="34" charset="0"/>
                          <a:cs typeface="Verdana" panose="020B0604030504040204" pitchFamily="34" charset="0"/>
                        </a:rPr>
                        <a:t>49%</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548640"/>
                      <a:r>
                        <a:rPr lang="en-US" sz="1600" dirty="0" smtClean="0">
                          <a:latin typeface="Verdana" panose="020B0604030504040204" pitchFamily="34" charset="0"/>
                          <a:ea typeface="Verdana" panose="020B0604030504040204" pitchFamily="34" charset="0"/>
                          <a:cs typeface="Verdana" panose="020B0604030504040204" pitchFamily="34" charset="0"/>
                        </a:rPr>
                        <a:t>48%</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640080"/>
                      <a:r>
                        <a:rPr lang="en-US" sz="1600" dirty="0" smtClean="0">
                          <a:latin typeface="Verdana" panose="020B0604030504040204" pitchFamily="34" charset="0"/>
                          <a:ea typeface="Verdana" panose="020B0604030504040204" pitchFamily="34" charset="0"/>
                          <a:cs typeface="Verdana" panose="020B0604030504040204" pitchFamily="34" charset="0"/>
                        </a:rPr>
                        <a:t>47%</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r h="148416">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Trump</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91440"/>
                      <a:r>
                        <a:rPr lang="en-US" sz="1600" dirty="0" smtClean="0">
                          <a:latin typeface="Verdana" panose="020B0604030504040204" pitchFamily="34" charset="0"/>
                          <a:ea typeface="Verdana" panose="020B0604030504040204" pitchFamily="34" charset="0"/>
                          <a:cs typeface="Verdana" panose="020B0604030504040204" pitchFamily="34" charset="0"/>
                        </a:rPr>
                        <a:t>45</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548640"/>
                      <a:r>
                        <a:rPr lang="en-US" sz="1600" dirty="0" smtClean="0">
                          <a:latin typeface="Verdana" panose="020B0604030504040204" pitchFamily="34" charset="0"/>
                          <a:ea typeface="Verdana" panose="020B0604030504040204" pitchFamily="34" charset="0"/>
                          <a:cs typeface="Verdana" panose="020B0604030504040204" pitchFamily="34" charset="0"/>
                        </a:rPr>
                        <a:t>42</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640080"/>
                      <a:r>
                        <a:rPr lang="en-US" sz="1600" dirty="0" smtClean="0">
                          <a:latin typeface="Verdana" panose="020B0604030504040204" pitchFamily="34" charset="0"/>
                          <a:ea typeface="Verdana" panose="020B0604030504040204" pitchFamily="34" charset="0"/>
                          <a:cs typeface="Verdana" panose="020B0604030504040204" pitchFamily="34" charset="0"/>
                        </a:rPr>
                        <a:t>44</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r h="0">
                <a:tc>
                  <a:txBody>
                    <a:bodyPr/>
                    <a:lstStyle/>
                    <a:p>
                      <a:r>
                        <a:rPr lang="en-US" sz="1600" dirty="0" smtClean="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Difference</a:t>
                      </a:r>
                      <a:endParaRPr lang="en-US" sz="1600"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91440"/>
                      <a:r>
                        <a:rPr lang="en-US" sz="1600" dirty="0" smtClean="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4</a:t>
                      </a:r>
                      <a:endParaRPr lang="en-US" sz="1600"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548640"/>
                      <a:r>
                        <a:rPr lang="en-US" sz="1600" dirty="0" smtClean="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6</a:t>
                      </a:r>
                      <a:endParaRPr lang="en-US" sz="1600"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640080"/>
                      <a:r>
                        <a:rPr lang="en-US" sz="1600" dirty="0" smtClean="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3</a:t>
                      </a:r>
                      <a:endParaRPr lang="en-US" sz="1600"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
        <p:nvSpPr>
          <p:cNvPr id="4" name="TextBox 3"/>
          <p:cNvSpPr txBox="1"/>
          <p:nvPr/>
        </p:nvSpPr>
        <p:spPr>
          <a:xfrm>
            <a:off x="0" y="1758746"/>
            <a:ext cx="9144000" cy="338554"/>
          </a:xfrm>
          <a:prstGeom prst="rect">
            <a:avLst/>
          </a:prstGeom>
          <a:noFill/>
        </p:spPr>
        <p:txBody>
          <a:bodyPr wrap="square" rtlCol="0">
            <a:spAutoFit/>
          </a:bodyPr>
          <a:lstStyle/>
          <a:p>
            <a:pPr algn="ctr"/>
            <a:r>
              <a:rPr lang="en-US" sz="1600" b="1" dirty="0" smtClean="0">
                <a:solidFill>
                  <a:schemeClr val="accent2">
                    <a:lumMod val="75000"/>
                  </a:schemeClr>
                </a:solidFill>
              </a:rPr>
              <a:t>Aggregators - November 7, 2016</a:t>
            </a:r>
            <a:endParaRPr lang="en-US" sz="1600" b="1" dirty="0">
              <a:solidFill>
                <a:schemeClr val="accent2">
                  <a:lumMod val="75000"/>
                </a:scheme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641002445"/>
              </p:ext>
            </p:extLst>
          </p:nvPr>
        </p:nvGraphicFramePr>
        <p:xfrm>
          <a:off x="359922" y="5432319"/>
          <a:ext cx="8424153" cy="1112520"/>
        </p:xfrm>
        <a:graphic>
          <a:graphicData uri="http://schemas.openxmlformats.org/drawingml/2006/table">
            <a:tbl>
              <a:tblPr firstRow="1" bandRow="1">
                <a:tableStyleId>{0E3FDE45-AF77-4B5C-9715-49D594BDF05E}</a:tableStyleId>
              </a:tblPr>
              <a:tblGrid>
                <a:gridCol w="1206230"/>
                <a:gridCol w="1449421"/>
                <a:gridCol w="1459149"/>
                <a:gridCol w="1517515"/>
                <a:gridCol w="1391055"/>
                <a:gridCol w="1400783"/>
              </a:tblGrid>
              <a:tr h="370840">
                <a:tc>
                  <a:txBody>
                    <a:bodyPr/>
                    <a:lstStyle/>
                    <a:p>
                      <a:pPr algn="ctr"/>
                      <a:endParaRPr lang="en-US" sz="1600" dirty="0"/>
                    </a:p>
                  </a:txBody>
                  <a:tcPr/>
                </a:tc>
                <a:tc>
                  <a:txBody>
                    <a:bodyPr/>
                    <a:lstStyle/>
                    <a:p>
                      <a:pPr algn="ctr"/>
                      <a:r>
                        <a:rPr lang="en-US" sz="1600" dirty="0" smtClean="0"/>
                        <a:t>NYT Upshot</a:t>
                      </a:r>
                      <a:endParaRPr lang="en-US" sz="1600" dirty="0"/>
                    </a:p>
                  </a:txBody>
                  <a:tcPr/>
                </a:tc>
                <a:tc>
                  <a:txBody>
                    <a:bodyPr/>
                    <a:lstStyle/>
                    <a:p>
                      <a:pPr algn="ctr"/>
                      <a:r>
                        <a:rPr lang="en-US" sz="1600" dirty="0" smtClean="0"/>
                        <a:t>538</a:t>
                      </a:r>
                      <a:endParaRPr lang="en-US" sz="1600" dirty="0"/>
                    </a:p>
                  </a:txBody>
                  <a:tcPr/>
                </a:tc>
                <a:tc>
                  <a:txBody>
                    <a:bodyPr/>
                    <a:lstStyle/>
                    <a:p>
                      <a:pPr algn="ctr"/>
                      <a:r>
                        <a:rPr lang="en-US" sz="1600" dirty="0" smtClean="0"/>
                        <a:t>Princeton</a:t>
                      </a:r>
                      <a:endParaRPr lang="en-US" sz="1600" dirty="0"/>
                    </a:p>
                  </a:txBody>
                  <a:tcPr/>
                </a:tc>
                <a:tc>
                  <a:txBody>
                    <a:bodyPr/>
                    <a:lstStyle/>
                    <a:p>
                      <a:pPr algn="ctr"/>
                      <a:r>
                        <a:rPr lang="en-US" sz="1600" dirty="0" smtClean="0"/>
                        <a:t>Cook</a:t>
                      </a:r>
                      <a:endParaRPr lang="en-US" sz="1600" dirty="0"/>
                    </a:p>
                  </a:txBody>
                  <a:tcPr/>
                </a:tc>
                <a:tc>
                  <a:txBody>
                    <a:bodyPr/>
                    <a:lstStyle/>
                    <a:p>
                      <a:pPr algn="ctr"/>
                      <a:r>
                        <a:rPr lang="en-US" sz="1600" dirty="0" smtClean="0"/>
                        <a:t>Sabato</a:t>
                      </a:r>
                      <a:endParaRPr lang="en-US" sz="1600" dirty="0"/>
                    </a:p>
                  </a:txBody>
                  <a:tcPr/>
                </a:tc>
              </a:tr>
              <a:tr h="370840">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National</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Clinton 84%</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Clinton 72%</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Clinton 99%</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Lean Dem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Likely Dem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r h="370840">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Colorado</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88% Dem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78% Dem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99% Dem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Lean Dem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Likely Dem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
        <p:nvSpPr>
          <p:cNvPr id="6" name="TextBox 5"/>
          <p:cNvSpPr txBox="1"/>
          <p:nvPr/>
        </p:nvSpPr>
        <p:spPr>
          <a:xfrm>
            <a:off x="-3248" y="5085546"/>
            <a:ext cx="9144000" cy="338554"/>
          </a:xfrm>
          <a:prstGeom prst="rect">
            <a:avLst/>
          </a:prstGeom>
          <a:noFill/>
        </p:spPr>
        <p:txBody>
          <a:bodyPr wrap="square" rtlCol="0">
            <a:spAutoFit/>
          </a:bodyPr>
          <a:lstStyle/>
          <a:p>
            <a:pPr algn="ctr"/>
            <a:r>
              <a:rPr lang="en-US" sz="1600" b="1" dirty="0" smtClean="0">
                <a:solidFill>
                  <a:schemeClr val="accent2">
                    <a:lumMod val="75000"/>
                  </a:schemeClr>
                </a:solidFill>
              </a:rPr>
              <a:t>Forecasts - November 7, 2016</a:t>
            </a:r>
            <a:endParaRPr lang="en-US" sz="1600" b="1" dirty="0">
              <a:solidFill>
                <a:schemeClr val="accent2">
                  <a:lumMod val="75000"/>
                </a:schemeClr>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6292" t="-1" r="29215" b="27028"/>
          <a:stretch/>
        </p:blipFill>
        <p:spPr>
          <a:xfrm>
            <a:off x="7257283" y="3761436"/>
            <a:ext cx="1086158" cy="1188720"/>
          </a:xfrm>
          <a:prstGeom prst="rect">
            <a:avLst/>
          </a:prstGeom>
          <a:ln>
            <a:solidFill>
              <a:schemeClr val="accent2">
                <a:lumMod val="75000"/>
              </a:schemeClr>
            </a:solidFill>
          </a:ln>
          <a:scene3d>
            <a:camera prst="orthographicFront">
              <a:rot lat="0" lon="0" rev="0"/>
            </a:camera>
            <a:lightRig rig="threePt" dir="t"/>
          </a:scene3d>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4543" r="30057"/>
          <a:stretch/>
        </p:blipFill>
        <p:spPr>
          <a:xfrm>
            <a:off x="768484" y="3751706"/>
            <a:ext cx="1089499" cy="1188720"/>
          </a:xfrm>
          <a:prstGeom prst="rect">
            <a:avLst/>
          </a:prstGeom>
          <a:ln>
            <a:solidFill>
              <a:schemeClr val="accent2">
                <a:lumMod val="75000"/>
              </a:schemeClr>
            </a:solidFill>
          </a:ln>
        </p:spPr>
      </p:pic>
      <p:graphicFrame>
        <p:nvGraphicFramePr>
          <p:cNvPr id="11" name="Table 10"/>
          <p:cNvGraphicFramePr>
            <a:graphicFrameLocks noGrp="1"/>
          </p:cNvGraphicFramePr>
          <p:nvPr>
            <p:extLst>
              <p:ext uri="{D42A27DB-BD31-4B8C-83A1-F6EECF244321}">
                <p14:modId xmlns:p14="http://schemas.microsoft.com/office/powerpoint/2010/main" val="3137827818"/>
              </p:ext>
            </p:extLst>
          </p:nvPr>
        </p:nvGraphicFramePr>
        <p:xfrm>
          <a:off x="2403105" y="3915178"/>
          <a:ext cx="4331294" cy="1041400"/>
        </p:xfrm>
        <a:graphic>
          <a:graphicData uri="http://schemas.openxmlformats.org/drawingml/2006/table">
            <a:tbl>
              <a:tblPr firstRow="1" bandRow="1">
                <a:tableStyleId>{0E3FDE45-AF77-4B5C-9715-49D594BDF05E}</a:tableStyleId>
              </a:tblPr>
              <a:tblGrid>
                <a:gridCol w="1023889"/>
                <a:gridCol w="1634247"/>
                <a:gridCol w="1673158"/>
              </a:tblGrid>
              <a:tr h="370840">
                <a:tc>
                  <a:txBody>
                    <a:bodyPr/>
                    <a:lstStyle/>
                    <a:p>
                      <a:pPr algn="ctr"/>
                      <a:endParaRPr lang="en-US" sz="1600" dirty="0"/>
                    </a:p>
                  </a:txBody>
                  <a:tcPr/>
                </a:tc>
                <a:tc>
                  <a:txBody>
                    <a:bodyPr/>
                    <a:lstStyle/>
                    <a:p>
                      <a:pPr algn="ctr"/>
                      <a:r>
                        <a:rPr lang="en-US" sz="1600" dirty="0" smtClean="0"/>
                        <a:t>Electoral Vote</a:t>
                      </a:r>
                      <a:endParaRPr lang="en-US" sz="1600" dirty="0"/>
                    </a:p>
                  </a:txBody>
                  <a:tcPr/>
                </a:tc>
                <a:tc>
                  <a:txBody>
                    <a:bodyPr/>
                    <a:lstStyle/>
                    <a:p>
                      <a:pPr algn="ctr"/>
                      <a:r>
                        <a:rPr lang="en-US" sz="1600" dirty="0" smtClean="0"/>
                        <a:t>Popular</a:t>
                      </a:r>
                      <a:r>
                        <a:rPr lang="en-US" sz="1600" baseline="0" dirty="0" smtClean="0"/>
                        <a:t> Vote</a:t>
                      </a:r>
                      <a:endParaRPr lang="en-US" sz="1600" dirty="0"/>
                    </a:p>
                  </a:txBody>
                  <a:tcPr/>
                </a:tc>
              </a:tr>
              <a:tr h="278223">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Trump</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306</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457200"/>
                      <a:r>
                        <a:rPr lang="en-US" sz="1600" dirty="0" smtClean="0">
                          <a:latin typeface="Verdana" panose="020B0604030504040204" pitchFamily="34" charset="0"/>
                          <a:ea typeface="Verdana" panose="020B0604030504040204" pitchFamily="34" charset="0"/>
                          <a:cs typeface="Verdana" panose="020B0604030504040204" pitchFamily="34" charset="0"/>
                        </a:rPr>
                        <a:t>46%</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r h="273683">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Clinton</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algn="ctr"/>
                      <a:r>
                        <a:rPr lang="en-US" sz="1600" dirty="0" smtClean="0">
                          <a:latin typeface="Verdana" panose="020B0604030504040204" pitchFamily="34" charset="0"/>
                          <a:ea typeface="Verdana" panose="020B0604030504040204" pitchFamily="34" charset="0"/>
                          <a:cs typeface="Verdana" panose="020B0604030504040204" pitchFamily="34" charset="0"/>
                        </a:rPr>
                        <a:t>232</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457200"/>
                      <a:r>
                        <a:rPr lang="en-US" sz="1600" dirty="0" smtClean="0">
                          <a:latin typeface="Verdana" panose="020B0604030504040204" pitchFamily="34" charset="0"/>
                          <a:ea typeface="Verdana" panose="020B0604030504040204" pitchFamily="34" charset="0"/>
                          <a:cs typeface="Verdana" panose="020B0604030504040204" pitchFamily="34" charset="0"/>
                        </a:rPr>
                        <a:t>48%</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
        <p:nvSpPr>
          <p:cNvPr id="12" name="TextBox 11"/>
          <p:cNvSpPr txBox="1"/>
          <p:nvPr/>
        </p:nvSpPr>
        <p:spPr>
          <a:xfrm>
            <a:off x="-3248" y="3569062"/>
            <a:ext cx="9144000" cy="338554"/>
          </a:xfrm>
          <a:prstGeom prst="rect">
            <a:avLst/>
          </a:prstGeom>
          <a:noFill/>
        </p:spPr>
        <p:txBody>
          <a:bodyPr wrap="square" rtlCol="0">
            <a:spAutoFit/>
          </a:bodyPr>
          <a:lstStyle/>
          <a:p>
            <a:pPr algn="ctr"/>
            <a:r>
              <a:rPr lang="en-US" sz="1600" b="1" dirty="0" smtClean="0">
                <a:solidFill>
                  <a:schemeClr val="accent2">
                    <a:lumMod val="75000"/>
                  </a:schemeClr>
                </a:solidFill>
              </a:rPr>
              <a:t>Results – December 10, 2016</a:t>
            </a:r>
            <a:endParaRPr lang="en-US" sz="1600" b="1" dirty="0">
              <a:solidFill>
                <a:schemeClr val="accent2">
                  <a:lumMod val="75000"/>
                </a:schemeClr>
              </a:solidFill>
            </a:endParaRPr>
          </a:p>
        </p:txBody>
      </p:sp>
      <p:sp>
        <p:nvSpPr>
          <p:cNvPr id="9" name="TextBox 8"/>
          <p:cNvSpPr txBox="1"/>
          <p:nvPr/>
        </p:nvSpPr>
        <p:spPr>
          <a:xfrm>
            <a:off x="690654" y="309316"/>
            <a:ext cx="7762673" cy="1292662"/>
          </a:xfrm>
          <a:prstGeom prst="rect">
            <a:avLst/>
          </a:prstGeom>
          <a:noFill/>
          <a:ln>
            <a:solidFill>
              <a:schemeClr val="bg2">
                <a:lumMod val="50000"/>
              </a:schemeClr>
            </a:solidFill>
          </a:ln>
        </p:spPr>
        <p:txBody>
          <a:bodyPr wrap="square" rtlCol="0">
            <a:spAutoFit/>
          </a:bodyPr>
          <a:lstStyle/>
          <a:p>
            <a:pPr>
              <a:tabLst>
                <a:tab pos="8170863" algn="r"/>
              </a:tabLst>
            </a:pPr>
            <a:r>
              <a:rPr lang="en-US" sz="1400" i="1" dirty="0"/>
              <a:t>“Donald Trump wins the presidency. The business tycoon and TV personality, capping his improbably political journey with an astounding upset victory,” Blitzer said. “Donald J. Trump will become the 45</a:t>
            </a:r>
            <a:r>
              <a:rPr lang="en-US" sz="1400" i="1" baseline="30000" dirty="0"/>
              <a:t>th</a:t>
            </a:r>
            <a:r>
              <a:rPr lang="en-US" sz="1400" i="1" dirty="0"/>
              <a:t> President </a:t>
            </a:r>
            <a:r>
              <a:rPr lang="en-US" sz="1400" i="1" dirty="0" smtClean="0"/>
              <a:t>of the </a:t>
            </a:r>
            <a:r>
              <a:rPr lang="en-US" sz="1400" i="1" dirty="0"/>
              <a:t>United States, defeating Hillary Clinton in a campaign unlike anything we’ve seen in our lifetime</a:t>
            </a:r>
            <a:r>
              <a:rPr lang="en-US" sz="1400" i="1" dirty="0" smtClean="0"/>
              <a:t>.”</a:t>
            </a:r>
            <a:endParaRPr lang="en-US" sz="800" i="1" dirty="0" smtClean="0"/>
          </a:p>
          <a:p>
            <a:pPr>
              <a:tabLst>
                <a:tab pos="7432675" algn="r"/>
                <a:tab pos="8170863" algn="r"/>
              </a:tabLst>
            </a:pPr>
            <a:r>
              <a:rPr lang="en-US" sz="800" dirty="0"/>
              <a:t/>
            </a:r>
            <a:br>
              <a:rPr lang="en-US" sz="800" dirty="0"/>
            </a:br>
            <a:r>
              <a:rPr lang="en-US" sz="1400" dirty="0" smtClean="0"/>
              <a:t>	</a:t>
            </a:r>
            <a:r>
              <a:rPr lang="en-US" sz="1200" b="1" dirty="0" smtClean="0"/>
              <a:t>— </a:t>
            </a:r>
            <a:r>
              <a:rPr lang="en-US" sz="1200" b="1" dirty="0"/>
              <a:t>CNN</a:t>
            </a:r>
            <a:r>
              <a:rPr lang="en-US" sz="1200" b="1" dirty="0" smtClean="0"/>
              <a:t>, Call the Race, </a:t>
            </a:r>
            <a:r>
              <a:rPr lang="en-US" sz="1200" b="1" dirty="0"/>
              <a:t>Wolf Blitzer, 3:12 am, 11-9-16</a:t>
            </a:r>
          </a:p>
        </p:txBody>
      </p:sp>
    </p:spTree>
    <p:extLst>
      <p:ext uri="{BB962C8B-B14F-4D97-AF65-F5344CB8AC3E}">
        <p14:creationId xmlns:p14="http://schemas.microsoft.com/office/powerpoint/2010/main" val="745470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124" y="1616008"/>
            <a:ext cx="7085794" cy="4472593"/>
          </a:xfrm>
          <a:prstGeom prst="rect">
            <a:avLst/>
          </a:prstGeom>
        </p:spPr>
      </p:pic>
      <p:sp>
        <p:nvSpPr>
          <p:cNvPr id="2" name="Title 1"/>
          <p:cNvSpPr>
            <a:spLocks noGrp="1"/>
          </p:cNvSpPr>
          <p:nvPr>
            <p:ph type="title"/>
          </p:nvPr>
        </p:nvSpPr>
        <p:spPr>
          <a:xfrm>
            <a:off x="0" y="230110"/>
            <a:ext cx="9144000" cy="754062"/>
          </a:xfrm>
        </p:spPr>
        <p:txBody>
          <a:bodyPr/>
          <a:lstStyle/>
          <a:p>
            <a:r>
              <a:rPr lang="en-US" sz="2800" dirty="0" smtClean="0">
                <a:solidFill>
                  <a:schemeClr val="bg2">
                    <a:lumMod val="50000"/>
                  </a:schemeClr>
                </a:solidFill>
              </a:rPr>
              <a:t>Battleground </a:t>
            </a:r>
            <a:r>
              <a:rPr lang="en-US" sz="2800" dirty="0">
                <a:solidFill>
                  <a:schemeClr val="bg2">
                    <a:lumMod val="50000"/>
                  </a:schemeClr>
                </a:solidFill>
              </a:rPr>
              <a:t>States</a:t>
            </a:r>
            <a:br>
              <a:rPr lang="en-US" sz="2800" dirty="0">
                <a:solidFill>
                  <a:schemeClr val="bg2">
                    <a:lumMod val="50000"/>
                  </a:schemeClr>
                </a:solidFill>
              </a:rPr>
            </a:br>
            <a:r>
              <a:rPr lang="en-US" sz="2400" dirty="0" smtClean="0">
                <a:solidFill>
                  <a:schemeClr val="bg2">
                    <a:lumMod val="50000"/>
                  </a:schemeClr>
                </a:solidFill>
              </a:rPr>
              <a:t>Clinton vs. Trump Final Polls and Results</a:t>
            </a:r>
            <a:endParaRPr lang="en-US" sz="2400" dirty="0">
              <a:solidFill>
                <a:schemeClr val="bg2">
                  <a:lumMod val="50000"/>
                </a:schemeClr>
              </a:solidFill>
            </a:endParaRPr>
          </a:p>
        </p:txBody>
      </p:sp>
      <p:sp>
        <p:nvSpPr>
          <p:cNvPr id="10" name="TextBox 9"/>
          <p:cNvSpPr txBox="1"/>
          <p:nvPr/>
        </p:nvSpPr>
        <p:spPr>
          <a:xfrm>
            <a:off x="97281" y="1160550"/>
            <a:ext cx="2905760" cy="338554"/>
          </a:xfrm>
          <a:prstGeom prst="rect">
            <a:avLst/>
          </a:prstGeom>
          <a:noFill/>
        </p:spPr>
        <p:txBody>
          <a:bodyPr wrap="square" rtlCol="0">
            <a:spAutoFit/>
          </a:bodyPr>
          <a:lstStyle/>
          <a:p>
            <a:pPr algn="ctr"/>
            <a:r>
              <a:rPr lang="en-US" sz="1600" b="1" dirty="0" smtClean="0">
                <a:solidFill>
                  <a:schemeClr val="bg2">
                    <a:lumMod val="50000"/>
                  </a:schemeClr>
                </a:solidFill>
              </a:rPr>
              <a:t>November 7 &amp; 27, 2016</a:t>
            </a:r>
            <a:endParaRPr lang="en-US" sz="1600" b="1" dirty="0">
              <a:solidFill>
                <a:schemeClr val="bg2">
                  <a:lumMod val="50000"/>
                </a:schemeClr>
              </a:solidFill>
            </a:endParaRPr>
          </a:p>
        </p:txBody>
      </p:sp>
      <p:sp>
        <p:nvSpPr>
          <p:cNvPr id="11" name="TextBox 10"/>
          <p:cNvSpPr txBox="1"/>
          <p:nvPr/>
        </p:nvSpPr>
        <p:spPr>
          <a:xfrm>
            <a:off x="227379" y="5910396"/>
            <a:ext cx="1986884" cy="646331"/>
          </a:xfrm>
          <a:prstGeom prst="rect">
            <a:avLst/>
          </a:prstGeom>
          <a:noFill/>
          <a:ln w="12700">
            <a:solidFill>
              <a:srgbClr val="006600"/>
            </a:solidFill>
          </a:ln>
        </p:spPr>
        <p:txBody>
          <a:bodyPr wrap="square" rtlCol="0">
            <a:spAutoFit/>
          </a:bodyPr>
          <a:lstStyle/>
          <a:p>
            <a:pPr>
              <a:tabLst>
                <a:tab pos="1828800" algn="l"/>
              </a:tabLst>
            </a:pPr>
            <a:r>
              <a:rPr lang="en-US" sz="1200" b="1" dirty="0" smtClean="0">
                <a:solidFill>
                  <a:srgbClr val="FF0000"/>
                </a:solidFill>
              </a:rPr>
              <a:t>Red</a:t>
            </a:r>
            <a:r>
              <a:rPr lang="en-US" sz="1200" dirty="0" smtClean="0"/>
              <a:t> = Republican</a:t>
            </a:r>
          </a:p>
          <a:p>
            <a:pPr>
              <a:tabLst>
                <a:tab pos="1828800" algn="l"/>
              </a:tabLst>
            </a:pPr>
            <a:r>
              <a:rPr lang="en-US" sz="1200" b="1" dirty="0" smtClean="0">
                <a:solidFill>
                  <a:srgbClr val="000099"/>
                </a:solidFill>
              </a:rPr>
              <a:t>Blue</a:t>
            </a:r>
            <a:r>
              <a:rPr lang="en-US" sz="1200" dirty="0" smtClean="0">
                <a:solidFill>
                  <a:srgbClr val="000099"/>
                </a:solidFill>
              </a:rPr>
              <a:t> </a:t>
            </a:r>
            <a:r>
              <a:rPr lang="en-US" sz="1200" dirty="0" smtClean="0"/>
              <a:t>= Democrat</a:t>
            </a:r>
          </a:p>
          <a:p>
            <a:pPr>
              <a:tabLst>
                <a:tab pos="1828800" algn="l"/>
              </a:tabLst>
            </a:pPr>
            <a:r>
              <a:rPr lang="en-US" sz="1200" b="1" dirty="0" smtClean="0">
                <a:solidFill>
                  <a:schemeClr val="bg1">
                    <a:lumMod val="50000"/>
                  </a:schemeClr>
                </a:solidFill>
              </a:rPr>
              <a:t>Gray</a:t>
            </a:r>
            <a:r>
              <a:rPr lang="en-US" sz="1200" b="1" dirty="0" smtClean="0">
                <a:solidFill>
                  <a:srgbClr val="006600"/>
                </a:solidFill>
              </a:rPr>
              <a:t> </a:t>
            </a:r>
            <a:r>
              <a:rPr lang="en-US" sz="1200" dirty="0" smtClean="0"/>
              <a:t>= Not called yet</a:t>
            </a:r>
            <a:endParaRPr lang="en-US" sz="1200" dirty="0"/>
          </a:p>
        </p:txBody>
      </p:sp>
      <p:sp>
        <p:nvSpPr>
          <p:cNvPr id="7" name="TextBox 6"/>
          <p:cNvSpPr txBox="1"/>
          <p:nvPr/>
        </p:nvSpPr>
        <p:spPr>
          <a:xfrm>
            <a:off x="-42600" y="1947035"/>
            <a:ext cx="990601" cy="738664"/>
          </a:xfrm>
          <a:prstGeom prst="rect">
            <a:avLst/>
          </a:prstGeom>
          <a:noFill/>
        </p:spPr>
        <p:txBody>
          <a:bodyPr wrap="square" rtlCol="0">
            <a:spAutoFit/>
          </a:bodyPr>
          <a:lstStyle/>
          <a:p>
            <a:pPr algn="ctr"/>
            <a:r>
              <a:rPr lang="en-US" sz="1400" b="1" dirty="0" smtClean="0">
                <a:solidFill>
                  <a:srgbClr val="0070C0"/>
                </a:solidFill>
              </a:rPr>
              <a:t>Nevada</a:t>
            </a:r>
          </a:p>
          <a:p>
            <a:pPr algn="ctr"/>
            <a:r>
              <a:rPr lang="en-US" sz="1400" b="1" dirty="0" smtClean="0">
                <a:solidFill>
                  <a:srgbClr val="0070C0"/>
                </a:solidFill>
              </a:rPr>
              <a:t>Trump</a:t>
            </a:r>
          </a:p>
          <a:p>
            <a:pPr algn="ctr"/>
            <a:r>
              <a:rPr lang="en-US" sz="1400" b="1" dirty="0" smtClean="0">
                <a:solidFill>
                  <a:srgbClr val="0070C0"/>
                </a:solidFill>
              </a:rPr>
              <a:t>+1 (2)</a:t>
            </a:r>
            <a:endParaRPr lang="en-US" sz="1400" b="1" dirty="0">
              <a:solidFill>
                <a:srgbClr val="0070C0"/>
              </a:solidFill>
            </a:endParaRPr>
          </a:p>
        </p:txBody>
      </p:sp>
      <p:sp>
        <p:nvSpPr>
          <p:cNvPr id="12" name="TextBox 11"/>
          <p:cNvSpPr txBox="1"/>
          <p:nvPr/>
        </p:nvSpPr>
        <p:spPr>
          <a:xfrm>
            <a:off x="-191419" y="3703644"/>
            <a:ext cx="1412240" cy="738664"/>
          </a:xfrm>
          <a:prstGeom prst="rect">
            <a:avLst/>
          </a:prstGeom>
          <a:noFill/>
        </p:spPr>
        <p:txBody>
          <a:bodyPr wrap="square" rtlCol="0">
            <a:spAutoFit/>
          </a:bodyPr>
          <a:lstStyle/>
          <a:p>
            <a:pPr algn="ctr"/>
            <a:r>
              <a:rPr lang="en-US" sz="1400" b="1" dirty="0" smtClean="0">
                <a:solidFill>
                  <a:srgbClr val="0070C0"/>
                </a:solidFill>
              </a:rPr>
              <a:t>Colorado</a:t>
            </a:r>
          </a:p>
          <a:p>
            <a:pPr algn="ctr"/>
            <a:r>
              <a:rPr lang="en-US" sz="1400" b="1" dirty="0" smtClean="0">
                <a:solidFill>
                  <a:srgbClr val="0070C0"/>
                </a:solidFill>
              </a:rPr>
              <a:t>Clinton</a:t>
            </a:r>
          </a:p>
          <a:p>
            <a:pPr algn="ctr"/>
            <a:r>
              <a:rPr lang="en-US" sz="1400" b="1" dirty="0" smtClean="0">
                <a:solidFill>
                  <a:srgbClr val="0070C0"/>
                </a:solidFill>
              </a:rPr>
              <a:t>+3 (5)</a:t>
            </a:r>
            <a:endParaRPr lang="en-US" sz="1400" b="1" dirty="0">
              <a:solidFill>
                <a:srgbClr val="0070C0"/>
              </a:solidFill>
            </a:endParaRPr>
          </a:p>
        </p:txBody>
      </p:sp>
      <p:sp>
        <p:nvSpPr>
          <p:cNvPr id="13" name="TextBox 12"/>
          <p:cNvSpPr txBox="1"/>
          <p:nvPr/>
        </p:nvSpPr>
        <p:spPr>
          <a:xfrm>
            <a:off x="2885026" y="1111411"/>
            <a:ext cx="1412240" cy="738664"/>
          </a:xfrm>
          <a:prstGeom prst="rect">
            <a:avLst/>
          </a:prstGeom>
          <a:noFill/>
        </p:spPr>
        <p:txBody>
          <a:bodyPr wrap="square" rtlCol="0">
            <a:spAutoFit/>
          </a:bodyPr>
          <a:lstStyle/>
          <a:p>
            <a:pPr algn="ctr"/>
            <a:r>
              <a:rPr lang="en-US" sz="1400" b="1" dirty="0" smtClean="0">
                <a:solidFill>
                  <a:srgbClr val="FF0000"/>
                </a:solidFill>
              </a:rPr>
              <a:t>Iowa</a:t>
            </a:r>
          </a:p>
          <a:p>
            <a:pPr algn="ctr"/>
            <a:r>
              <a:rPr lang="en-US" sz="1400" b="1" dirty="0" smtClean="0">
                <a:solidFill>
                  <a:srgbClr val="FF0000"/>
                </a:solidFill>
              </a:rPr>
              <a:t>Trump</a:t>
            </a:r>
          </a:p>
          <a:p>
            <a:pPr algn="ctr"/>
            <a:r>
              <a:rPr lang="en-US" sz="1400" b="1" dirty="0" smtClean="0">
                <a:solidFill>
                  <a:srgbClr val="FF0000"/>
                </a:solidFill>
              </a:rPr>
              <a:t>+3 (9)</a:t>
            </a:r>
            <a:endParaRPr lang="en-US" sz="1400" b="1" dirty="0">
              <a:solidFill>
                <a:srgbClr val="FF0000"/>
              </a:solidFill>
            </a:endParaRPr>
          </a:p>
        </p:txBody>
      </p:sp>
      <p:sp>
        <p:nvSpPr>
          <p:cNvPr id="16" name="TextBox 15"/>
          <p:cNvSpPr txBox="1"/>
          <p:nvPr/>
        </p:nvSpPr>
        <p:spPr>
          <a:xfrm>
            <a:off x="5839608" y="1687577"/>
            <a:ext cx="1412240" cy="738664"/>
          </a:xfrm>
          <a:prstGeom prst="rect">
            <a:avLst/>
          </a:prstGeom>
          <a:noFill/>
        </p:spPr>
        <p:txBody>
          <a:bodyPr wrap="square" rtlCol="0">
            <a:spAutoFit/>
          </a:bodyPr>
          <a:lstStyle/>
          <a:p>
            <a:pPr algn="ctr"/>
            <a:r>
              <a:rPr lang="en-US" sz="1400" b="1" dirty="0" smtClean="0">
                <a:solidFill>
                  <a:srgbClr val="FF0000"/>
                </a:solidFill>
              </a:rPr>
              <a:t>Ohio</a:t>
            </a:r>
          </a:p>
          <a:p>
            <a:pPr algn="ctr"/>
            <a:r>
              <a:rPr lang="en-US" sz="1400" b="1" dirty="0" smtClean="0">
                <a:solidFill>
                  <a:srgbClr val="FF0000"/>
                </a:solidFill>
              </a:rPr>
              <a:t>Trump</a:t>
            </a:r>
          </a:p>
          <a:p>
            <a:pPr algn="ctr"/>
            <a:r>
              <a:rPr lang="en-US" sz="1400" b="1" dirty="0" smtClean="0">
                <a:solidFill>
                  <a:srgbClr val="FF0000"/>
                </a:solidFill>
              </a:rPr>
              <a:t>+3 (8)</a:t>
            </a:r>
            <a:endParaRPr lang="en-US" sz="1400" b="1" dirty="0">
              <a:solidFill>
                <a:srgbClr val="FF0000"/>
              </a:solidFill>
            </a:endParaRPr>
          </a:p>
        </p:txBody>
      </p:sp>
      <p:sp>
        <p:nvSpPr>
          <p:cNvPr id="17" name="TextBox 16"/>
          <p:cNvSpPr txBox="1"/>
          <p:nvPr/>
        </p:nvSpPr>
        <p:spPr>
          <a:xfrm>
            <a:off x="6980764" y="5294295"/>
            <a:ext cx="1412240" cy="738664"/>
          </a:xfrm>
          <a:prstGeom prst="rect">
            <a:avLst/>
          </a:prstGeom>
          <a:noFill/>
        </p:spPr>
        <p:txBody>
          <a:bodyPr wrap="square" rtlCol="0">
            <a:spAutoFit/>
          </a:bodyPr>
          <a:lstStyle/>
          <a:p>
            <a:pPr algn="ctr"/>
            <a:r>
              <a:rPr lang="en-US" sz="1400" b="1" dirty="0" smtClean="0">
                <a:solidFill>
                  <a:srgbClr val="FF0000"/>
                </a:solidFill>
              </a:rPr>
              <a:t>Georgia</a:t>
            </a:r>
          </a:p>
          <a:p>
            <a:pPr algn="ctr"/>
            <a:r>
              <a:rPr lang="en-US" sz="1400" b="1" dirty="0" smtClean="0">
                <a:solidFill>
                  <a:srgbClr val="FF0000"/>
                </a:solidFill>
              </a:rPr>
              <a:t>Trump</a:t>
            </a:r>
          </a:p>
          <a:p>
            <a:pPr algn="ctr"/>
            <a:r>
              <a:rPr lang="en-US" sz="1400" b="1" dirty="0" smtClean="0">
                <a:solidFill>
                  <a:srgbClr val="FF0000"/>
                </a:solidFill>
              </a:rPr>
              <a:t>+5 (5)</a:t>
            </a:r>
            <a:endParaRPr lang="en-US" sz="1400" b="1" dirty="0">
              <a:solidFill>
                <a:srgbClr val="FF0000"/>
              </a:solidFill>
            </a:endParaRPr>
          </a:p>
        </p:txBody>
      </p:sp>
      <p:sp>
        <p:nvSpPr>
          <p:cNvPr id="18" name="TextBox 17"/>
          <p:cNvSpPr txBox="1"/>
          <p:nvPr/>
        </p:nvSpPr>
        <p:spPr>
          <a:xfrm>
            <a:off x="7348044" y="3816967"/>
            <a:ext cx="1412240" cy="738664"/>
          </a:xfrm>
          <a:prstGeom prst="rect">
            <a:avLst/>
          </a:prstGeom>
          <a:noFill/>
        </p:spPr>
        <p:txBody>
          <a:bodyPr wrap="square" rtlCol="0">
            <a:spAutoFit/>
          </a:bodyPr>
          <a:lstStyle/>
          <a:p>
            <a:pPr algn="ctr"/>
            <a:r>
              <a:rPr lang="en-US" sz="1400" b="1" dirty="0" smtClean="0">
                <a:solidFill>
                  <a:srgbClr val="0070C0"/>
                </a:solidFill>
              </a:rPr>
              <a:t>Virginia</a:t>
            </a:r>
            <a:endParaRPr lang="en-US" sz="1400" b="1" dirty="0">
              <a:solidFill>
                <a:srgbClr val="0070C0"/>
              </a:solidFill>
            </a:endParaRPr>
          </a:p>
          <a:p>
            <a:pPr algn="ctr"/>
            <a:r>
              <a:rPr lang="en-US" sz="1400" b="1" dirty="0" smtClean="0">
                <a:solidFill>
                  <a:srgbClr val="0070C0"/>
                </a:solidFill>
              </a:rPr>
              <a:t>Clinton</a:t>
            </a:r>
          </a:p>
          <a:p>
            <a:pPr algn="ctr"/>
            <a:r>
              <a:rPr lang="en-US" sz="1400" b="1" dirty="0" smtClean="0">
                <a:solidFill>
                  <a:srgbClr val="0070C0"/>
                </a:solidFill>
              </a:rPr>
              <a:t>+5 (5)</a:t>
            </a:r>
          </a:p>
        </p:txBody>
      </p:sp>
      <p:sp>
        <p:nvSpPr>
          <p:cNvPr id="19" name="TextBox 18"/>
          <p:cNvSpPr txBox="1"/>
          <p:nvPr/>
        </p:nvSpPr>
        <p:spPr>
          <a:xfrm>
            <a:off x="7632596" y="2048370"/>
            <a:ext cx="1496060" cy="954107"/>
          </a:xfrm>
          <a:prstGeom prst="rect">
            <a:avLst/>
          </a:prstGeom>
          <a:noFill/>
        </p:spPr>
        <p:txBody>
          <a:bodyPr wrap="square" rtlCol="0">
            <a:spAutoFit/>
          </a:bodyPr>
          <a:lstStyle/>
          <a:p>
            <a:pPr algn="ctr"/>
            <a:r>
              <a:rPr lang="en-US" sz="1400" b="1" dirty="0" smtClean="0">
                <a:solidFill>
                  <a:srgbClr val="FF0000"/>
                </a:solidFill>
              </a:rPr>
              <a:t>New Hampshire</a:t>
            </a:r>
          </a:p>
          <a:p>
            <a:pPr algn="ctr"/>
            <a:r>
              <a:rPr lang="en-US" sz="1400" b="1" dirty="0" smtClean="0">
                <a:solidFill>
                  <a:srgbClr val="FF0000"/>
                </a:solidFill>
              </a:rPr>
              <a:t>Trump</a:t>
            </a:r>
          </a:p>
          <a:p>
            <a:pPr algn="ctr"/>
            <a:r>
              <a:rPr lang="en-US" sz="1400" b="1" dirty="0" smtClean="0">
                <a:solidFill>
                  <a:srgbClr val="FF0000"/>
                </a:solidFill>
              </a:rPr>
              <a:t>+1 (.4)</a:t>
            </a:r>
            <a:endParaRPr lang="en-US" sz="1400" b="1" dirty="0">
              <a:solidFill>
                <a:srgbClr val="FF0000"/>
              </a:solidFill>
            </a:endParaRPr>
          </a:p>
        </p:txBody>
      </p:sp>
      <p:sp>
        <p:nvSpPr>
          <p:cNvPr id="20" name="TextBox 19"/>
          <p:cNvSpPr txBox="1"/>
          <p:nvPr/>
        </p:nvSpPr>
        <p:spPr>
          <a:xfrm>
            <a:off x="7086954" y="4555631"/>
            <a:ext cx="1876331" cy="738664"/>
          </a:xfrm>
          <a:prstGeom prst="rect">
            <a:avLst/>
          </a:prstGeom>
          <a:noFill/>
        </p:spPr>
        <p:txBody>
          <a:bodyPr wrap="square" rtlCol="0">
            <a:spAutoFit/>
          </a:bodyPr>
          <a:lstStyle/>
          <a:p>
            <a:pPr algn="ctr"/>
            <a:r>
              <a:rPr lang="en-US" sz="1400" b="1" dirty="0" smtClean="0">
                <a:solidFill>
                  <a:srgbClr val="FF0000"/>
                </a:solidFill>
              </a:rPr>
              <a:t>North Carolina</a:t>
            </a:r>
          </a:p>
          <a:p>
            <a:pPr algn="ctr"/>
            <a:r>
              <a:rPr lang="en-US" sz="1400" b="1" dirty="0" smtClean="0">
                <a:solidFill>
                  <a:srgbClr val="FF0000"/>
                </a:solidFill>
              </a:rPr>
              <a:t>Trump</a:t>
            </a:r>
          </a:p>
          <a:p>
            <a:pPr algn="ctr"/>
            <a:r>
              <a:rPr lang="en-US" sz="1400" b="1" dirty="0" smtClean="0">
                <a:solidFill>
                  <a:srgbClr val="FF0000"/>
                </a:solidFill>
              </a:rPr>
              <a:t>+1 (4)</a:t>
            </a:r>
            <a:endParaRPr lang="en-US" sz="1400" b="1" dirty="0">
              <a:solidFill>
                <a:srgbClr val="FF0000"/>
              </a:solidFill>
            </a:endParaRPr>
          </a:p>
        </p:txBody>
      </p:sp>
      <p:sp>
        <p:nvSpPr>
          <p:cNvPr id="21" name="TextBox 20"/>
          <p:cNvSpPr txBox="1"/>
          <p:nvPr/>
        </p:nvSpPr>
        <p:spPr>
          <a:xfrm>
            <a:off x="3946674" y="1199813"/>
            <a:ext cx="1412240" cy="738664"/>
          </a:xfrm>
          <a:prstGeom prst="rect">
            <a:avLst/>
          </a:prstGeom>
          <a:noFill/>
        </p:spPr>
        <p:txBody>
          <a:bodyPr wrap="square" rtlCol="0">
            <a:spAutoFit/>
          </a:bodyPr>
          <a:lstStyle/>
          <a:p>
            <a:pPr algn="ctr"/>
            <a:r>
              <a:rPr lang="en-US" sz="1400" b="1" dirty="0" smtClean="0">
                <a:solidFill>
                  <a:srgbClr val="0070C0"/>
                </a:solidFill>
              </a:rPr>
              <a:t>Wisconsin</a:t>
            </a:r>
          </a:p>
          <a:p>
            <a:pPr algn="ctr"/>
            <a:r>
              <a:rPr lang="en-US" sz="1400" b="1" dirty="0" smtClean="0">
                <a:solidFill>
                  <a:srgbClr val="0070C0"/>
                </a:solidFill>
              </a:rPr>
              <a:t>Clinton</a:t>
            </a:r>
          </a:p>
          <a:p>
            <a:pPr algn="ctr"/>
            <a:r>
              <a:rPr lang="en-US" sz="1400" b="1" dirty="0" smtClean="0">
                <a:solidFill>
                  <a:srgbClr val="0070C0"/>
                </a:solidFill>
              </a:rPr>
              <a:t>+6 (T .7)</a:t>
            </a:r>
            <a:endParaRPr lang="en-US" sz="1400" b="1" dirty="0">
              <a:solidFill>
                <a:srgbClr val="0070C0"/>
              </a:solidFill>
            </a:endParaRPr>
          </a:p>
        </p:txBody>
      </p:sp>
      <p:cxnSp>
        <p:nvCxnSpPr>
          <p:cNvPr id="22" name="Straight Arrow Connector 21"/>
          <p:cNvCxnSpPr/>
          <p:nvPr/>
        </p:nvCxnSpPr>
        <p:spPr bwMode="auto">
          <a:xfrm>
            <a:off x="835572" y="2628987"/>
            <a:ext cx="944590" cy="637382"/>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24" name="Straight Arrow Connector 23"/>
          <p:cNvCxnSpPr/>
          <p:nvPr/>
        </p:nvCxnSpPr>
        <p:spPr bwMode="auto">
          <a:xfrm flipV="1">
            <a:off x="948001" y="3703644"/>
            <a:ext cx="2223216" cy="369332"/>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25" name="Straight Arrow Connector 24"/>
          <p:cNvCxnSpPr/>
          <p:nvPr/>
        </p:nvCxnSpPr>
        <p:spPr bwMode="auto">
          <a:xfrm flipH="1" flipV="1">
            <a:off x="6255420" y="4615402"/>
            <a:ext cx="1025612" cy="793178"/>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27" name="Straight Arrow Connector 26"/>
          <p:cNvCxnSpPr/>
          <p:nvPr/>
        </p:nvCxnSpPr>
        <p:spPr bwMode="auto">
          <a:xfrm>
            <a:off x="3764604" y="1837274"/>
            <a:ext cx="897918" cy="1367779"/>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28" name="Straight Arrow Connector 27"/>
          <p:cNvCxnSpPr>
            <a:stCxn id="21" idx="2"/>
          </p:cNvCxnSpPr>
          <p:nvPr/>
        </p:nvCxnSpPr>
        <p:spPr bwMode="auto">
          <a:xfrm>
            <a:off x="4652794" y="1938477"/>
            <a:ext cx="493138" cy="747222"/>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flipH="1">
            <a:off x="6070060" y="2412619"/>
            <a:ext cx="350194" cy="1035634"/>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32" name="Straight Arrow Connector 31"/>
          <p:cNvCxnSpPr/>
          <p:nvPr/>
        </p:nvCxnSpPr>
        <p:spPr bwMode="auto">
          <a:xfrm flipH="1" flipV="1">
            <a:off x="6801028" y="4077467"/>
            <a:ext cx="565732" cy="537935"/>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33" name="Straight Arrow Connector 32"/>
          <p:cNvCxnSpPr/>
          <p:nvPr/>
        </p:nvCxnSpPr>
        <p:spPr bwMode="auto">
          <a:xfrm flipH="1" flipV="1">
            <a:off x="6768226" y="3816967"/>
            <a:ext cx="788543" cy="181102"/>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flipH="1">
            <a:off x="7405672" y="2648443"/>
            <a:ext cx="505966" cy="0"/>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sp>
        <p:nvSpPr>
          <p:cNvPr id="36" name="TextBox 35"/>
          <p:cNvSpPr txBox="1"/>
          <p:nvPr/>
        </p:nvSpPr>
        <p:spPr>
          <a:xfrm>
            <a:off x="5066381" y="1252003"/>
            <a:ext cx="1412240" cy="738664"/>
          </a:xfrm>
          <a:prstGeom prst="rect">
            <a:avLst/>
          </a:prstGeom>
          <a:noFill/>
        </p:spPr>
        <p:txBody>
          <a:bodyPr wrap="square" rtlCol="0">
            <a:spAutoFit/>
          </a:bodyPr>
          <a:lstStyle/>
          <a:p>
            <a:pPr algn="ctr"/>
            <a:r>
              <a:rPr lang="en-US" sz="1400" b="1" dirty="0" smtClean="0">
                <a:solidFill>
                  <a:srgbClr val="0070C0"/>
                </a:solidFill>
              </a:rPr>
              <a:t>Michigan</a:t>
            </a:r>
          </a:p>
          <a:p>
            <a:pPr algn="ctr"/>
            <a:r>
              <a:rPr lang="en-US" sz="1400" b="1" dirty="0" smtClean="0">
                <a:solidFill>
                  <a:srgbClr val="0070C0"/>
                </a:solidFill>
              </a:rPr>
              <a:t>Clinton</a:t>
            </a:r>
          </a:p>
          <a:p>
            <a:pPr algn="ctr"/>
            <a:r>
              <a:rPr lang="en-US" sz="1400" b="1" dirty="0" smtClean="0">
                <a:solidFill>
                  <a:srgbClr val="0070C0"/>
                </a:solidFill>
              </a:rPr>
              <a:t>+3 (T .2)</a:t>
            </a:r>
            <a:endParaRPr lang="en-US" sz="1400" b="1" dirty="0">
              <a:solidFill>
                <a:srgbClr val="0070C0"/>
              </a:solidFill>
            </a:endParaRPr>
          </a:p>
        </p:txBody>
      </p:sp>
      <p:cxnSp>
        <p:nvCxnSpPr>
          <p:cNvPr id="37" name="Straight Arrow Connector 36"/>
          <p:cNvCxnSpPr/>
          <p:nvPr/>
        </p:nvCxnSpPr>
        <p:spPr bwMode="auto">
          <a:xfrm>
            <a:off x="5839608" y="1950294"/>
            <a:ext cx="1" cy="951894"/>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sp>
        <p:nvSpPr>
          <p:cNvPr id="40" name="TextBox 39"/>
          <p:cNvSpPr txBox="1"/>
          <p:nvPr/>
        </p:nvSpPr>
        <p:spPr>
          <a:xfrm>
            <a:off x="7366760" y="3023169"/>
            <a:ext cx="1742440" cy="738664"/>
          </a:xfrm>
          <a:prstGeom prst="rect">
            <a:avLst/>
          </a:prstGeom>
          <a:noFill/>
        </p:spPr>
        <p:txBody>
          <a:bodyPr wrap="square" rtlCol="0">
            <a:spAutoFit/>
          </a:bodyPr>
          <a:lstStyle/>
          <a:p>
            <a:pPr algn="ctr"/>
            <a:r>
              <a:rPr lang="en-US" sz="1400" b="1" dirty="0" smtClean="0">
                <a:solidFill>
                  <a:srgbClr val="0070C0"/>
                </a:solidFill>
              </a:rPr>
              <a:t>Pennsylvania</a:t>
            </a:r>
          </a:p>
          <a:p>
            <a:pPr algn="ctr"/>
            <a:r>
              <a:rPr lang="en-US" sz="1400" b="1" dirty="0" smtClean="0">
                <a:solidFill>
                  <a:srgbClr val="0070C0"/>
                </a:solidFill>
              </a:rPr>
              <a:t>Clinton</a:t>
            </a:r>
          </a:p>
          <a:p>
            <a:pPr algn="ctr"/>
            <a:r>
              <a:rPr lang="en-US" sz="1400" b="1" dirty="0" smtClean="0">
                <a:solidFill>
                  <a:srgbClr val="0070C0"/>
                </a:solidFill>
              </a:rPr>
              <a:t>+2 (T .7)</a:t>
            </a:r>
            <a:endParaRPr lang="en-US" sz="1400" b="1" dirty="0">
              <a:solidFill>
                <a:srgbClr val="0070C0"/>
              </a:solidFill>
            </a:endParaRPr>
          </a:p>
        </p:txBody>
      </p:sp>
      <p:cxnSp>
        <p:nvCxnSpPr>
          <p:cNvPr id="41" name="Straight Arrow Connector 40"/>
          <p:cNvCxnSpPr/>
          <p:nvPr/>
        </p:nvCxnSpPr>
        <p:spPr bwMode="auto">
          <a:xfrm flipH="1">
            <a:off x="6661504" y="3205053"/>
            <a:ext cx="850900" cy="0"/>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sp>
        <p:nvSpPr>
          <p:cNvPr id="30" name="TextBox 29"/>
          <p:cNvSpPr txBox="1"/>
          <p:nvPr/>
        </p:nvSpPr>
        <p:spPr>
          <a:xfrm>
            <a:off x="129452" y="4538947"/>
            <a:ext cx="1412240" cy="738664"/>
          </a:xfrm>
          <a:prstGeom prst="rect">
            <a:avLst/>
          </a:prstGeom>
          <a:noFill/>
        </p:spPr>
        <p:txBody>
          <a:bodyPr wrap="square" rtlCol="0">
            <a:spAutoFit/>
          </a:bodyPr>
          <a:lstStyle/>
          <a:p>
            <a:pPr algn="ctr"/>
            <a:r>
              <a:rPr lang="en-US" sz="1400" b="1" dirty="0" smtClean="0">
                <a:solidFill>
                  <a:srgbClr val="FF0000"/>
                </a:solidFill>
              </a:rPr>
              <a:t>Arizona</a:t>
            </a:r>
          </a:p>
          <a:p>
            <a:pPr algn="ctr"/>
            <a:r>
              <a:rPr lang="en-US" sz="1400" b="1" dirty="0" smtClean="0">
                <a:solidFill>
                  <a:srgbClr val="FF0000"/>
                </a:solidFill>
              </a:rPr>
              <a:t>Trump</a:t>
            </a:r>
          </a:p>
          <a:p>
            <a:pPr algn="ctr"/>
            <a:r>
              <a:rPr lang="en-US" sz="1400" b="1" dirty="0" smtClean="0">
                <a:solidFill>
                  <a:srgbClr val="FF0000"/>
                </a:solidFill>
              </a:rPr>
              <a:t>+4 (4)</a:t>
            </a:r>
            <a:endParaRPr lang="en-US" sz="1400" b="1" dirty="0">
              <a:solidFill>
                <a:srgbClr val="FF0000"/>
              </a:solidFill>
            </a:endParaRPr>
          </a:p>
        </p:txBody>
      </p:sp>
      <p:cxnSp>
        <p:nvCxnSpPr>
          <p:cNvPr id="31" name="Straight Arrow Connector 30"/>
          <p:cNvCxnSpPr/>
          <p:nvPr/>
        </p:nvCxnSpPr>
        <p:spPr bwMode="auto">
          <a:xfrm flipV="1">
            <a:off x="1220821" y="4411849"/>
            <a:ext cx="1113817" cy="407106"/>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sp>
        <p:nvSpPr>
          <p:cNvPr id="38" name="TextBox 37"/>
          <p:cNvSpPr txBox="1"/>
          <p:nvPr/>
        </p:nvSpPr>
        <p:spPr>
          <a:xfrm>
            <a:off x="4647144" y="5622585"/>
            <a:ext cx="1768028" cy="738664"/>
          </a:xfrm>
          <a:prstGeom prst="rect">
            <a:avLst/>
          </a:prstGeom>
          <a:noFill/>
        </p:spPr>
        <p:txBody>
          <a:bodyPr wrap="square" rtlCol="0">
            <a:spAutoFit/>
          </a:bodyPr>
          <a:lstStyle/>
          <a:p>
            <a:pPr algn="ctr"/>
            <a:r>
              <a:rPr lang="en-US" sz="1400" b="1" dirty="0" smtClean="0">
                <a:solidFill>
                  <a:srgbClr val="FF0000"/>
                </a:solidFill>
              </a:rPr>
              <a:t>Florida</a:t>
            </a:r>
          </a:p>
          <a:p>
            <a:pPr algn="ctr"/>
            <a:r>
              <a:rPr lang="en-US" sz="1400" b="1" dirty="0" smtClean="0">
                <a:solidFill>
                  <a:srgbClr val="FF0000"/>
                </a:solidFill>
              </a:rPr>
              <a:t>Trump</a:t>
            </a:r>
          </a:p>
          <a:p>
            <a:pPr algn="ctr"/>
            <a:r>
              <a:rPr lang="en-US" sz="1400" b="1" dirty="0" smtClean="0">
                <a:solidFill>
                  <a:srgbClr val="FF0000"/>
                </a:solidFill>
              </a:rPr>
              <a:t>+1 (1)</a:t>
            </a:r>
            <a:endParaRPr lang="en-US" sz="1400" b="1" dirty="0">
              <a:solidFill>
                <a:srgbClr val="FF0000"/>
              </a:solidFill>
            </a:endParaRPr>
          </a:p>
        </p:txBody>
      </p:sp>
      <p:cxnSp>
        <p:nvCxnSpPr>
          <p:cNvPr id="39" name="Straight Arrow Connector 38"/>
          <p:cNvCxnSpPr/>
          <p:nvPr/>
        </p:nvCxnSpPr>
        <p:spPr bwMode="auto">
          <a:xfrm flipV="1">
            <a:off x="5887286" y="5408579"/>
            <a:ext cx="736266" cy="461156"/>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sp>
        <p:nvSpPr>
          <p:cNvPr id="35" name="TextBox 34"/>
          <p:cNvSpPr txBox="1"/>
          <p:nvPr/>
        </p:nvSpPr>
        <p:spPr>
          <a:xfrm>
            <a:off x="7809697" y="1120835"/>
            <a:ext cx="1211956" cy="738664"/>
          </a:xfrm>
          <a:prstGeom prst="rect">
            <a:avLst/>
          </a:prstGeom>
          <a:solidFill>
            <a:schemeClr val="accent6">
              <a:lumMod val="20000"/>
              <a:lumOff val="80000"/>
            </a:schemeClr>
          </a:solidFill>
          <a:ln w="25400">
            <a:solidFill>
              <a:schemeClr val="accent6"/>
            </a:solidFill>
          </a:ln>
        </p:spPr>
        <p:style>
          <a:lnRef idx="1">
            <a:schemeClr val="accent1"/>
          </a:lnRef>
          <a:fillRef idx="2">
            <a:schemeClr val="accent1"/>
          </a:fillRef>
          <a:effectRef idx="1">
            <a:schemeClr val="accent1"/>
          </a:effectRef>
          <a:fontRef idx="minor">
            <a:schemeClr val="dk1"/>
          </a:fontRef>
        </p:style>
        <p:txBody>
          <a:bodyPr wrap="square" lIns="91440" tIns="45720" rIns="91440" bIns="45720" rtlCol="0">
            <a:spAutoFit/>
          </a:bodyPr>
          <a:lstStyle/>
          <a:p>
            <a:pPr lvl="0">
              <a:spcAft>
                <a:spcPts val="0"/>
              </a:spcAft>
              <a:buClr>
                <a:schemeClr val="accent2">
                  <a:lumMod val="50000"/>
                </a:schemeClr>
              </a:buClr>
            </a:pPr>
            <a:r>
              <a:rPr lang="en-US" sz="1400" dirty="0" smtClean="0">
                <a:latin typeface="Verdana" panose="020B0604030504040204" pitchFamily="34" charset="0"/>
                <a:ea typeface="Verdana" panose="020B0604030504040204" pitchFamily="34" charset="0"/>
                <a:cs typeface="Verdana" panose="020B0604030504040204" pitchFamily="34" charset="0"/>
              </a:rPr>
              <a:t>538 – 302</a:t>
            </a:r>
          </a:p>
          <a:p>
            <a:pPr lvl="0">
              <a:spcAft>
                <a:spcPts val="0"/>
              </a:spcAft>
              <a:buClr>
                <a:schemeClr val="accent2">
                  <a:lumMod val="50000"/>
                </a:schemeClr>
              </a:buClr>
            </a:pPr>
            <a:r>
              <a:rPr lang="en-US" sz="1400" dirty="0" smtClean="0">
                <a:latin typeface="Verdana" panose="020B0604030504040204" pitchFamily="34" charset="0"/>
                <a:ea typeface="Verdana" panose="020B0604030504040204" pitchFamily="34" charset="0"/>
                <a:cs typeface="Verdana" panose="020B0604030504040204" pitchFamily="34" charset="0"/>
              </a:rPr>
              <a:t>RCP </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smtClean="0">
                <a:latin typeface="Verdana" panose="020B0604030504040204" pitchFamily="34" charset="0"/>
                <a:ea typeface="Verdana" panose="020B0604030504040204" pitchFamily="34" charset="0"/>
                <a:cs typeface="Verdana" panose="020B0604030504040204" pitchFamily="34" charset="0"/>
              </a:rPr>
              <a:t>272</a:t>
            </a:r>
          </a:p>
          <a:p>
            <a:pPr lvl="0">
              <a:spcAft>
                <a:spcPts val="0"/>
              </a:spcAft>
              <a:buClr>
                <a:schemeClr val="accent2">
                  <a:lumMod val="50000"/>
                </a:schemeClr>
              </a:buClr>
            </a:pPr>
            <a:r>
              <a:rPr lang="en-US" sz="1400" dirty="0" smtClean="0">
                <a:latin typeface="Verdana" panose="020B0604030504040204" pitchFamily="34" charset="0"/>
                <a:ea typeface="Verdana" panose="020B0604030504040204" pitchFamily="34" charset="0"/>
                <a:cs typeface="Verdana" panose="020B0604030504040204" pitchFamily="34" charset="0"/>
              </a:rPr>
              <a:t>No toss-up</a:t>
            </a:r>
          </a:p>
        </p:txBody>
      </p:sp>
    </p:spTree>
    <p:extLst>
      <p:ext uri="{BB962C8B-B14F-4D97-AF65-F5344CB8AC3E}">
        <p14:creationId xmlns:p14="http://schemas.microsoft.com/office/powerpoint/2010/main" val="360808841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solidFill>
                  <a:schemeClr val="bg2">
                    <a:lumMod val="50000"/>
                  </a:schemeClr>
                </a:solidFill>
              </a:rPr>
              <a:t>Final Result</a:t>
            </a:r>
            <a:br>
              <a:rPr lang="en-US" sz="3000" dirty="0" smtClean="0">
                <a:solidFill>
                  <a:schemeClr val="bg2">
                    <a:lumMod val="50000"/>
                  </a:schemeClr>
                </a:solidFill>
              </a:rPr>
            </a:br>
            <a:r>
              <a:rPr lang="en-US" sz="2600" dirty="0" smtClean="0">
                <a:solidFill>
                  <a:schemeClr val="bg2">
                    <a:lumMod val="50000"/>
                  </a:schemeClr>
                </a:solidFill>
              </a:rPr>
              <a:t>Two Elections – 13 Swing States and the Rest</a:t>
            </a:r>
            <a:endParaRPr lang="en-US" sz="2600" dirty="0">
              <a:solidFill>
                <a:schemeClr val="bg2">
                  <a:lumMod val="50000"/>
                </a:schemeClr>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788" y="1138117"/>
            <a:ext cx="6374081" cy="4023360"/>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946393610"/>
              </p:ext>
            </p:extLst>
          </p:nvPr>
        </p:nvGraphicFramePr>
        <p:xfrm>
          <a:off x="210568" y="4383363"/>
          <a:ext cx="4127972" cy="1483360"/>
        </p:xfrm>
        <a:graphic>
          <a:graphicData uri="http://schemas.openxmlformats.org/drawingml/2006/table">
            <a:tbl>
              <a:tblPr firstRow="1" lastRow="1" bandRow="1">
                <a:tableStyleId>{0E3FDE45-AF77-4B5C-9715-49D594BDF05E}</a:tableStyleId>
              </a:tblPr>
              <a:tblGrid>
                <a:gridCol w="1277768"/>
                <a:gridCol w="992221"/>
                <a:gridCol w="982494"/>
                <a:gridCol w="875489"/>
              </a:tblGrid>
              <a:tr h="370840">
                <a:tc>
                  <a:txBody>
                    <a:bodyPr/>
                    <a:lstStyle/>
                    <a:p>
                      <a:pPr algn="ctr"/>
                      <a:endParaRPr lang="en-US" sz="1600" dirty="0">
                        <a:solidFill>
                          <a:schemeClr val="accent2">
                            <a:lumMod val="75000"/>
                          </a:schemeClr>
                        </a:solidFill>
                      </a:endParaRPr>
                    </a:p>
                  </a:txBody>
                  <a:tcPr/>
                </a:tc>
                <a:tc>
                  <a:txBody>
                    <a:bodyPr/>
                    <a:lstStyle/>
                    <a:p>
                      <a:pPr algn="ctr"/>
                      <a:r>
                        <a:rPr lang="en-US" sz="1600" dirty="0" smtClean="0">
                          <a:solidFill>
                            <a:schemeClr val="accent2">
                              <a:lumMod val="75000"/>
                            </a:schemeClr>
                          </a:solidFill>
                        </a:rPr>
                        <a:t>Clinton</a:t>
                      </a:r>
                      <a:endParaRPr lang="en-US" sz="1600" dirty="0">
                        <a:solidFill>
                          <a:schemeClr val="accent2">
                            <a:lumMod val="75000"/>
                          </a:schemeClr>
                        </a:solidFill>
                      </a:endParaRPr>
                    </a:p>
                  </a:txBody>
                  <a:tcPr/>
                </a:tc>
                <a:tc>
                  <a:txBody>
                    <a:bodyPr/>
                    <a:lstStyle/>
                    <a:p>
                      <a:pPr algn="ctr"/>
                      <a:r>
                        <a:rPr lang="en-US" sz="1600" dirty="0" smtClean="0">
                          <a:solidFill>
                            <a:schemeClr val="accent2">
                              <a:lumMod val="75000"/>
                            </a:schemeClr>
                          </a:solidFill>
                        </a:rPr>
                        <a:t>Trump</a:t>
                      </a:r>
                      <a:endParaRPr lang="en-US" sz="1600" dirty="0">
                        <a:solidFill>
                          <a:schemeClr val="accent2">
                            <a:lumMod val="75000"/>
                          </a:schemeClr>
                        </a:solidFill>
                      </a:endParaRPr>
                    </a:p>
                  </a:txBody>
                  <a:tcPr/>
                </a:tc>
                <a:tc>
                  <a:txBody>
                    <a:bodyPr/>
                    <a:lstStyle/>
                    <a:p>
                      <a:pPr algn="ctr"/>
                      <a:r>
                        <a:rPr lang="en-US" sz="1600" dirty="0" smtClean="0">
                          <a:solidFill>
                            <a:schemeClr val="accent2">
                              <a:lumMod val="75000"/>
                            </a:schemeClr>
                          </a:solidFill>
                        </a:rPr>
                        <a:t>Other</a:t>
                      </a:r>
                      <a:endParaRPr lang="en-US" sz="1600" dirty="0">
                        <a:solidFill>
                          <a:schemeClr val="accent2">
                            <a:lumMod val="75000"/>
                          </a:schemeClr>
                        </a:solidFill>
                      </a:endParaRPr>
                    </a:p>
                  </a:txBody>
                  <a:tcPr/>
                </a:tc>
              </a:tr>
              <a:tr h="370840">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13 swing</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21.4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22.2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2.3</a:t>
                      </a:r>
                      <a:r>
                        <a:rPr lang="en-US" sz="1600" baseline="0" dirty="0" smtClean="0">
                          <a:latin typeface="Verdana" panose="020B0604030504040204" pitchFamily="34" charset="0"/>
                          <a:ea typeface="Verdana" panose="020B0604030504040204" pitchFamily="34" charset="0"/>
                          <a:cs typeface="Verdana" panose="020B0604030504040204" pitchFamily="34" charset="0"/>
                        </a:rPr>
                        <a:t>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r h="370840">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Non-swing</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44.3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40.7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5.3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r h="370840">
                <a:tc>
                  <a:txBody>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Total </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65.7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62.9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7.6 M</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909590066"/>
              </p:ext>
            </p:extLst>
          </p:nvPr>
        </p:nvGraphicFramePr>
        <p:xfrm>
          <a:off x="4581525" y="5343183"/>
          <a:ext cx="4436015" cy="741680"/>
        </p:xfrm>
        <a:graphic>
          <a:graphicData uri="http://schemas.openxmlformats.org/drawingml/2006/table">
            <a:tbl>
              <a:tblPr firstRow="1">
                <a:tableStyleId>{0E3FDE45-AF77-4B5C-9715-49D594BDF05E}</a:tableStyleId>
              </a:tblPr>
              <a:tblGrid>
                <a:gridCol w="1362075"/>
                <a:gridCol w="1138136"/>
                <a:gridCol w="982494"/>
                <a:gridCol w="953310"/>
              </a:tblGrid>
              <a:tr h="370840">
                <a:tc>
                  <a:txBody>
                    <a:bodyPr/>
                    <a:lstStyle/>
                    <a:p>
                      <a:pPr algn="ctr"/>
                      <a:r>
                        <a:rPr lang="en-US" sz="1600" dirty="0" smtClean="0">
                          <a:solidFill>
                            <a:schemeClr val="accent2">
                              <a:lumMod val="75000"/>
                            </a:schemeClr>
                          </a:solidFill>
                        </a:rPr>
                        <a:t>Pennsylvania</a:t>
                      </a:r>
                      <a:endParaRPr lang="en-US" sz="1600" dirty="0">
                        <a:solidFill>
                          <a:schemeClr val="accent2">
                            <a:lumMod val="75000"/>
                          </a:schemeClr>
                        </a:solidFill>
                      </a:endParaRPr>
                    </a:p>
                  </a:txBody>
                  <a:tcPr/>
                </a:tc>
                <a:tc>
                  <a:txBody>
                    <a:bodyPr/>
                    <a:lstStyle/>
                    <a:p>
                      <a:pPr algn="ctr"/>
                      <a:r>
                        <a:rPr lang="en-US" sz="1600" dirty="0" smtClean="0">
                          <a:solidFill>
                            <a:schemeClr val="accent2">
                              <a:lumMod val="75000"/>
                            </a:schemeClr>
                          </a:solidFill>
                        </a:rPr>
                        <a:t>Wisconsin</a:t>
                      </a:r>
                      <a:endParaRPr lang="en-US" sz="1600" dirty="0">
                        <a:solidFill>
                          <a:schemeClr val="accent2">
                            <a:lumMod val="75000"/>
                          </a:schemeClr>
                        </a:solidFill>
                      </a:endParaRPr>
                    </a:p>
                  </a:txBody>
                  <a:tcPr/>
                </a:tc>
                <a:tc>
                  <a:txBody>
                    <a:bodyPr/>
                    <a:lstStyle/>
                    <a:p>
                      <a:pPr algn="ctr"/>
                      <a:r>
                        <a:rPr lang="en-US" sz="1600" dirty="0" smtClean="0">
                          <a:solidFill>
                            <a:schemeClr val="accent2">
                              <a:lumMod val="75000"/>
                            </a:schemeClr>
                          </a:solidFill>
                        </a:rPr>
                        <a:t>Michigan</a:t>
                      </a:r>
                      <a:endParaRPr lang="en-US" sz="1600" dirty="0">
                        <a:solidFill>
                          <a:schemeClr val="accent2">
                            <a:lumMod val="75000"/>
                          </a:schemeClr>
                        </a:solidFill>
                      </a:endParaRPr>
                    </a:p>
                  </a:txBody>
                  <a:tcPr/>
                </a:tc>
                <a:tc>
                  <a:txBody>
                    <a:bodyPr/>
                    <a:lstStyle/>
                    <a:p>
                      <a:pPr algn="ctr"/>
                      <a:r>
                        <a:rPr lang="en-US" sz="1600" dirty="0" smtClean="0">
                          <a:solidFill>
                            <a:schemeClr val="accent2">
                              <a:lumMod val="75000"/>
                            </a:schemeClr>
                          </a:solidFill>
                        </a:rPr>
                        <a:t>Total</a:t>
                      </a:r>
                      <a:endParaRPr lang="en-US" sz="1600" dirty="0">
                        <a:solidFill>
                          <a:schemeClr val="accent2">
                            <a:lumMod val="75000"/>
                          </a:schemeClr>
                        </a:solidFill>
                      </a:endParaRPr>
                    </a:p>
                  </a:txBody>
                  <a:tcPr/>
                </a:tc>
              </a:tr>
              <a:tr h="370840">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45,000</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23,000</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11,000</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dirty="0" smtClean="0">
                          <a:latin typeface="Verdana" panose="020B0604030504040204" pitchFamily="34" charset="0"/>
                          <a:ea typeface="Verdana" panose="020B0604030504040204" pitchFamily="34" charset="0"/>
                          <a:cs typeface="Verdana" panose="020B0604030504040204" pitchFamily="34" charset="0"/>
                        </a:rPr>
                        <a:t>79,000</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
        <p:nvSpPr>
          <p:cNvPr id="6" name="TextBox 5"/>
          <p:cNvSpPr txBox="1"/>
          <p:nvPr/>
        </p:nvSpPr>
        <p:spPr>
          <a:xfrm>
            <a:off x="1" y="1345382"/>
            <a:ext cx="2905760" cy="338554"/>
          </a:xfrm>
          <a:prstGeom prst="rect">
            <a:avLst/>
          </a:prstGeom>
          <a:noFill/>
        </p:spPr>
        <p:txBody>
          <a:bodyPr wrap="square" rtlCol="0">
            <a:spAutoFit/>
          </a:bodyPr>
          <a:lstStyle/>
          <a:p>
            <a:pPr algn="ctr"/>
            <a:r>
              <a:rPr lang="en-US" sz="1600" b="1" dirty="0" smtClean="0">
                <a:solidFill>
                  <a:schemeClr val="bg2">
                    <a:lumMod val="50000"/>
                  </a:schemeClr>
                </a:solidFill>
              </a:rPr>
              <a:t>December 10, 2016</a:t>
            </a:r>
            <a:endParaRPr lang="en-US" sz="1600" b="1" dirty="0">
              <a:solidFill>
                <a:schemeClr val="bg2">
                  <a:lumMod val="50000"/>
                </a:schemeClr>
              </a:solidFill>
            </a:endParaRPr>
          </a:p>
        </p:txBody>
      </p:sp>
      <p:sp>
        <p:nvSpPr>
          <p:cNvPr id="7" name="TextBox 6"/>
          <p:cNvSpPr txBox="1"/>
          <p:nvPr/>
        </p:nvSpPr>
        <p:spPr>
          <a:xfrm>
            <a:off x="2976670" y="5873194"/>
            <a:ext cx="1536968" cy="261610"/>
          </a:xfrm>
          <a:prstGeom prst="rect">
            <a:avLst/>
          </a:prstGeom>
          <a:noFill/>
        </p:spPr>
        <p:txBody>
          <a:bodyPr wrap="square" rtlCol="0">
            <a:spAutoFit/>
          </a:bodyPr>
          <a:lstStyle/>
          <a:p>
            <a:r>
              <a:rPr lang="en-US" sz="1100" dirty="0" smtClean="0"/>
              <a:t>Cook Report 2016</a:t>
            </a:r>
            <a:endParaRPr lang="en-US" sz="1100" dirty="0"/>
          </a:p>
        </p:txBody>
      </p:sp>
    </p:spTree>
    <p:extLst>
      <p:ext uri="{BB962C8B-B14F-4D97-AF65-F5344CB8AC3E}">
        <p14:creationId xmlns:p14="http://schemas.microsoft.com/office/powerpoint/2010/main" val="9388676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solidFill>
                  <a:schemeClr val="bg2">
                    <a:lumMod val="50000"/>
                  </a:schemeClr>
                </a:solidFill>
              </a:rPr>
              <a:t>2016 Presidential Election</a:t>
            </a:r>
            <a:br>
              <a:rPr lang="en-US" sz="3000" dirty="0" smtClean="0">
                <a:solidFill>
                  <a:schemeClr val="bg2">
                    <a:lumMod val="50000"/>
                  </a:schemeClr>
                </a:solidFill>
              </a:rPr>
            </a:br>
            <a:r>
              <a:rPr lang="en-US" sz="2600" dirty="0" smtClean="0">
                <a:solidFill>
                  <a:schemeClr val="bg2">
                    <a:lumMod val="50000"/>
                  </a:schemeClr>
                </a:solidFill>
              </a:rPr>
              <a:t>Final Results and Polls</a:t>
            </a:r>
            <a:endParaRPr lang="en-US" sz="2600" dirty="0">
              <a:solidFill>
                <a:schemeClr val="bg2">
                  <a:lumMod val="5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703727462"/>
              </p:ext>
            </p:extLst>
          </p:nvPr>
        </p:nvGraphicFramePr>
        <p:xfrm>
          <a:off x="291828" y="1701102"/>
          <a:ext cx="8560343" cy="4720346"/>
        </p:xfrm>
        <a:graphic>
          <a:graphicData uri="http://schemas.openxmlformats.org/drawingml/2006/table">
            <a:tbl>
              <a:tblPr firstRow="1" lastRow="1">
                <a:tableStyleId>{0E3FDE45-AF77-4B5C-9715-49D594BDF05E}</a:tableStyleId>
              </a:tblPr>
              <a:tblGrid>
                <a:gridCol w="2062266"/>
                <a:gridCol w="1128408"/>
                <a:gridCol w="1147864"/>
                <a:gridCol w="1468877"/>
                <a:gridCol w="1429966"/>
                <a:gridCol w="1322962"/>
              </a:tblGrid>
              <a:tr h="496106">
                <a:tc>
                  <a:txBody>
                    <a:bodyPr/>
                    <a:lstStyle/>
                    <a:p>
                      <a:pPr marL="0" marR="0" algn="ctr">
                        <a:spcBef>
                          <a:spcPts val="0"/>
                        </a:spcBef>
                        <a:spcAft>
                          <a:spcPts val="0"/>
                        </a:spcAft>
                      </a:pPr>
                      <a:r>
                        <a:rPr lang="en-US" sz="1600" dirty="0">
                          <a:effectLst/>
                          <a:latin typeface="+mn-lt"/>
                        </a:rPr>
                        <a:t> </a:t>
                      </a:r>
                      <a:endParaRPr lang="en-US" sz="1600" dirty="0">
                        <a:solidFill>
                          <a:srgbClr val="000000"/>
                        </a:solidFill>
                        <a:effectLst/>
                        <a:latin typeface="+mn-lt"/>
                        <a:ea typeface="Calibri"/>
                        <a:cs typeface="Times New Roman"/>
                      </a:endParaRPr>
                    </a:p>
                  </a:txBody>
                  <a:tcPr marL="68580" marR="68580" marT="0" marB="0"/>
                </a:tc>
                <a:tc>
                  <a:txBody>
                    <a:bodyPr/>
                    <a:lstStyle/>
                    <a:p>
                      <a:pPr marL="0" marR="0" algn="ctr">
                        <a:spcBef>
                          <a:spcPts val="0"/>
                        </a:spcBef>
                        <a:spcAft>
                          <a:spcPts val="0"/>
                        </a:spcAft>
                      </a:pPr>
                      <a:r>
                        <a:rPr lang="en-US" sz="1600" dirty="0">
                          <a:effectLst/>
                          <a:latin typeface="+mn-lt"/>
                        </a:rPr>
                        <a:t> </a:t>
                      </a:r>
                    </a:p>
                    <a:p>
                      <a:pPr marL="0" marR="0" algn="ctr">
                        <a:spcBef>
                          <a:spcPts val="0"/>
                        </a:spcBef>
                        <a:spcAft>
                          <a:spcPts val="0"/>
                        </a:spcAft>
                      </a:pPr>
                      <a:r>
                        <a:rPr lang="en-US" sz="1600" dirty="0" smtClean="0">
                          <a:effectLst/>
                          <a:latin typeface="+mn-lt"/>
                        </a:rPr>
                        <a:t>Clinton</a:t>
                      </a:r>
                      <a:endParaRPr lang="en-US" sz="1600" dirty="0">
                        <a:solidFill>
                          <a:srgbClr val="000000"/>
                        </a:solidFill>
                        <a:effectLst/>
                        <a:latin typeface="+mn-lt"/>
                        <a:ea typeface="Calibri"/>
                        <a:cs typeface="Times New Roman"/>
                      </a:endParaRPr>
                    </a:p>
                  </a:txBody>
                  <a:tcPr marL="68580" marR="68580" marT="0" marB="0"/>
                </a:tc>
                <a:tc>
                  <a:txBody>
                    <a:bodyPr/>
                    <a:lstStyle/>
                    <a:p>
                      <a:pPr marL="0" marR="0" algn="ctr">
                        <a:spcBef>
                          <a:spcPts val="0"/>
                        </a:spcBef>
                        <a:spcAft>
                          <a:spcPts val="0"/>
                        </a:spcAft>
                      </a:pPr>
                      <a:endParaRPr lang="en-US" sz="1600" dirty="0" smtClean="0">
                        <a:effectLst/>
                        <a:latin typeface="+mn-lt"/>
                      </a:endParaRPr>
                    </a:p>
                    <a:p>
                      <a:pPr marL="0" marR="0" algn="ctr">
                        <a:spcBef>
                          <a:spcPts val="0"/>
                        </a:spcBef>
                        <a:spcAft>
                          <a:spcPts val="0"/>
                        </a:spcAft>
                      </a:pPr>
                      <a:r>
                        <a:rPr lang="en-US" sz="1600" dirty="0" smtClean="0">
                          <a:effectLst/>
                          <a:latin typeface="+mn-lt"/>
                        </a:rPr>
                        <a:t>Trump</a:t>
                      </a:r>
                      <a:endParaRPr lang="en-US" sz="1600" dirty="0">
                        <a:solidFill>
                          <a:srgbClr val="000000"/>
                        </a:solidFill>
                        <a:effectLst/>
                        <a:latin typeface="+mn-lt"/>
                        <a:ea typeface="Calibri"/>
                        <a:cs typeface="Times New Roman"/>
                      </a:endParaRPr>
                    </a:p>
                  </a:txBody>
                  <a:tcPr marL="68580" marR="68580" marT="0" marB="0"/>
                </a:tc>
                <a:tc>
                  <a:txBody>
                    <a:bodyPr/>
                    <a:lstStyle/>
                    <a:p>
                      <a:pPr marL="0" marR="0" algn="ctr">
                        <a:spcBef>
                          <a:spcPts val="0"/>
                        </a:spcBef>
                        <a:spcAft>
                          <a:spcPts val="0"/>
                        </a:spcAft>
                      </a:pPr>
                      <a:r>
                        <a:rPr lang="en-US" sz="1600" dirty="0" smtClean="0">
                          <a:effectLst/>
                          <a:latin typeface="+mn-lt"/>
                        </a:rPr>
                        <a:t>Percent</a:t>
                      </a:r>
                    </a:p>
                    <a:p>
                      <a:pPr marL="0" marR="0" algn="ctr">
                        <a:spcBef>
                          <a:spcPts val="0"/>
                        </a:spcBef>
                        <a:spcAft>
                          <a:spcPts val="0"/>
                        </a:spcAft>
                      </a:pPr>
                      <a:r>
                        <a:rPr lang="en-US" sz="1600" dirty="0" smtClean="0">
                          <a:solidFill>
                            <a:srgbClr val="000000"/>
                          </a:solidFill>
                          <a:effectLst/>
                          <a:latin typeface="+mn-lt"/>
                          <a:ea typeface="Calibri"/>
                          <a:cs typeface="Times New Roman"/>
                        </a:rPr>
                        <a:t>Margin</a:t>
                      </a:r>
                      <a:endParaRPr lang="en-US" sz="1600" dirty="0">
                        <a:solidFill>
                          <a:srgbClr val="000000"/>
                        </a:solidFill>
                        <a:effectLst/>
                        <a:latin typeface="+mn-lt"/>
                        <a:ea typeface="Calibri"/>
                        <a:cs typeface="Times New Roman"/>
                      </a:endParaRPr>
                    </a:p>
                  </a:txBody>
                  <a:tcPr marL="68580" marR="68580" marT="0" marB="0"/>
                </a:tc>
                <a:tc>
                  <a:txBody>
                    <a:bodyPr/>
                    <a:lstStyle/>
                    <a:p>
                      <a:pPr marL="0" marR="0" algn="ctr">
                        <a:spcBef>
                          <a:spcPts val="0"/>
                        </a:spcBef>
                        <a:spcAft>
                          <a:spcPts val="0"/>
                        </a:spcAft>
                      </a:pPr>
                      <a:r>
                        <a:rPr lang="en-US" sz="1600" dirty="0">
                          <a:effectLst/>
                          <a:latin typeface="+mn-lt"/>
                        </a:rPr>
                        <a:t>Poll</a:t>
                      </a:r>
                    </a:p>
                    <a:p>
                      <a:pPr marL="0" marR="0" algn="ctr">
                        <a:spcBef>
                          <a:spcPts val="0"/>
                        </a:spcBef>
                        <a:spcAft>
                          <a:spcPts val="0"/>
                        </a:spcAft>
                      </a:pPr>
                      <a:r>
                        <a:rPr lang="en-US" sz="1600" dirty="0" smtClean="0">
                          <a:effectLst/>
                          <a:latin typeface="+mn-lt"/>
                        </a:rPr>
                        <a:t>Margins</a:t>
                      </a:r>
                      <a:endParaRPr lang="en-US" sz="1600" dirty="0">
                        <a:solidFill>
                          <a:srgbClr val="000000"/>
                        </a:solidFill>
                        <a:effectLst/>
                        <a:latin typeface="+mn-lt"/>
                        <a:ea typeface="Calibri"/>
                        <a:cs typeface="Times New Roman"/>
                      </a:endParaRPr>
                    </a:p>
                  </a:txBody>
                  <a:tcPr marL="68580" marR="68580" marT="0" marB="0"/>
                </a:tc>
                <a:tc>
                  <a:txBody>
                    <a:bodyPr/>
                    <a:lstStyle/>
                    <a:p>
                      <a:pPr marL="0" marR="0" algn="ctr">
                        <a:spcBef>
                          <a:spcPts val="0"/>
                        </a:spcBef>
                        <a:spcAft>
                          <a:spcPts val="0"/>
                        </a:spcAft>
                      </a:pPr>
                      <a:r>
                        <a:rPr lang="en-US" sz="1600" dirty="0" smtClean="0">
                          <a:solidFill>
                            <a:srgbClr val="000000"/>
                          </a:solidFill>
                          <a:effectLst/>
                          <a:latin typeface="+mn-lt"/>
                          <a:ea typeface="Calibri"/>
                          <a:cs typeface="Times New Roman"/>
                        </a:rPr>
                        <a:t>Difference</a:t>
                      </a:r>
                    </a:p>
                    <a:p>
                      <a:pPr marL="0" marR="0" algn="ctr">
                        <a:spcBef>
                          <a:spcPts val="0"/>
                        </a:spcBef>
                        <a:spcAft>
                          <a:spcPts val="0"/>
                        </a:spcAft>
                      </a:pPr>
                      <a:r>
                        <a:rPr lang="en-US" sz="1600" dirty="0" smtClean="0">
                          <a:solidFill>
                            <a:srgbClr val="000000"/>
                          </a:solidFill>
                          <a:effectLst/>
                          <a:latin typeface="+mn-lt"/>
                          <a:ea typeface="Calibri"/>
                          <a:cs typeface="Times New Roman"/>
                        </a:rPr>
                        <a:t>Results/Polls</a:t>
                      </a:r>
                      <a:endParaRPr lang="en-US" sz="1600" dirty="0">
                        <a:solidFill>
                          <a:srgbClr val="000000"/>
                        </a:solidFill>
                        <a:effectLst/>
                        <a:latin typeface="+mn-lt"/>
                        <a:ea typeface="Calibri"/>
                        <a:cs typeface="Times New Roman"/>
                      </a:endParaRPr>
                    </a:p>
                  </a:txBody>
                  <a:tcPr marL="68580" marR="68580" marT="0" marB="0"/>
                </a:tc>
              </a:tr>
              <a:tr h="352020">
                <a:tc>
                  <a:txBody>
                    <a:bodyPr/>
                    <a:lstStyle/>
                    <a:p>
                      <a:pPr marL="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Arizona</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45.1</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48.7</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Trump 3.5</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Trump 4.0</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0.5</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Colorado</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48.2</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43.3</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Clinton </a:t>
                      </a:r>
                      <a:r>
                        <a:rPr lang="en-US" sz="1800" dirty="0" smtClean="0">
                          <a:effectLst/>
                          <a:latin typeface="Verdana" panose="020B0604030504040204" pitchFamily="34" charset="0"/>
                          <a:ea typeface="Verdana" panose="020B0604030504040204" pitchFamily="34" charset="0"/>
                          <a:cs typeface="Verdana" panose="020B0604030504040204" pitchFamily="34" charset="0"/>
                        </a:rPr>
                        <a:t>4.9</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Clinton </a:t>
                      </a:r>
                      <a:r>
                        <a:rPr lang="en-US" sz="1800" dirty="0" smtClean="0">
                          <a:effectLst/>
                          <a:latin typeface="Verdana" panose="020B0604030504040204" pitchFamily="34" charset="0"/>
                          <a:ea typeface="Verdana" panose="020B0604030504040204" pitchFamily="34" charset="0"/>
                          <a:cs typeface="Verdana" panose="020B0604030504040204" pitchFamily="34" charset="0"/>
                        </a:rPr>
                        <a:t>3.0</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1.9</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Florida</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49860" marR="0">
                        <a:spcBef>
                          <a:spcPts val="0"/>
                        </a:spcBef>
                        <a:spcAft>
                          <a:spcPts val="0"/>
                        </a:spcAft>
                      </a:pPr>
                      <a:r>
                        <a:rPr lang="en-US" sz="1800" dirty="0" smtClean="0">
                          <a:effectLst/>
                          <a:latin typeface="Verdana" panose="020B0604030504040204" pitchFamily="34" charset="0"/>
                          <a:ea typeface="Verdana" panose="020B0604030504040204" pitchFamily="34" charset="0"/>
                          <a:cs typeface="Verdana" panose="020B0604030504040204" pitchFamily="34" charset="0"/>
                        </a:rPr>
                        <a:t>47.8%</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54305" marR="0">
                        <a:spcBef>
                          <a:spcPts val="0"/>
                        </a:spcBef>
                        <a:spcAft>
                          <a:spcPts val="0"/>
                        </a:spcAft>
                      </a:pPr>
                      <a:r>
                        <a:rPr lang="en-US" sz="1800" dirty="0" smtClean="0">
                          <a:effectLst/>
                          <a:latin typeface="Verdana" panose="020B0604030504040204" pitchFamily="34" charset="0"/>
                          <a:ea typeface="Verdana" panose="020B0604030504040204" pitchFamily="34" charset="0"/>
                          <a:cs typeface="Verdana" panose="020B0604030504040204" pitchFamily="34" charset="0"/>
                        </a:rPr>
                        <a:t>49.0%</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1.2</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0.2</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1.0</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r>
              <a:tr h="352020">
                <a:tc>
                  <a:txBody>
                    <a:bodyPr/>
                    <a:lstStyle/>
                    <a:p>
                      <a:pPr marL="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Iowa</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41.7</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51.1</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Trump 9.4</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Trump 3.0</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6.4</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Michigan</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47.3</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47.5</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0.2</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Clinton </a:t>
                      </a:r>
                      <a:r>
                        <a:rPr lang="en-US" sz="1800" dirty="0" smtClean="0">
                          <a:effectLst/>
                          <a:latin typeface="Verdana" panose="020B0604030504040204" pitchFamily="34" charset="0"/>
                          <a:ea typeface="Verdana" panose="020B0604030504040204" pitchFamily="34" charset="0"/>
                          <a:cs typeface="Verdana" panose="020B0604030504040204" pitchFamily="34" charset="0"/>
                        </a:rPr>
                        <a:t>3.6</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3.4</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Nevada</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47.9</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45.5</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Clinton </a:t>
                      </a:r>
                      <a:r>
                        <a:rPr lang="en-US" sz="1800" dirty="0" smtClean="0">
                          <a:effectLst/>
                          <a:latin typeface="Verdana" panose="020B0604030504040204" pitchFamily="34" charset="0"/>
                          <a:ea typeface="Verdana" panose="020B0604030504040204" pitchFamily="34" charset="0"/>
                          <a:cs typeface="Verdana" panose="020B0604030504040204" pitchFamily="34" charset="0"/>
                        </a:rPr>
                        <a:t>2.4</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0.8</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1.6</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New Hampshire</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46.8</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46.5</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Clinton </a:t>
                      </a:r>
                      <a:r>
                        <a:rPr lang="en-US" sz="1800" dirty="0" smtClean="0">
                          <a:effectLst/>
                          <a:latin typeface="Verdana" panose="020B0604030504040204" pitchFamily="34" charset="0"/>
                          <a:ea typeface="Verdana" panose="020B0604030504040204" pitchFamily="34" charset="0"/>
                          <a:cs typeface="Verdana" panose="020B0604030504040204" pitchFamily="34" charset="0"/>
                        </a:rPr>
                        <a:t>0.4</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0.2</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0.2</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1">
                        <a:lumMod val="40000"/>
                        <a:lumOff val="60000"/>
                      </a:schemeClr>
                    </a:solidFill>
                  </a:tcPr>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North Carolina</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46.2</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49.8</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3.7</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2.7</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1.0</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Ohio</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43.6</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51.7</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8.1</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3.5</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4.6</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Pennsylvania</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47.9</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48.6</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0.7</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spcBef>
                          <a:spcPts val="0"/>
                        </a:spcBef>
                        <a:spcAft>
                          <a:spcPts val="0"/>
                        </a:spcAft>
                      </a:pPr>
                      <a:r>
                        <a:rPr lang="en-US" sz="1800" dirty="0" smtClean="0">
                          <a:effectLst/>
                          <a:latin typeface="Verdana" panose="020B0604030504040204" pitchFamily="34" charset="0"/>
                          <a:ea typeface="Verdana" panose="020B0604030504040204" pitchFamily="34" charset="0"/>
                          <a:cs typeface="Verdana" panose="020B0604030504040204" pitchFamily="34" charset="0"/>
                        </a:rPr>
                        <a:t>Clinton 2.1</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1.4</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r>
              <a:tr h="352020">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Wisconsin</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149860"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46.4</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154305" marR="0">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47.2</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Trump </a:t>
                      </a:r>
                      <a:r>
                        <a:rPr lang="en-US" sz="1800" dirty="0" smtClean="0">
                          <a:effectLst/>
                          <a:latin typeface="Verdana" panose="020B0604030504040204" pitchFamily="34" charset="0"/>
                          <a:ea typeface="Verdana" panose="020B0604030504040204" pitchFamily="34" charset="0"/>
                          <a:cs typeface="Verdana" panose="020B0604030504040204" pitchFamily="34" charset="0"/>
                        </a:rPr>
                        <a:t>0.7</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spcBef>
                          <a:spcPts val="0"/>
                        </a:spcBef>
                        <a:spcAft>
                          <a:spcPts val="0"/>
                        </a:spcAft>
                      </a:pPr>
                      <a:r>
                        <a:rPr lang="en-US" sz="1800" dirty="0">
                          <a:effectLst/>
                          <a:latin typeface="Verdana" panose="020B0604030504040204" pitchFamily="34" charset="0"/>
                          <a:ea typeface="Verdana" panose="020B0604030504040204" pitchFamily="34" charset="0"/>
                          <a:cs typeface="Verdana" panose="020B0604030504040204" pitchFamily="34" charset="0"/>
                        </a:rPr>
                        <a:t>Clinton </a:t>
                      </a:r>
                      <a:r>
                        <a:rPr lang="en-US" sz="1800" dirty="0" smtClean="0">
                          <a:effectLst/>
                          <a:latin typeface="Verdana" panose="020B0604030504040204" pitchFamily="34" charset="0"/>
                          <a:ea typeface="Verdana" panose="020B0604030504040204" pitchFamily="34" charset="0"/>
                          <a:cs typeface="Verdana" panose="020B0604030504040204" pitchFamily="34" charset="0"/>
                        </a:rPr>
                        <a:t>6.5</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5.8</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2">
                        <a:lumMod val="60000"/>
                        <a:lumOff val="40000"/>
                      </a:schemeClr>
                    </a:solidFill>
                  </a:tcPr>
                </a:tc>
              </a:tr>
              <a:tr h="352020">
                <a:tc>
                  <a:txBody>
                    <a:bodyPr/>
                    <a:lstStyle/>
                    <a:p>
                      <a:pPr marL="0" marR="0" algn="ctr">
                        <a:spcBef>
                          <a:spcPts val="0"/>
                        </a:spcBef>
                        <a:spcAft>
                          <a:spcPts val="0"/>
                        </a:spcAft>
                      </a:pP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49860" marR="0" algn="ctr">
                        <a:spcBef>
                          <a:spcPts val="0"/>
                        </a:spcBef>
                        <a:spcAft>
                          <a:spcPts val="0"/>
                        </a:spcAft>
                      </a:pP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154305" marR="0" algn="ctr">
                        <a:spcBef>
                          <a:spcPts val="0"/>
                        </a:spcBef>
                        <a:spcAft>
                          <a:spcPts val="0"/>
                        </a:spcAft>
                      </a:pP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1.6</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2.7</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spcBef>
                          <a:spcPts val="0"/>
                        </a:spcBef>
                        <a:spcAft>
                          <a:spcPts val="0"/>
                        </a:spcAft>
                      </a:pPr>
                      <a:r>
                        <a:rPr lang="en-US" sz="180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2.5</a:t>
                      </a:r>
                      <a:endParaRPr lang="en-US"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r>
            </a:tbl>
          </a:graphicData>
        </a:graphic>
      </p:graphicFrame>
      <p:sp>
        <p:nvSpPr>
          <p:cNvPr id="4" name="TextBox 3"/>
          <p:cNvSpPr txBox="1"/>
          <p:nvPr/>
        </p:nvSpPr>
        <p:spPr>
          <a:xfrm>
            <a:off x="0" y="1205306"/>
            <a:ext cx="9144000" cy="369332"/>
          </a:xfrm>
          <a:prstGeom prst="rect">
            <a:avLst/>
          </a:prstGeom>
          <a:noFill/>
        </p:spPr>
        <p:txBody>
          <a:bodyPr wrap="square" rtlCol="0">
            <a:spAutoFit/>
          </a:bodyPr>
          <a:lstStyle/>
          <a:p>
            <a:pPr algn="ctr"/>
            <a:r>
              <a:rPr lang="en-US" b="1" dirty="0" smtClean="0">
                <a:solidFill>
                  <a:schemeClr val="accent2">
                    <a:lumMod val="75000"/>
                  </a:schemeClr>
                </a:solidFill>
              </a:rPr>
              <a:t>Results</a:t>
            </a:r>
            <a:endParaRPr lang="en-US" b="1" dirty="0">
              <a:solidFill>
                <a:schemeClr val="accent2">
                  <a:lumMod val="75000"/>
                </a:schemeClr>
              </a:solidFill>
            </a:endParaRPr>
          </a:p>
        </p:txBody>
      </p:sp>
    </p:spTree>
    <p:extLst>
      <p:ext uri="{BB962C8B-B14F-4D97-AF65-F5344CB8AC3E}">
        <p14:creationId xmlns:p14="http://schemas.microsoft.com/office/powerpoint/2010/main" val="14853613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6958"/>
            <a:ext cx="9144000" cy="754062"/>
          </a:xfrm>
        </p:spPr>
        <p:txBody>
          <a:bodyPr/>
          <a:lstStyle/>
          <a:p>
            <a:r>
              <a:rPr lang="en-US" sz="2600" dirty="0" smtClean="0">
                <a:solidFill>
                  <a:schemeClr val="bg2">
                    <a:lumMod val="50000"/>
                  </a:schemeClr>
                </a:solidFill>
              </a:rPr>
              <a:t>Is Colorado a Swing State?</a:t>
            </a:r>
            <a:br>
              <a:rPr lang="en-US" sz="2600" dirty="0" smtClean="0">
                <a:solidFill>
                  <a:schemeClr val="bg2">
                    <a:lumMod val="50000"/>
                  </a:schemeClr>
                </a:solidFill>
              </a:rPr>
            </a:br>
            <a:r>
              <a:rPr lang="en-US" sz="2600" dirty="0" smtClean="0">
                <a:solidFill>
                  <a:schemeClr val="bg2">
                    <a:lumMod val="50000"/>
                  </a:schemeClr>
                </a:solidFill>
              </a:rPr>
              <a:t>Closer the National Race, More Important is Colorado</a:t>
            </a:r>
            <a:endParaRPr lang="en-US" sz="2400" dirty="0">
              <a:solidFill>
                <a:schemeClr val="bg2">
                  <a:lumMod val="50000"/>
                </a:schemeClr>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0348" r="27280"/>
          <a:stretch/>
        </p:blipFill>
        <p:spPr>
          <a:xfrm>
            <a:off x="7643224" y="1152237"/>
            <a:ext cx="1198920" cy="1463040"/>
          </a:xfrm>
          <a:prstGeom prst="rect">
            <a:avLst/>
          </a:prstGeom>
          <a:ln>
            <a:solidFill>
              <a:schemeClr val="accent2">
                <a:lumMod val="75000"/>
              </a:schemeClr>
            </a:solidFill>
          </a:ln>
          <a:scene3d>
            <a:camera prst="orthographicFront">
              <a:rot lat="0" lon="0" rev="0"/>
            </a:camera>
            <a:lightRig rig="threePt" dir="t"/>
          </a:scene3d>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9990" r="15173" b="15985"/>
          <a:stretch/>
        </p:blipFill>
        <p:spPr>
          <a:xfrm>
            <a:off x="346670" y="1172667"/>
            <a:ext cx="1129085" cy="1463040"/>
          </a:xfrm>
          <a:prstGeom prst="rect">
            <a:avLst/>
          </a:prstGeom>
          <a:ln>
            <a:solidFill>
              <a:schemeClr val="accent2">
                <a:lumMod val="75000"/>
              </a:schemeClr>
            </a:solidFill>
          </a:ln>
        </p:spPr>
      </p:pic>
      <p:graphicFrame>
        <p:nvGraphicFramePr>
          <p:cNvPr id="10" name="Chart 9"/>
          <p:cNvGraphicFramePr/>
          <p:nvPr>
            <p:extLst>
              <p:ext uri="{D42A27DB-BD31-4B8C-83A1-F6EECF244321}">
                <p14:modId xmlns:p14="http://schemas.microsoft.com/office/powerpoint/2010/main" val="2310429982"/>
              </p:ext>
            </p:extLst>
          </p:nvPr>
        </p:nvGraphicFramePr>
        <p:xfrm>
          <a:off x="1523797" y="2083624"/>
          <a:ext cx="6096000" cy="4064000"/>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a:xfrm flipH="1" flipV="1">
            <a:off x="3936961" y="4460369"/>
            <a:ext cx="357817" cy="113408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3302558" y="3924916"/>
            <a:ext cx="639483" cy="54982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3302558" y="3630786"/>
            <a:ext cx="1278967" cy="29921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192151" y="3085143"/>
            <a:ext cx="478605" cy="406576"/>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4737370" y="2522499"/>
            <a:ext cx="926266" cy="573932"/>
          </a:xfrm>
          <a:prstGeom prst="line">
            <a:avLst/>
          </a:prstGeom>
          <a:ln w="28575">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24" name="Straight Connector 23"/>
          <p:cNvCxnSpPr/>
          <p:nvPr/>
        </p:nvCxnSpPr>
        <p:spPr>
          <a:xfrm flipH="1">
            <a:off x="4581526" y="3491719"/>
            <a:ext cx="610625" cy="139067"/>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0" y="1328750"/>
            <a:ext cx="9144000" cy="369332"/>
          </a:xfrm>
          <a:prstGeom prst="rect">
            <a:avLst/>
          </a:prstGeom>
          <a:noFill/>
        </p:spPr>
        <p:txBody>
          <a:bodyPr wrap="square" rtlCol="0">
            <a:spAutoFit/>
          </a:bodyPr>
          <a:lstStyle/>
          <a:p>
            <a:pPr algn="ctr"/>
            <a:r>
              <a:rPr lang="en-US" b="1" dirty="0" smtClean="0">
                <a:solidFill>
                  <a:schemeClr val="accent2">
                    <a:lumMod val="75000"/>
                  </a:schemeClr>
                </a:solidFill>
              </a:rPr>
              <a:t>Margin of Victory</a:t>
            </a:r>
            <a:endParaRPr lang="en-US" b="1" dirty="0">
              <a:solidFill>
                <a:schemeClr val="accent2">
                  <a:lumMod val="75000"/>
                </a:schemeClr>
              </a:solidFill>
            </a:endParaRPr>
          </a:p>
        </p:txBody>
      </p:sp>
      <p:sp>
        <p:nvSpPr>
          <p:cNvPr id="30" name="TextBox 29"/>
          <p:cNvSpPr txBox="1"/>
          <p:nvPr/>
        </p:nvSpPr>
        <p:spPr>
          <a:xfrm>
            <a:off x="3107998" y="1857983"/>
            <a:ext cx="1454268" cy="276999"/>
          </a:xfrm>
          <a:prstGeom prst="rect">
            <a:avLst/>
          </a:prstGeom>
          <a:noFill/>
        </p:spPr>
        <p:txBody>
          <a:bodyPr wrap="square" rtlCol="0">
            <a:spAutoFit/>
          </a:bodyPr>
          <a:lstStyle/>
          <a:p>
            <a:r>
              <a:rPr lang="en-US" sz="1200" dirty="0" smtClean="0"/>
              <a:t>Democratic Win</a:t>
            </a:r>
            <a:endParaRPr lang="en-US" sz="1200" dirty="0"/>
          </a:p>
        </p:txBody>
      </p:sp>
      <p:sp>
        <p:nvSpPr>
          <p:cNvPr id="31" name="TextBox 30"/>
          <p:cNvSpPr txBox="1"/>
          <p:nvPr/>
        </p:nvSpPr>
        <p:spPr>
          <a:xfrm>
            <a:off x="4619844" y="1856153"/>
            <a:ext cx="1454268" cy="276999"/>
          </a:xfrm>
          <a:prstGeom prst="rect">
            <a:avLst/>
          </a:prstGeom>
          <a:noFill/>
        </p:spPr>
        <p:txBody>
          <a:bodyPr wrap="square" rtlCol="0">
            <a:spAutoFit/>
          </a:bodyPr>
          <a:lstStyle/>
          <a:p>
            <a:r>
              <a:rPr lang="en-US" sz="1200" dirty="0" smtClean="0"/>
              <a:t>Republican Win</a:t>
            </a:r>
            <a:endParaRPr lang="en-US" sz="1200" dirty="0"/>
          </a:p>
        </p:txBody>
      </p:sp>
      <p:sp>
        <p:nvSpPr>
          <p:cNvPr id="32" name="TextBox 31"/>
          <p:cNvSpPr txBox="1"/>
          <p:nvPr/>
        </p:nvSpPr>
        <p:spPr>
          <a:xfrm>
            <a:off x="1653702" y="1977026"/>
            <a:ext cx="5925319" cy="369332"/>
          </a:xfrm>
          <a:prstGeom prst="rect">
            <a:avLst/>
          </a:prstGeom>
          <a:noFill/>
        </p:spPr>
        <p:txBody>
          <a:bodyPr wrap="square" rtlCol="0">
            <a:spAutoFit/>
          </a:bodyPr>
          <a:lstStyle/>
          <a:p>
            <a:pPr>
              <a:tabLst>
                <a:tab pos="1371600" algn="ctr"/>
                <a:tab pos="2227263" algn="ctr"/>
                <a:tab pos="3375025" algn="ctr"/>
                <a:tab pos="4289425" algn="ctr"/>
              </a:tabLst>
            </a:pPr>
            <a:r>
              <a:rPr lang="en-US" dirty="0" smtClean="0"/>
              <a:t>	</a:t>
            </a:r>
            <a:r>
              <a:rPr lang="en-US" sz="1200" dirty="0" smtClean="0"/>
              <a:t>+10	+5 	  +5	+10</a:t>
            </a:r>
            <a:endParaRPr lang="en-US" sz="1200" dirty="0"/>
          </a:p>
        </p:txBody>
      </p:sp>
      <p:sp>
        <p:nvSpPr>
          <p:cNvPr id="33" name="TextBox 32"/>
          <p:cNvSpPr txBox="1"/>
          <p:nvPr/>
        </p:nvSpPr>
        <p:spPr>
          <a:xfrm>
            <a:off x="2548650" y="3550217"/>
            <a:ext cx="1031132" cy="646331"/>
          </a:xfrm>
          <a:prstGeom prst="rect">
            <a:avLst/>
          </a:prstGeom>
          <a:noFill/>
        </p:spPr>
        <p:txBody>
          <a:bodyPr wrap="square" rtlCol="0">
            <a:spAutoFit/>
          </a:bodyPr>
          <a:lstStyle/>
          <a:p>
            <a:pPr algn="ctr"/>
            <a:r>
              <a:rPr lang="en-US" sz="1200" dirty="0" smtClean="0"/>
              <a:t>Obama</a:t>
            </a:r>
          </a:p>
          <a:p>
            <a:pPr algn="ctr"/>
            <a:r>
              <a:rPr lang="en-US" sz="1200" dirty="0" smtClean="0"/>
              <a:t>2008</a:t>
            </a:r>
          </a:p>
          <a:p>
            <a:pPr algn="ctr"/>
            <a:r>
              <a:rPr lang="en-US" sz="1200" dirty="0" smtClean="0"/>
              <a:t>9%</a:t>
            </a:r>
            <a:endParaRPr lang="en-US" sz="1200" dirty="0"/>
          </a:p>
        </p:txBody>
      </p:sp>
      <p:sp>
        <p:nvSpPr>
          <p:cNvPr id="34" name="TextBox 33"/>
          <p:cNvSpPr txBox="1"/>
          <p:nvPr/>
        </p:nvSpPr>
        <p:spPr>
          <a:xfrm>
            <a:off x="3064216" y="4384683"/>
            <a:ext cx="1031132" cy="646331"/>
          </a:xfrm>
          <a:prstGeom prst="rect">
            <a:avLst/>
          </a:prstGeom>
          <a:noFill/>
        </p:spPr>
        <p:txBody>
          <a:bodyPr wrap="square" rtlCol="0">
            <a:spAutoFit/>
          </a:bodyPr>
          <a:lstStyle/>
          <a:p>
            <a:pPr algn="ctr"/>
            <a:r>
              <a:rPr lang="en-US" sz="1200" dirty="0" smtClean="0"/>
              <a:t>Obama</a:t>
            </a:r>
          </a:p>
          <a:p>
            <a:pPr algn="ctr"/>
            <a:r>
              <a:rPr lang="en-US" sz="1200" dirty="0" smtClean="0"/>
              <a:t>2012</a:t>
            </a:r>
          </a:p>
          <a:p>
            <a:pPr algn="ctr"/>
            <a:r>
              <a:rPr lang="en-US" sz="1200" dirty="0" smtClean="0"/>
              <a:t>5%</a:t>
            </a:r>
            <a:endParaRPr lang="en-US" sz="1200" dirty="0"/>
          </a:p>
        </p:txBody>
      </p:sp>
      <p:sp>
        <p:nvSpPr>
          <p:cNvPr id="35" name="TextBox 34"/>
          <p:cNvSpPr txBox="1"/>
          <p:nvPr/>
        </p:nvSpPr>
        <p:spPr>
          <a:xfrm>
            <a:off x="3360926" y="5395229"/>
            <a:ext cx="1031132" cy="646331"/>
          </a:xfrm>
          <a:prstGeom prst="rect">
            <a:avLst/>
          </a:prstGeom>
          <a:noFill/>
        </p:spPr>
        <p:txBody>
          <a:bodyPr wrap="square" rtlCol="0">
            <a:spAutoFit/>
          </a:bodyPr>
          <a:lstStyle/>
          <a:p>
            <a:pPr algn="ctr"/>
            <a:r>
              <a:rPr lang="en-US" sz="1200" dirty="0" smtClean="0"/>
              <a:t>Clinton</a:t>
            </a:r>
          </a:p>
          <a:p>
            <a:pPr algn="ctr"/>
            <a:r>
              <a:rPr lang="en-US" sz="1200" dirty="0" smtClean="0"/>
              <a:t>2016</a:t>
            </a:r>
          </a:p>
          <a:p>
            <a:pPr algn="ctr"/>
            <a:r>
              <a:rPr lang="en-US" sz="1200" dirty="0" smtClean="0"/>
              <a:t>3%</a:t>
            </a:r>
            <a:endParaRPr lang="en-US" sz="1200" dirty="0"/>
          </a:p>
        </p:txBody>
      </p:sp>
      <p:sp>
        <p:nvSpPr>
          <p:cNvPr id="36" name="TextBox 35"/>
          <p:cNvSpPr txBox="1"/>
          <p:nvPr/>
        </p:nvSpPr>
        <p:spPr>
          <a:xfrm>
            <a:off x="4831412" y="3487705"/>
            <a:ext cx="1031132" cy="646331"/>
          </a:xfrm>
          <a:prstGeom prst="rect">
            <a:avLst/>
          </a:prstGeom>
          <a:noFill/>
        </p:spPr>
        <p:txBody>
          <a:bodyPr wrap="square" rtlCol="0">
            <a:spAutoFit/>
          </a:bodyPr>
          <a:lstStyle/>
          <a:p>
            <a:pPr algn="ctr"/>
            <a:r>
              <a:rPr lang="en-US" sz="1200" dirty="0" smtClean="0"/>
              <a:t>Bush</a:t>
            </a:r>
          </a:p>
          <a:p>
            <a:pPr algn="ctr"/>
            <a:r>
              <a:rPr lang="en-US" sz="1200" dirty="0" smtClean="0"/>
              <a:t>2004</a:t>
            </a:r>
          </a:p>
          <a:p>
            <a:pPr algn="ctr"/>
            <a:r>
              <a:rPr lang="en-US" sz="1200" dirty="0" smtClean="0"/>
              <a:t>5%</a:t>
            </a:r>
            <a:endParaRPr lang="en-US" sz="1200" dirty="0"/>
          </a:p>
        </p:txBody>
      </p:sp>
      <p:sp>
        <p:nvSpPr>
          <p:cNvPr id="37" name="TextBox 36"/>
          <p:cNvSpPr txBox="1"/>
          <p:nvPr/>
        </p:nvSpPr>
        <p:spPr>
          <a:xfrm>
            <a:off x="5547360" y="2693160"/>
            <a:ext cx="791975" cy="646331"/>
          </a:xfrm>
          <a:prstGeom prst="rect">
            <a:avLst/>
          </a:prstGeom>
          <a:noFill/>
        </p:spPr>
        <p:txBody>
          <a:bodyPr wrap="square" rtlCol="0">
            <a:spAutoFit/>
          </a:bodyPr>
          <a:lstStyle/>
          <a:p>
            <a:pPr algn="ctr"/>
            <a:r>
              <a:rPr lang="en-US" sz="1200" dirty="0" smtClean="0"/>
              <a:t>Bush</a:t>
            </a:r>
          </a:p>
          <a:p>
            <a:pPr algn="ctr"/>
            <a:r>
              <a:rPr lang="en-US" sz="1200" dirty="0" smtClean="0"/>
              <a:t>2000</a:t>
            </a:r>
          </a:p>
          <a:p>
            <a:pPr algn="ctr"/>
            <a:r>
              <a:rPr lang="en-US" sz="1200" dirty="0" smtClean="0"/>
              <a:t>8%</a:t>
            </a:r>
            <a:endParaRPr lang="en-US" sz="1200" dirty="0"/>
          </a:p>
        </p:txBody>
      </p:sp>
      <p:sp>
        <p:nvSpPr>
          <p:cNvPr id="38" name="TextBox 37"/>
          <p:cNvSpPr txBox="1"/>
          <p:nvPr/>
        </p:nvSpPr>
        <p:spPr>
          <a:xfrm>
            <a:off x="3932313" y="2326902"/>
            <a:ext cx="1031132" cy="646331"/>
          </a:xfrm>
          <a:prstGeom prst="rect">
            <a:avLst/>
          </a:prstGeom>
          <a:noFill/>
        </p:spPr>
        <p:txBody>
          <a:bodyPr wrap="square" rtlCol="0">
            <a:spAutoFit/>
          </a:bodyPr>
          <a:lstStyle/>
          <a:p>
            <a:pPr algn="ctr"/>
            <a:r>
              <a:rPr lang="en-US" sz="1200" dirty="0" smtClean="0"/>
              <a:t>Dole</a:t>
            </a:r>
          </a:p>
          <a:p>
            <a:pPr algn="ctr"/>
            <a:r>
              <a:rPr lang="en-US" sz="1200" dirty="0" smtClean="0"/>
              <a:t>1996</a:t>
            </a:r>
          </a:p>
          <a:p>
            <a:pPr algn="ctr"/>
            <a:r>
              <a:rPr lang="en-US" sz="1200" dirty="0" smtClean="0"/>
              <a:t>2%</a:t>
            </a:r>
            <a:endParaRPr lang="en-US" sz="1200" dirty="0"/>
          </a:p>
        </p:txBody>
      </p:sp>
      <p:sp>
        <p:nvSpPr>
          <p:cNvPr id="39" name="TextBox 38"/>
          <p:cNvSpPr txBox="1"/>
          <p:nvPr/>
        </p:nvSpPr>
        <p:spPr>
          <a:xfrm>
            <a:off x="282736" y="2635707"/>
            <a:ext cx="1315322" cy="261610"/>
          </a:xfrm>
          <a:prstGeom prst="rect">
            <a:avLst/>
          </a:prstGeom>
          <a:noFill/>
        </p:spPr>
        <p:txBody>
          <a:bodyPr wrap="square" rtlCol="0">
            <a:spAutoFit/>
          </a:bodyPr>
          <a:lstStyle/>
          <a:p>
            <a:pPr algn="ctr"/>
            <a:r>
              <a:rPr lang="en-US" sz="1100" dirty="0" smtClean="0"/>
              <a:t>Hillary Clinton</a:t>
            </a:r>
            <a:endParaRPr lang="en-US" sz="1100" dirty="0"/>
          </a:p>
        </p:txBody>
      </p:sp>
      <p:sp>
        <p:nvSpPr>
          <p:cNvPr id="40" name="TextBox 39"/>
          <p:cNvSpPr txBox="1"/>
          <p:nvPr/>
        </p:nvSpPr>
        <p:spPr>
          <a:xfrm>
            <a:off x="7579021" y="2621274"/>
            <a:ext cx="1315322" cy="261610"/>
          </a:xfrm>
          <a:prstGeom prst="rect">
            <a:avLst/>
          </a:prstGeom>
          <a:noFill/>
        </p:spPr>
        <p:txBody>
          <a:bodyPr wrap="square" rtlCol="0">
            <a:spAutoFit/>
          </a:bodyPr>
          <a:lstStyle/>
          <a:p>
            <a:pPr algn="ctr"/>
            <a:r>
              <a:rPr lang="en-US" sz="1100" dirty="0" smtClean="0"/>
              <a:t>Donald Trump</a:t>
            </a:r>
            <a:endParaRPr lang="en-US" sz="1100" dirty="0"/>
          </a:p>
        </p:txBody>
      </p:sp>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670" y="3045509"/>
            <a:ext cx="1129085" cy="1463040"/>
          </a:xfrm>
          <a:prstGeom prst="rect">
            <a:avLst/>
          </a:prstGeom>
          <a:ln>
            <a:solidFill>
              <a:schemeClr val="accent2">
                <a:lumMod val="75000"/>
              </a:schemeClr>
            </a:solidFill>
          </a:ln>
        </p:spPr>
      </p:pic>
      <p:sp>
        <p:nvSpPr>
          <p:cNvPr id="42" name="TextBox 41"/>
          <p:cNvSpPr txBox="1"/>
          <p:nvPr/>
        </p:nvSpPr>
        <p:spPr>
          <a:xfrm>
            <a:off x="253552" y="4508549"/>
            <a:ext cx="1315322" cy="261610"/>
          </a:xfrm>
          <a:prstGeom prst="rect">
            <a:avLst/>
          </a:prstGeom>
          <a:noFill/>
        </p:spPr>
        <p:txBody>
          <a:bodyPr wrap="square" rtlCol="0">
            <a:spAutoFit/>
          </a:bodyPr>
          <a:lstStyle/>
          <a:p>
            <a:pPr algn="ctr"/>
            <a:r>
              <a:rPr lang="en-US" sz="1100" dirty="0" smtClean="0"/>
              <a:t>Michael Bennet</a:t>
            </a:r>
            <a:endParaRPr lang="en-US" sz="1100" dirty="0"/>
          </a:p>
        </p:txBody>
      </p:sp>
      <p:pic>
        <p:nvPicPr>
          <p:cNvPr id="43" name="Picture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864" y="4870141"/>
            <a:ext cx="1100698" cy="1463040"/>
          </a:xfrm>
          <a:prstGeom prst="rect">
            <a:avLst/>
          </a:prstGeom>
          <a:ln>
            <a:solidFill>
              <a:schemeClr val="accent2">
                <a:lumMod val="75000"/>
              </a:schemeClr>
            </a:solidFill>
          </a:ln>
        </p:spPr>
      </p:pic>
      <p:sp>
        <p:nvSpPr>
          <p:cNvPr id="44" name="TextBox 43"/>
          <p:cNvSpPr txBox="1"/>
          <p:nvPr/>
        </p:nvSpPr>
        <p:spPr>
          <a:xfrm>
            <a:off x="146544" y="6323453"/>
            <a:ext cx="1555798" cy="261610"/>
          </a:xfrm>
          <a:prstGeom prst="rect">
            <a:avLst/>
          </a:prstGeom>
          <a:noFill/>
        </p:spPr>
        <p:txBody>
          <a:bodyPr wrap="square" rtlCol="0">
            <a:spAutoFit/>
          </a:bodyPr>
          <a:lstStyle/>
          <a:p>
            <a:pPr algn="ctr"/>
            <a:r>
              <a:rPr lang="en-US" sz="1100" dirty="0" smtClean="0"/>
              <a:t>John Hickenlooper</a:t>
            </a:r>
            <a:endParaRPr lang="en-US" sz="1100" dirty="0"/>
          </a:p>
        </p:txBody>
      </p:sp>
      <p:pic>
        <p:nvPicPr>
          <p:cNvPr id="45" name="Picture 44"/>
          <p:cNvPicPr>
            <a:picLocks noChangeAspect="1"/>
          </p:cNvPicPr>
          <p:nvPr/>
        </p:nvPicPr>
        <p:blipFill rotWithShape="1">
          <a:blip r:embed="rId7" cstate="print">
            <a:extLst>
              <a:ext uri="{28A0092B-C50C-407E-A947-70E740481C1C}">
                <a14:useLocalDpi xmlns:a14="http://schemas.microsoft.com/office/drawing/2010/main" val="0"/>
              </a:ext>
            </a:extLst>
          </a:blip>
          <a:srcRect l="15865" r="6831"/>
          <a:stretch/>
        </p:blipFill>
        <p:spPr>
          <a:xfrm>
            <a:off x="7623768" y="3014127"/>
            <a:ext cx="1198920" cy="1463040"/>
          </a:xfrm>
          <a:prstGeom prst="rect">
            <a:avLst/>
          </a:prstGeom>
          <a:ln>
            <a:solidFill>
              <a:schemeClr val="accent2">
                <a:lumMod val="75000"/>
              </a:schemeClr>
            </a:solidFill>
          </a:ln>
        </p:spPr>
      </p:pic>
      <p:sp>
        <p:nvSpPr>
          <p:cNvPr id="46" name="TextBox 45"/>
          <p:cNvSpPr txBox="1"/>
          <p:nvPr/>
        </p:nvSpPr>
        <p:spPr>
          <a:xfrm>
            <a:off x="7514191" y="4465016"/>
            <a:ext cx="1315322" cy="261610"/>
          </a:xfrm>
          <a:prstGeom prst="rect">
            <a:avLst/>
          </a:prstGeom>
          <a:noFill/>
        </p:spPr>
        <p:txBody>
          <a:bodyPr wrap="square" rtlCol="0">
            <a:spAutoFit/>
          </a:bodyPr>
          <a:lstStyle/>
          <a:p>
            <a:pPr algn="ctr"/>
            <a:r>
              <a:rPr lang="en-US" sz="1100" dirty="0" smtClean="0"/>
              <a:t>Cory Gardner</a:t>
            </a:r>
            <a:endParaRPr lang="en-US" sz="1100" dirty="0"/>
          </a:p>
        </p:txBody>
      </p:sp>
      <p:pic>
        <p:nvPicPr>
          <p:cNvPr id="47" name="Picture 46"/>
          <p:cNvPicPr>
            <a:picLocks noChangeAspect="1"/>
          </p:cNvPicPr>
          <p:nvPr/>
        </p:nvPicPr>
        <p:blipFill rotWithShape="1">
          <a:blip r:embed="rId8">
            <a:extLst>
              <a:ext uri="{28A0092B-C50C-407E-A947-70E740481C1C}">
                <a14:useLocalDpi xmlns:a14="http://schemas.microsoft.com/office/drawing/2010/main" val="0"/>
              </a:ext>
            </a:extLst>
          </a:blip>
          <a:srcRect l="16086" t="1" r="8725" b="28943"/>
          <a:stretch/>
        </p:blipFill>
        <p:spPr>
          <a:xfrm>
            <a:off x="7652432" y="4865958"/>
            <a:ext cx="1140738" cy="1456985"/>
          </a:xfrm>
          <a:prstGeom prst="rect">
            <a:avLst/>
          </a:prstGeom>
          <a:ln>
            <a:solidFill>
              <a:schemeClr val="accent2">
                <a:lumMod val="75000"/>
              </a:schemeClr>
            </a:solidFill>
          </a:ln>
        </p:spPr>
      </p:pic>
      <p:sp>
        <p:nvSpPr>
          <p:cNvPr id="48" name="TextBox 47"/>
          <p:cNvSpPr txBox="1"/>
          <p:nvPr/>
        </p:nvSpPr>
        <p:spPr>
          <a:xfrm>
            <a:off x="7555672" y="6321019"/>
            <a:ext cx="1315322" cy="261610"/>
          </a:xfrm>
          <a:prstGeom prst="rect">
            <a:avLst/>
          </a:prstGeom>
          <a:noFill/>
        </p:spPr>
        <p:txBody>
          <a:bodyPr wrap="square" rtlCol="0">
            <a:spAutoFit/>
          </a:bodyPr>
          <a:lstStyle/>
          <a:p>
            <a:pPr algn="ctr"/>
            <a:r>
              <a:rPr lang="en-US" sz="1100" dirty="0" smtClean="0"/>
              <a:t>Mike Coffman</a:t>
            </a:r>
            <a:endParaRPr lang="en-US" sz="1100" dirty="0"/>
          </a:p>
        </p:txBody>
      </p:sp>
    </p:spTree>
    <p:extLst>
      <p:ext uri="{BB962C8B-B14F-4D97-AF65-F5344CB8AC3E}">
        <p14:creationId xmlns:p14="http://schemas.microsoft.com/office/powerpoint/2010/main" val="1006965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0878"/>
            <a:ext cx="9144000" cy="754062"/>
          </a:xfrm>
        </p:spPr>
        <p:txBody>
          <a:bodyPr/>
          <a:lstStyle/>
          <a:p>
            <a:r>
              <a:rPr lang="en-US" sz="3000" dirty="0" smtClean="0">
                <a:solidFill>
                  <a:schemeClr val="bg2">
                    <a:lumMod val="50000"/>
                  </a:schemeClr>
                </a:solidFill>
              </a:rPr>
              <a:t>Change Election</a:t>
            </a:r>
            <a:br>
              <a:rPr lang="en-US" sz="3000" dirty="0" smtClean="0">
                <a:solidFill>
                  <a:schemeClr val="bg2">
                    <a:lumMod val="50000"/>
                  </a:schemeClr>
                </a:solidFill>
              </a:rPr>
            </a:br>
            <a:r>
              <a:rPr lang="en-US" sz="2600" dirty="0" smtClean="0">
                <a:solidFill>
                  <a:schemeClr val="bg2">
                    <a:lumMod val="50000"/>
                  </a:schemeClr>
                </a:solidFill>
              </a:rPr>
              <a:t>Highly Volatile, Very Negative</a:t>
            </a:r>
            <a:endParaRPr lang="en-US" sz="2600" dirty="0">
              <a:solidFill>
                <a:schemeClr val="bg2">
                  <a:lumMod val="50000"/>
                </a:schemeClr>
              </a:solidFill>
            </a:endParaRPr>
          </a:p>
        </p:txBody>
      </p:sp>
      <p:graphicFrame>
        <p:nvGraphicFramePr>
          <p:cNvPr id="3" name="Chart 2"/>
          <p:cNvGraphicFramePr/>
          <p:nvPr>
            <p:extLst>
              <p:ext uri="{D42A27DB-BD31-4B8C-83A1-F6EECF244321}">
                <p14:modId xmlns:p14="http://schemas.microsoft.com/office/powerpoint/2010/main" val="903806261"/>
              </p:ext>
            </p:extLst>
          </p:nvPr>
        </p:nvGraphicFramePr>
        <p:xfrm>
          <a:off x="1953039" y="1788546"/>
          <a:ext cx="5794513" cy="343943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0" y="1328750"/>
            <a:ext cx="9144000" cy="369332"/>
          </a:xfrm>
          <a:prstGeom prst="rect">
            <a:avLst/>
          </a:prstGeom>
          <a:noFill/>
        </p:spPr>
        <p:txBody>
          <a:bodyPr wrap="square" rtlCol="0">
            <a:spAutoFit/>
          </a:bodyPr>
          <a:lstStyle/>
          <a:p>
            <a:pPr algn="ctr"/>
            <a:r>
              <a:rPr lang="en-US" b="1" dirty="0" smtClean="0">
                <a:solidFill>
                  <a:schemeClr val="accent2">
                    <a:lumMod val="75000"/>
                  </a:schemeClr>
                </a:solidFill>
              </a:rPr>
              <a:t>Favorability/Trust Ratings of Hillary Clinton and Donald Trump</a:t>
            </a:r>
            <a:endParaRPr lang="en-US" b="1" dirty="0">
              <a:solidFill>
                <a:schemeClr val="accent2">
                  <a:lumMod val="75000"/>
                </a:schemeClr>
              </a:solidFill>
            </a:endParaRPr>
          </a:p>
        </p:txBody>
      </p:sp>
      <p:sp>
        <p:nvSpPr>
          <p:cNvPr id="5" name="TextBox 4"/>
          <p:cNvSpPr txBox="1"/>
          <p:nvPr/>
        </p:nvSpPr>
        <p:spPr>
          <a:xfrm>
            <a:off x="914401" y="5453201"/>
            <a:ext cx="7325138" cy="1015663"/>
          </a:xfrm>
          <a:prstGeom prst="rect">
            <a:avLst/>
          </a:prstGeom>
          <a:solidFill>
            <a:schemeClr val="bg2"/>
          </a:solidFill>
          <a:ln>
            <a:solidFill>
              <a:schemeClr val="bg2">
                <a:lumMod val="50000"/>
              </a:schemeClr>
            </a:solidFill>
          </a:ln>
        </p:spPr>
        <p:txBody>
          <a:bodyPr wrap="square" rtlCol="0">
            <a:spAutoFit/>
          </a:bodyPr>
          <a:lstStyle/>
          <a:p>
            <a:r>
              <a:rPr lang="en-US" sz="2000" b="1" dirty="0" smtClean="0">
                <a:solidFill>
                  <a:schemeClr val="bg2">
                    <a:lumMod val="50000"/>
                  </a:schemeClr>
                </a:solidFill>
              </a:rPr>
              <a:t>Exit Poll</a:t>
            </a:r>
            <a:r>
              <a:rPr lang="en-US" sz="2000" dirty="0" smtClean="0"/>
              <a:t>: 4 in 10 desire change.  Favored Trump 83%.  More than half cast ballots for both candidates with reservations.</a:t>
            </a:r>
            <a:endParaRPr lang="en-US"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5360" y="2091616"/>
            <a:ext cx="1480165" cy="2011680"/>
          </a:xfrm>
          <a:prstGeom prst="rect">
            <a:avLst/>
          </a:prstGeom>
          <a:ln>
            <a:solidFill>
              <a:schemeClr val="accent2">
                <a:lumMod val="75000"/>
              </a:schemeClr>
            </a:solidFill>
          </a:ln>
          <a:scene3d>
            <a:camera prst="orthographicFront">
              <a:rot lat="0" lon="10800000" rev="0"/>
            </a:camera>
            <a:lightRig rig="threePt" dir="t"/>
          </a:scene3d>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b="8333"/>
          <a:stretch/>
        </p:blipFill>
        <p:spPr>
          <a:xfrm>
            <a:off x="263119" y="2091616"/>
            <a:ext cx="1420976" cy="2011680"/>
          </a:xfrm>
          <a:prstGeom prst="rect">
            <a:avLst/>
          </a:prstGeom>
          <a:ln>
            <a:solidFill>
              <a:schemeClr val="accent2">
                <a:lumMod val="75000"/>
              </a:schemeClr>
            </a:solidFill>
          </a:ln>
        </p:spPr>
      </p:pic>
      <p:sp>
        <p:nvSpPr>
          <p:cNvPr id="8" name="TextBox 7"/>
          <p:cNvSpPr txBox="1"/>
          <p:nvPr/>
        </p:nvSpPr>
        <p:spPr>
          <a:xfrm>
            <a:off x="90525" y="4103296"/>
            <a:ext cx="1647930" cy="261610"/>
          </a:xfrm>
          <a:prstGeom prst="rect">
            <a:avLst/>
          </a:prstGeom>
          <a:noFill/>
        </p:spPr>
        <p:txBody>
          <a:bodyPr wrap="square" rtlCol="0">
            <a:spAutoFit/>
          </a:bodyPr>
          <a:lstStyle/>
          <a:p>
            <a:pPr algn="ctr"/>
            <a:r>
              <a:rPr lang="en-US" sz="1100" dirty="0" smtClean="0"/>
              <a:t>Hillary Clinton</a:t>
            </a:r>
            <a:endParaRPr lang="en-US" sz="1100" dirty="0"/>
          </a:p>
        </p:txBody>
      </p:sp>
      <p:sp>
        <p:nvSpPr>
          <p:cNvPr id="9" name="TextBox 8"/>
          <p:cNvSpPr txBox="1"/>
          <p:nvPr/>
        </p:nvSpPr>
        <p:spPr>
          <a:xfrm>
            <a:off x="7353856" y="4103296"/>
            <a:ext cx="1762656" cy="261610"/>
          </a:xfrm>
          <a:prstGeom prst="rect">
            <a:avLst/>
          </a:prstGeom>
          <a:noFill/>
        </p:spPr>
        <p:txBody>
          <a:bodyPr wrap="square" rtlCol="0">
            <a:spAutoFit/>
          </a:bodyPr>
          <a:lstStyle/>
          <a:p>
            <a:pPr algn="ctr"/>
            <a:r>
              <a:rPr lang="en-US" sz="1100" dirty="0" smtClean="0"/>
              <a:t>Donald Trump</a:t>
            </a:r>
            <a:endParaRPr lang="en-US" sz="900" dirty="0"/>
          </a:p>
        </p:txBody>
      </p:sp>
      <p:sp>
        <p:nvSpPr>
          <p:cNvPr id="10" name="TextBox 9"/>
          <p:cNvSpPr txBox="1"/>
          <p:nvPr/>
        </p:nvSpPr>
        <p:spPr>
          <a:xfrm>
            <a:off x="5850727" y="5111068"/>
            <a:ext cx="1347757" cy="261610"/>
          </a:xfrm>
          <a:prstGeom prst="rect">
            <a:avLst/>
          </a:prstGeom>
          <a:noFill/>
        </p:spPr>
        <p:txBody>
          <a:bodyPr wrap="square" rtlCol="0">
            <a:spAutoFit/>
          </a:bodyPr>
          <a:lstStyle/>
          <a:p>
            <a:r>
              <a:rPr lang="en-US" sz="1100" dirty="0" smtClean="0"/>
              <a:t>Exit Poll 2016</a:t>
            </a:r>
            <a:endParaRPr lang="en-US" sz="1100" dirty="0"/>
          </a:p>
        </p:txBody>
      </p:sp>
    </p:spTree>
    <p:extLst>
      <p:ext uri="{BB962C8B-B14F-4D97-AF65-F5344CB8AC3E}">
        <p14:creationId xmlns:p14="http://schemas.microsoft.com/office/powerpoint/2010/main" val="19772566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solidFill>
                  <a:schemeClr val="bg2">
                    <a:lumMod val="50000"/>
                  </a:schemeClr>
                </a:solidFill>
              </a:rPr>
              <a:t>Comey and the E-mails</a:t>
            </a:r>
            <a:r>
              <a:rPr lang="en-US" dirty="0" smtClean="0">
                <a:solidFill>
                  <a:schemeClr val="bg2">
                    <a:lumMod val="50000"/>
                  </a:schemeClr>
                </a:solidFill>
              </a:rPr>
              <a:t/>
            </a:r>
            <a:br>
              <a:rPr lang="en-US" dirty="0" smtClean="0">
                <a:solidFill>
                  <a:schemeClr val="bg2">
                    <a:lumMod val="50000"/>
                  </a:schemeClr>
                </a:solidFill>
              </a:rPr>
            </a:br>
            <a:r>
              <a:rPr lang="en-US" sz="2600" dirty="0" smtClean="0">
                <a:solidFill>
                  <a:schemeClr val="bg2">
                    <a:lumMod val="50000"/>
                  </a:schemeClr>
                </a:solidFill>
              </a:rPr>
              <a:t>Toss in WikiLeaks</a:t>
            </a:r>
            <a:endParaRPr lang="en-US" sz="2600" dirty="0">
              <a:solidFill>
                <a:schemeClr val="bg2">
                  <a:lumMod val="50000"/>
                </a:schemeClr>
              </a:solidFill>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29221" r="32755" b="17880"/>
          <a:stretch/>
        </p:blipFill>
        <p:spPr>
          <a:xfrm>
            <a:off x="200831" y="1304582"/>
            <a:ext cx="949585" cy="1280160"/>
          </a:xfrm>
          <a:prstGeom prst="rect">
            <a:avLst/>
          </a:prstGeom>
          <a:ln>
            <a:solidFill>
              <a:schemeClr val="accent2">
                <a:lumMod val="75000"/>
              </a:schemeClr>
            </a:solidFill>
          </a:ln>
        </p:spPr>
      </p:pic>
      <p:sp>
        <p:nvSpPr>
          <p:cNvPr id="4" name="TextBox 3"/>
          <p:cNvSpPr txBox="1"/>
          <p:nvPr/>
        </p:nvSpPr>
        <p:spPr>
          <a:xfrm>
            <a:off x="97009" y="2584742"/>
            <a:ext cx="1187046" cy="430887"/>
          </a:xfrm>
          <a:prstGeom prst="rect">
            <a:avLst/>
          </a:prstGeom>
          <a:noFill/>
        </p:spPr>
        <p:txBody>
          <a:bodyPr wrap="square" rtlCol="0">
            <a:spAutoFit/>
          </a:bodyPr>
          <a:lstStyle/>
          <a:p>
            <a:pPr algn="ctr"/>
            <a:r>
              <a:rPr lang="en-US" sz="1100" dirty="0" smtClean="0"/>
              <a:t>FBI Director</a:t>
            </a:r>
          </a:p>
          <a:p>
            <a:pPr algn="ctr"/>
            <a:r>
              <a:rPr lang="en-US" sz="1100" dirty="0" smtClean="0"/>
              <a:t>James Comey</a:t>
            </a:r>
            <a:endParaRPr lang="en-US" sz="1100" dirty="0"/>
          </a:p>
        </p:txBody>
      </p:sp>
      <p:sp>
        <p:nvSpPr>
          <p:cNvPr id="5" name="TextBox 4"/>
          <p:cNvSpPr txBox="1"/>
          <p:nvPr/>
        </p:nvSpPr>
        <p:spPr>
          <a:xfrm>
            <a:off x="76921" y="6125764"/>
            <a:ext cx="1216862" cy="261610"/>
          </a:xfrm>
          <a:prstGeom prst="rect">
            <a:avLst/>
          </a:prstGeom>
          <a:noFill/>
        </p:spPr>
        <p:txBody>
          <a:bodyPr wrap="square" rtlCol="0">
            <a:spAutoFit/>
          </a:bodyPr>
          <a:lstStyle/>
          <a:p>
            <a:pPr algn="ctr"/>
            <a:r>
              <a:rPr lang="en-US" sz="1100" dirty="0" smtClean="0"/>
              <a:t>John Podesta</a:t>
            </a:r>
            <a:endParaRPr lang="en-US" sz="1100"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7407" r="16168" b="31356"/>
          <a:stretch/>
        </p:blipFill>
        <p:spPr>
          <a:xfrm>
            <a:off x="213207" y="4835054"/>
            <a:ext cx="949584" cy="1280160"/>
          </a:xfrm>
          <a:prstGeom prst="rect">
            <a:avLst/>
          </a:prstGeom>
          <a:ln>
            <a:solidFill>
              <a:schemeClr val="accent2">
                <a:lumMod val="75000"/>
              </a:schemeClr>
            </a:solidFill>
          </a:ln>
        </p:spPr>
      </p:pic>
      <p:sp>
        <p:nvSpPr>
          <p:cNvPr id="7" name="TextBox 6"/>
          <p:cNvSpPr txBox="1"/>
          <p:nvPr/>
        </p:nvSpPr>
        <p:spPr>
          <a:xfrm>
            <a:off x="73324" y="4466898"/>
            <a:ext cx="1210730" cy="261610"/>
          </a:xfrm>
          <a:prstGeom prst="rect">
            <a:avLst/>
          </a:prstGeom>
          <a:noFill/>
        </p:spPr>
        <p:txBody>
          <a:bodyPr wrap="square" rtlCol="0">
            <a:spAutoFit/>
          </a:bodyPr>
          <a:lstStyle/>
          <a:p>
            <a:pPr algn="ctr"/>
            <a:r>
              <a:rPr lang="en-US" sz="1100" dirty="0" smtClean="0"/>
              <a:t>Hillary Clinton</a:t>
            </a:r>
            <a:endParaRPr lang="en-US" sz="1100" dirty="0"/>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28492" r="26380" b="8045"/>
          <a:stretch/>
        </p:blipFill>
        <p:spPr>
          <a:xfrm>
            <a:off x="213207" y="3161895"/>
            <a:ext cx="949584" cy="1280160"/>
          </a:xfrm>
          <a:prstGeom prst="rect">
            <a:avLst/>
          </a:prstGeom>
          <a:ln>
            <a:solidFill>
              <a:schemeClr val="accent2">
                <a:lumMod val="75000"/>
              </a:schemeClr>
            </a:solidFill>
          </a:ln>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39399" y="1333766"/>
            <a:ext cx="912356" cy="1280160"/>
          </a:xfrm>
          <a:prstGeom prst="rect">
            <a:avLst/>
          </a:prstGeom>
          <a:ln>
            <a:solidFill>
              <a:schemeClr val="accent2">
                <a:lumMod val="75000"/>
              </a:schemeClr>
            </a:solidFill>
          </a:ln>
        </p:spPr>
      </p:pic>
      <p:sp>
        <p:nvSpPr>
          <p:cNvPr id="17" name="TextBox 16"/>
          <p:cNvSpPr txBox="1"/>
          <p:nvPr/>
        </p:nvSpPr>
        <p:spPr>
          <a:xfrm>
            <a:off x="7849576" y="2601668"/>
            <a:ext cx="1226330" cy="600164"/>
          </a:xfrm>
          <a:prstGeom prst="rect">
            <a:avLst/>
          </a:prstGeom>
          <a:noFill/>
        </p:spPr>
        <p:txBody>
          <a:bodyPr wrap="square" rtlCol="0">
            <a:spAutoFit/>
          </a:bodyPr>
          <a:lstStyle/>
          <a:p>
            <a:pPr algn="ctr"/>
            <a:r>
              <a:rPr lang="en-US" sz="1100" dirty="0" smtClean="0"/>
              <a:t>WikiLeaks</a:t>
            </a:r>
          </a:p>
          <a:p>
            <a:pPr algn="ctr"/>
            <a:r>
              <a:rPr lang="en-US" sz="1100" dirty="0" smtClean="0"/>
              <a:t>Founder</a:t>
            </a:r>
          </a:p>
          <a:p>
            <a:pPr algn="ctr"/>
            <a:r>
              <a:rPr lang="en-US" sz="1100" dirty="0" smtClean="0"/>
              <a:t>Julian Assange</a:t>
            </a:r>
            <a:endParaRPr lang="en-US" sz="1100" dirty="0"/>
          </a:p>
        </p:txBody>
      </p:sp>
      <p:sp>
        <p:nvSpPr>
          <p:cNvPr id="20" name="TextBox 19"/>
          <p:cNvSpPr txBox="1"/>
          <p:nvPr/>
        </p:nvSpPr>
        <p:spPr>
          <a:xfrm>
            <a:off x="7876198" y="4470343"/>
            <a:ext cx="1358351" cy="261610"/>
          </a:xfrm>
          <a:prstGeom prst="rect">
            <a:avLst/>
          </a:prstGeom>
          <a:noFill/>
        </p:spPr>
        <p:txBody>
          <a:bodyPr wrap="square" rtlCol="0">
            <a:spAutoFit/>
          </a:bodyPr>
          <a:lstStyle/>
          <a:p>
            <a:pPr algn="ctr"/>
            <a:r>
              <a:rPr lang="en-US" sz="1100" dirty="0" smtClean="0"/>
              <a:t>Anthony Weiner</a:t>
            </a:r>
            <a:endParaRPr lang="en-US" sz="1100" dirty="0"/>
          </a:p>
        </p:txBody>
      </p:sp>
      <p:pic>
        <p:nvPicPr>
          <p:cNvPr id="21" name="Picture 20"/>
          <p:cNvPicPr>
            <a:picLocks noChangeAspect="1"/>
          </p:cNvPicPr>
          <p:nvPr/>
        </p:nvPicPr>
        <p:blipFill rotWithShape="1">
          <a:blip r:embed="rId6" cstate="print">
            <a:extLst>
              <a:ext uri="{28A0092B-C50C-407E-A947-70E740481C1C}">
                <a14:useLocalDpi xmlns:a14="http://schemas.microsoft.com/office/drawing/2010/main" val="0"/>
              </a:ext>
            </a:extLst>
          </a:blip>
          <a:srcRect l="13112" r="31533"/>
          <a:stretch/>
        </p:blipFill>
        <p:spPr>
          <a:xfrm>
            <a:off x="8057761" y="3207409"/>
            <a:ext cx="928876" cy="1280160"/>
          </a:xfrm>
          <a:prstGeom prst="rect">
            <a:avLst/>
          </a:prstGeom>
          <a:ln>
            <a:solidFill>
              <a:schemeClr val="accent2">
                <a:lumMod val="75000"/>
              </a:schemeClr>
            </a:solidFill>
          </a:ln>
        </p:spPr>
      </p:pic>
      <p:sp>
        <p:nvSpPr>
          <p:cNvPr id="24" name="TextBox 23"/>
          <p:cNvSpPr txBox="1"/>
          <p:nvPr/>
        </p:nvSpPr>
        <p:spPr>
          <a:xfrm>
            <a:off x="1410519" y="1610738"/>
            <a:ext cx="6328409" cy="1892826"/>
          </a:xfrm>
          <a:prstGeom prst="rect">
            <a:avLst/>
          </a:prstGeom>
          <a:solidFill>
            <a:schemeClr val="accent2">
              <a:lumMod val="20000"/>
              <a:lumOff val="80000"/>
            </a:schemeClr>
          </a:solidFill>
          <a:ln w="19050">
            <a:solidFill>
              <a:schemeClr val="accent2">
                <a:lumMod val="75000"/>
              </a:schemeClr>
            </a:solidFill>
          </a:ln>
        </p:spPr>
        <p:txBody>
          <a:bodyPr wrap="square" bIns="0" rtlCol="0">
            <a:spAutoFit/>
          </a:bodyPr>
          <a:lstStyle/>
          <a:p>
            <a:pPr>
              <a:spcAft>
                <a:spcPts val="1200"/>
              </a:spcAft>
              <a:buClr>
                <a:schemeClr val="accent2">
                  <a:lumMod val="50000"/>
                </a:schemeClr>
              </a:buClr>
            </a:pPr>
            <a:r>
              <a:rPr lang="en-US" dirty="0" smtClean="0"/>
              <a:t>July 5 – Announces “extremely careless”</a:t>
            </a:r>
          </a:p>
          <a:p>
            <a:pPr>
              <a:spcAft>
                <a:spcPts val="1200"/>
              </a:spcAft>
              <a:buClr>
                <a:schemeClr val="accent2">
                  <a:lumMod val="50000"/>
                </a:schemeClr>
              </a:buClr>
            </a:pPr>
            <a:r>
              <a:rPr lang="en-US" dirty="0" smtClean="0"/>
              <a:t>Oct. 28 – Announces further investigation</a:t>
            </a:r>
          </a:p>
          <a:p>
            <a:pPr>
              <a:spcAft>
                <a:spcPts val="1200"/>
              </a:spcAft>
              <a:buClr>
                <a:schemeClr val="accent2">
                  <a:lumMod val="50000"/>
                </a:schemeClr>
              </a:buClr>
            </a:pPr>
            <a:r>
              <a:rPr lang="en-US" dirty="0" smtClean="0"/>
              <a:t>Nov. 6 </a:t>
            </a:r>
            <a:r>
              <a:rPr lang="en-US" dirty="0"/>
              <a:t>– </a:t>
            </a:r>
            <a:r>
              <a:rPr lang="en-US" dirty="0" smtClean="0"/>
              <a:t>Announces </a:t>
            </a:r>
            <a:r>
              <a:rPr lang="en-US" dirty="0"/>
              <a:t>end of review, no further </a:t>
            </a:r>
            <a:r>
              <a:rPr lang="en-US" dirty="0" smtClean="0"/>
              <a:t>action</a:t>
            </a:r>
          </a:p>
          <a:p>
            <a:pPr>
              <a:spcAft>
                <a:spcPts val="1200"/>
              </a:spcAft>
              <a:buClr>
                <a:schemeClr val="accent2">
                  <a:lumMod val="50000"/>
                </a:schemeClr>
              </a:buClr>
            </a:pPr>
            <a:r>
              <a:rPr lang="en-US" dirty="0" smtClean="0"/>
              <a:t>Exit Poll: </a:t>
            </a:r>
            <a:r>
              <a:rPr lang="en-US" dirty="0"/>
              <a:t>– </a:t>
            </a:r>
            <a:r>
              <a:rPr lang="en-US" dirty="0" smtClean="0"/>
              <a:t>63% bothered a lot, some; 70% voted for Trump; late decision: 60% Trump, 35% Clinton</a:t>
            </a:r>
            <a:endParaRPr lang="en-US" dirty="0"/>
          </a:p>
        </p:txBody>
      </p:sp>
      <p:sp>
        <p:nvSpPr>
          <p:cNvPr id="14" name="TextBox 13"/>
          <p:cNvSpPr txBox="1"/>
          <p:nvPr/>
        </p:nvSpPr>
        <p:spPr>
          <a:xfrm>
            <a:off x="0" y="1145882"/>
            <a:ext cx="9144000" cy="369332"/>
          </a:xfrm>
          <a:prstGeom prst="rect">
            <a:avLst/>
          </a:prstGeom>
          <a:noFill/>
        </p:spPr>
        <p:txBody>
          <a:bodyPr wrap="square" rtlCol="0">
            <a:spAutoFit/>
          </a:bodyPr>
          <a:lstStyle/>
          <a:p>
            <a:pPr algn="ctr"/>
            <a:r>
              <a:rPr lang="en-US" b="1" dirty="0" smtClean="0">
                <a:solidFill>
                  <a:schemeClr val="accent2">
                    <a:lumMod val="75000"/>
                  </a:schemeClr>
                </a:solidFill>
              </a:rPr>
              <a:t>October/November Surprise</a:t>
            </a:r>
            <a:endParaRPr lang="en-US" b="1" dirty="0">
              <a:solidFill>
                <a:schemeClr val="accent2">
                  <a:lumMod val="75000"/>
                </a:schemeClr>
              </a:solidFill>
            </a:endParaRPr>
          </a:p>
        </p:txBody>
      </p:sp>
      <p:sp>
        <p:nvSpPr>
          <p:cNvPr id="15" name="TextBox 14"/>
          <p:cNvSpPr txBox="1"/>
          <p:nvPr/>
        </p:nvSpPr>
        <p:spPr>
          <a:xfrm>
            <a:off x="7849576" y="6109224"/>
            <a:ext cx="1358351" cy="261610"/>
          </a:xfrm>
          <a:prstGeom prst="rect">
            <a:avLst/>
          </a:prstGeom>
          <a:noFill/>
        </p:spPr>
        <p:txBody>
          <a:bodyPr wrap="square" rtlCol="0">
            <a:spAutoFit/>
          </a:bodyPr>
          <a:lstStyle/>
          <a:p>
            <a:pPr algn="ctr"/>
            <a:r>
              <a:rPr lang="en-US" sz="1100" dirty="0" smtClean="0"/>
              <a:t>Vladimir Putin</a:t>
            </a:r>
            <a:endParaRPr lang="en-US" sz="1100" dirty="0"/>
          </a:p>
        </p:txBody>
      </p:sp>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50056" y="4846290"/>
            <a:ext cx="891042" cy="1280160"/>
          </a:xfrm>
          <a:prstGeom prst="rect">
            <a:avLst/>
          </a:prstGeom>
          <a:ln>
            <a:solidFill>
              <a:schemeClr val="accent2">
                <a:lumMod val="75000"/>
              </a:schemeClr>
            </a:solidFill>
          </a:ln>
        </p:spPr>
      </p:pic>
      <p:sp>
        <p:nvSpPr>
          <p:cNvPr id="19" name="TextBox 18"/>
          <p:cNvSpPr txBox="1"/>
          <p:nvPr/>
        </p:nvSpPr>
        <p:spPr>
          <a:xfrm>
            <a:off x="1410519" y="3632489"/>
            <a:ext cx="6328409" cy="1354217"/>
          </a:xfrm>
          <a:prstGeom prst="rect">
            <a:avLst/>
          </a:prstGeom>
          <a:solidFill>
            <a:schemeClr val="bg2"/>
          </a:solidFill>
          <a:ln w="12700">
            <a:solidFill>
              <a:schemeClr val="bg2">
                <a:lumMod val="50000"/>
              </a:schemeClr>
            </a:solidFill>
          </a:ln>
        </p:spPr>
        <p:txBody>
          <a:bodyPr wrap="square" rtlCol="0">
            <a:spAutoFit/>
          </a:bodyPr>
          <a:lstStyle/>
          <a:p>
            <a:pPr>
              <a:spcAft>
                <a:spcPts val="1200"/>
              </a:spcAft>
            </a:pPr>
            <a:r>
              <a:rPr lang="en-US" dirty="0" smtClean="0"/>
              <a:t>Oct. </a:t>
            </a:r>
            <a:r>
              <a:rPr lang="en-US" dirty="0"/>
              <a:t>8 – FSB/KGB – Administration accuses Russia of hacking</a:t>
            </a:r>
          </a:p>
          <a:p>
            <a:pPr>
              <a:spcAft>
                <a:spcPts val="1200"/>
              </a:spcAft>
            </a:pPr>
            <a:r>
              <a:rPr lang="en-US" dirty="0" smtClean="0"/>
              <a:t>Nov. 2 – 25 – Release of e-mail from John Podesta, Clinton campaign chair (42,000)</a:t>
            </a:r>
            <a:endParaRPr lang="en-US" dirty="0"/>
          </a:p>
        </p:txBody>
      </p:sp>
      <p:sp>
        <p:nvSpPr>
          <p:cNvPr id="22" name="TextBox 21"/>
          <p:cNvSpPr txBox="1"/>
          <p:nvPr/>
        </p:nvSpPr>
        <p:spPr>
          <a:xfrm>
            <a:off x="2897358" y="6354009"/>
            <a:ext cx="1216862" cy="261610"/>
          </a:xfrm>
          <a:prstGeom prst="rect">
            <a:avLst/>
          </a:prstGeom>
          <a:noFill/>
        </p:spPr>
        <p:txBody>
          <a:bodyPr wrap="square" rtlCol="0">
            <a:spAutoFit/>
          </a:bodyPr>
          <a:lstStyle/>
          <a:p>
            <a:pPr algn="ctr"/>
            <a:r>
              <a:rPr lang="en-US" sz="1100" dirty="0" smtClean="0"/>
              <a:t>Donna Brazile</a:t>
            </a:r>
            <a:endParaRPr lang="en-US" sz="1100" dirty="0"/>
          </a:p>
        </p:txBody>
      </p:sp>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6397" y="5090674"/>
            <a:ext cx="938784" cy="1280160"/>
          </a:xfrm>
          <a:prstGeom prst="rect">
            <a:avLst/>
          </a:prstGeom>
          <a:ln>
            <a:solidFill>
              <a:schemeClr val="accent2">
                <a:lumMod val="75000"/>
              </a:schemeClr>
            </a:solidFill>
          </a:ln>
        </p:spPr>
      </p:pic>
      <p:sp>
        <p:nvSpPr>
          <p:cNvPr id="25" name="TextBox 24"/>
          <p:cNvSpPr txBox="1"/>
          <p:nvPr/>
        </p:nvSpPr>
        <p:spPr>
          <a:xfrm>
            <a:off x="4415788" y="6366877"/>
            <a:ext cx="2451945" cy="261610"/>
          </a:xfrm>
          <a:prstGeom prst="rect">
            <a:avLst/>
          </a:prstGeom>
          <a:noFill/>
        </p:spPr>
        <p:txBody>
          <a:bodyPr wrap="square" rtlCol="0">
            <a:spAutoFit/>
          </a:bodyPr>
          <a:lstStyle/>
          <a:p>
            <a:pPr algn="ctr"/>
            <a:r>
              <a:rPr lang="en-US" sz="1100" dirty="0" smtClean="0"/>
              <a:t>Debbie Wasserman Schultz</a:t>
            </a:r>
            <a:endParaRPr lang="en-US" sz="1100" dirty="0"/>
          </a:p>
        </p:txBody>
      </p:sp>
      <p:pic>
        <p:nvPicPr>
          <p:cNvPr id="26" name="Picture 25"/>
          <p:cNvPicPr>
            <a:picLocks noChangeAspect="1"/>
          </p:cNvPicPr>
          <p:nvPr/>
        </p:nvPicPr>
        <p:blipFill rotWithShape="1">
          <a:blip r:embed="rId9" cstate="print">
            <a:extLst>
              <a:ext uri="{28A0092B-C50C-407E-A947-70E740481C1C}">
                <a14:useLocalDpi xmlns:a14="http://schemas.microsoft.com/office/drawing/2010/main" val="0"/>
              </a:ext>
            </a:extLst>
          </a:blip>
          <a:srcRect l="7675" r="1060"/>
          <a:stretch/>
        </p:blipFill>
        <p:spPr>
          <a:xfrm>
            <a:off x="5161271" y="5106730"/>
            <a:ext cx="938784" cy="1280160"/>
          </a:xfrm>
          <a:prstGeom prst="rect">
            <a:avLst/>
          </a:prstGeom>
          <a:ln>
            <a:solidFill>
              <a:schemeClr val="accent2">
                <a:lumMod val="75000"/>
              </a:schemeClr>
            </a:solidFill>
          </a:ln>
        </p:spPr>
      </p:pic>
    </p:spTree>
    <p:extLst>
      <p:ext uri="{BB962C8B-B14F-4D97-AF65-F5344CB8AC3E}">
        <p14:creationId xmlns:p14="http://schemas.microsoft.com/office/powerpoint/2010/main" val="96334366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chemeClr val="bg2">
                    <a:lumMod val="50000"/>
                  </a:schemeClr>
                </a:solidFill>
              </a:rPr>
              <a:t>Democrats’ Challenge With White Working Class</a:t>
            </a:r>
            <a:br>
              <a:rPr lang="en-US" sz="2800" dirty="0" smtClean="0">
                <a:solidFill>
                  <a:schemeClr val="bg2">
                    <a:lumMod val="50000"/>
                  </a:schemeClr>
                </a:solidFill>
              </a:rPr>
            </a:br>
            <a:r>
              <a:rPr lang="en-US" sz="2400" dirty="0" smtClean="0">
                <a:solidFill>
                  <a:schemeClr val="bg2">
                    <a:lumMod val="50000"/>
                  </a:schemeClr>
                </a:solidFill>
              </a:rPr>
              <a:t>He’s for Jobs, Not Really a Republican, An Outsider</a:t>
            </a:r>
            <a:endParaRPr lang="en-US" sz="2400" dirty="0">
              <a:solidFill>
                <a:schemeClr val="bg2">
                  <a:lumMod val="50000"/>
                </a:schemeClr>
              </a:solidFill>
            </a:endParaRPr>
          </a:p>
        </p:txBody>
      </p:sp>
      <p:graphicFrame>
        <p:nvGraphicFramePr>
          <p:cNvPr id="3" name="Chart 2"/>
          <p:cNvGraphicFramePr/>
          <p:nvPr>
            <p:extLst>
              <p:ext uri="{D42A27DB-BD31-4B8C-83A1-F6EECF244321}">
                <p14:modId xmlns:p14="http://schemas.microsoft.com/office/powerpoint/2010/main" val="1260848508"/>
              </p:ext>
            </p:extLst>
          </p:nvPr>
        </p:nvGraphicFramePr>
        <p:xfrm>
          <a:off x="60229" y="1433719"/>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6156229" y="2856987"/>
            <a:ext cx="2743201" cy="3323987"/>
          </a:xfrm>
          <a:prstGeom prst="rect">
            <a:avLst/>
          </a:prstGeom>
          <a:solidFill>
            <a:schemeClr val="bg2"/>
          </a:solidFill>
          <a:ln w="25400">
            <a:solidFill>
              <a:schemeClr val="bg2">
                <a:lumMod val="50000"/>
              </a:schemeClr>
            </a:solidFill>
          </a:ln>
        </p:spPr>
        <p:style>
          <a:lnRef idx="1">
            <a:schemeClr val="accent1"/>
          </a:lnRef>
          <a:fillRef idx="2">
            <a:schemeClr val="accent1"/>
          </a:fillRef>
          <a:effectRef idx="1">
            <a:schemeClr val="accent1"/>
          </a:effectRef>
          <a:fontRef idx="minor">
            <a:schemeClr val="dk1"/>
          </a:fontRef>
        </p:style>
        <p:txBody>
          <a:bodyPr wrap="square" lIns="91440" tIns="91440" rIns="91440" bIns="91440" rtlCol="0">
            <a:spAutoFit/>
          </a:bodyPr>
          <a:lstStyle/>
          <a:p>
            <a:r>
              <a:rPr lang="en-US" sz="1600" dirty="0" smtClean="0">
                <a:latin typeface="Verdana" panose="020B0604030504040204" pitchFamily="34" charset="0"/>
                <a:ea typeface="Verdana" panose="020B0604030504040204" pitchFamily="34" charset="0"/>
                <a:cs typeface="Verdana" panose="020B0604030504040204" pitchFamily="34" charset="0"/>
              </a:rPr>
              <a:t>“This goes directly to the Democratic Party’s problem and Hillary Clinton’s problem,” said Floyd Ciruli, a prominent Colorado political consultant.  “They are losing the white working class and Pueblo is the cutting edge of it.”</a:t>
            </a:r>
          </a:p>
          <a:p>
            <a:endParaRPr lang="en-US" sz="1600" i="1" dirty="0" smtClean="0">
              <a:latin typeface="Verdana" panose="020B0604030504040204" pitchFamily="34" charset="0"/>
              <a:ea typeface="Verdana" panose="020B0604030504040204" pitchFamily="34" charset="0"/>
              <a:cs typeface="Verdana" panose="020B0604030504040204" pitchFamily="34" charset="0"/>
            </a:endParaRPr>
          </a:p>
          <a:p>
            <a:pPr lvl="0" algn="r">
              <a:spcAft>
                <a:spcPts val="0"/>
              </a:spcAft>
              <a:buClr>
                <a:srgbClr val="006600"/>
              </a:buClr>
            </a:pPr>
            <a:r>
              <a:rPr lang="en-US" sz="1400" dirty="0" smtClean="0">
                <a:latin typeface="Verdana" panose="020B0604030504040204" pitchFamily="34" charset="0"/>
                <a:ea typeface="Verdana" panose="020B0604030504040204" pitchFamily="34" charset="0"/>
                <a:cs typeface="Verdana" panose="020B0604030504040204" pitchFamily="34" charset="0"/>
              </a:rPr>
              <a:t>— John Frank, Denver Post,</a:t>
            </a:r>
          </a:p>
          <a:p>
            <a:pPr lvl="0" algn="r">
              <a:spcAft>
                <a:spcPts val="0"/>
              </a:spcAft>
              <a:buClr>
                <a:srgbClr val="006600"/>
              </a:buClr>
            </a:pPr>
            <a:r>
              <a:rPr lang="en-US" sz="1400" dirty="0" smtClean="0">
                <a:latin typeface="Verdana" panose="020B0604030504040204" pitchFamily="34" charset="0"/>
                <a:ea typeface="Verdana" panose="020B0604030504040204" pitchFamily="34" charset="0"/>
                <a:cs typeface="Verdana" panose="020B0604030504040204" pitchFamily="34" charset="0"/>
              </a:rPr>
              <a:t>11-12-16</a:t>
            </a:r>
          </a:p>
        </p:txBody>
      </p:sp>
      <p:sp>
        <p:nvSpPr>
          <p:cNvPr id="5" name="TextBox 4"/>
          <p:cNvSpPr txBox="1"/>
          <p:nvPr/>
        </p:nvSpPr>
        <p:spPr>
          <a:xfrm>
            <a:off x="6246663" y="1358388"/>
            <a:ext cx="2548638" cy="1015663"/>
          </a:xfrm>
          <a:prstGeom prst="rect">
            <a:avLst/>
          </a:prstGeom>
          <a:solidFill>
            <a:schemeClr val="accent2">
              <a:lumMod val="20000"/>
              <a:lumOff val="80000"/>
            </a:schemeClr>
          </a:solidFill>
          <a:ln w="19050">
            <a:solidFill>
              <a:schemeClr val="accent2">
                <a:lumMod val="75000"/>
              </a:schemeClr>
            </a:solidFill>
          </a:ln>
        </p:spPr>
        <p:txBody>
          <a:bodyPr wrap="square" tIns="91440" bIns="91440" rtlCol="0">
            <a:spAutoFit/>
          </a:bodyPr>
          <a:lstStyle/>
          <a:p>
            <a:pPr>
              <a:spcAft>
                <a:spcPts val="0"/>
              </a:spcAft>
              <a:buClr>
                <a:schemeClr val="accent2">
                  <a:lumMod val="50000"/>
                </a:schemeClr>
              </a:buClr>
            </a:pPr>
            <a:r>
              <a:rPr lang="en-US" b="1" i="1" dirty="0" smtClean="0">
                <a:solidFill>
                  <a:schemeClr val="accent2">
                    <a:lumMod val="75000"/>
                  </a:schemeClr>
                </a:solidFill>
              </a:rPr>
              <a:t>Pueblo, Colorado:</a:t>
            </a:r>
          </a:p>
          <a:p>
            <a:pPr marL="174625">
              <a:spcAft>
                <a:spcPts val="0"/>
              </a:spcAft>
              <a:buClr>
                <a:schemeClr val="accent2">
                  <a:lumMod val="50000"/>
                </a:schemeClr>
              </a:buClr>
            </a:pPr>
            <a:r>
              <a:rPr lang="en-US" dirty="0" smtClean="0"/>
              <a:t>Trump – 45.9%</a:t>
            </a:r>
          </a:p>
          <a:p>
            <a:pPr marL="174625">
              <a:spcAft>
                <a:spcPts val="0"/>
              </a:spcAft>
              <a:buClr>
                <a:schemeClr val="accent2">
                  <a:lumMod val="50000"/>
                </a:schemeClr>
              </a:buClr>
            </a:pPr>
            <a:r>
              <a:rPr lang="en-US" dirty="0" smtClean="0"/>
              <a:t>Clinton – 45.8%</a:t>
            </a:r>
            <a:endParaRPr lang="en-US" dirty="0"/>
          </a:p>
        </p:txBody>
      </p:sp>
      <p:sp>
        <p:nvSpPr>
          <p:cNvPr id="6" name="TextBox 5"/>
          <p:cNvSpPr txBox="1"/>
          <p:nvPr/>
        </p:nvSpPr>
        <p:spPr>
          <a:xfrm>
            <a:off x="231112" y="1169653"/>
            <a:ext cx="5737609" cy="369332"/>
          </a:xfrm>
          <a:prstGeom prst="rect">
            <a:avLst/>
          </a:prstGeom>
          <a:noFill/>
        </p:spPr>
        <p:txBody>
          <a:bodyPr wrap="square" rtlCol="0">
            <a:spAutoFit/>
          </a:bodyPr>
          <a:lstStyle/>
          <a:p>
            <a:pPr>
              <a:tabLst>
                <a:tab pos="1889125" algn="ctr"/>
                <a:tab pos="4230688" algn="ctr"/>
              </a:tabLst>
            </a:pPr>
            <a:r>
              <a:rPr lang="en-US" b="1" dirty="0" smtClean="0">
                <a:latin typeface="+mn-lt"/>
              </a:rPr>
              <a:t>	</a:t>
            </a:r>
            <a:r>
              <a:rPr lang="en-US" b="1" u="sng" dirty="0" smtClean="0">
                <a:latin typeface="+mn-lt"/>
              </a:rPr>
              <a:t>U.S.</a:t>
            </a:r>
            <a:r>
              <a:rPr lang="en-US" b="1" dirty="0" smtClean="0">
                <a:latin typeface="+mn-lt"/>
              </a:rPr>
              <a:t>	</a:t>
            </a:r>
            <a:r>
              <a:rPr lang="en-US" b="1" u="sng" dirty="0" smtClean="0">
                <a:latin typeface="+mn-lt"/>
              </a:rPr>
              <a:t>Colorado</a:t>
            </a:r>
            <a:endParaRPr lang="en-US" b="1" u="sng" dirty="0">
              <a:latin typeface="+mn-lt"/>
            </a:endParaRPr>
          </a:p>
        </p:txBody>
      </p:sp>
      <p:sp>
        <p:nvSpPr>
          <p:cNvPr id="7" name="TextBox 6"/>
          <p:cNvSpPr txBox="1"/>
          <p:nvPr/>
        </p:nvSpPr>
        <p:spPr>
          <a:xfrm>
            <a:off x="1459148" y="5508854"/>
            <a:ext cx="3365770" cy="1015663"/>
          </a:xfrm>
          <a:prstGeom prst="rect">
            <a:avLst/>
          </a:prstGeom>
          <a:noFill/>
          <a:ln w="19050">
            <a:solidFill>
              <a:schemeClr val="accent2">
                <a:lumMod val="75000"/>
              </a:schemeClr>
            </a:solidFill>
          </a:ln>
        </p:spPr>
        <p:txBody>
          <a:bodyPr wrap="square" tIns="91440" bIns="91440" rtlCol="0">
            <a:spAutoFit/>
          </a:bodyPr>
          <a:lstStyle/>
          <a:p>
            <a:pPr>
              <a:spcAft>
                <a:spcPts val="0"/>
              </a:spcAft>
              <a:buClr>
                <a:schemeClr val="accent2">
                  <a:lumMod val="50000"/>
                </a:schemeClr>
              </a:buClr>
            </a:pPr>
            <a:r>
              <a:rPr lang="en-US" dirty="0" smtClean="0"/>
              <a:t>Gardner lost by 309 votes</a:t>
            </a:r>
          </a:p>
          <a:p>
            <a:pPr>
              <a:spcAft>
                <a:spcPts val="0"/>
              </a:spcAft>
              <a:buClr>
                <a:schemeClr val="accent2">
                  <a:lumMod val="50000"/>
                </a:schemeClr>
              </a:buClr>
            </a:pPr>
            <a:r>
              <a:rPr lang="en-US" dirty="0" smtClean="0"/>
              <a:t>Tipton won by 12 points</a:t>
            </a:r>
          </a:p>
          <a:p>
            <a:pPr>
              <a:spcAft>
                <a:spcPts val="0"/>
              </a:spcAft>
              <a:buClr>
                <a:schemeClr val="accent2">
                  <a:lumMod val="50000"/>
                </a:schemeClr>
              </a:buClr>
            </a:pPr>
            <a:r>
              <a:rPr lang="en-US" dirty="0" smtClean="0"/>
              <a:t>Bennet won by 10 points</a:t>
            </a:r>
            <a:endParaRPr lang="en-US" dirty="0"/>
          </a:p>
        </p:txBody>
      </p:sp>
    </p:spTree>
    <p:extLst>
      <p:ext uri="{BB962C8B-B14F-4D97-AF65-F5344CB8AC3E}">
        <p14:creationId xmlns:p14="http://schemas.microsoft.com/office/powerpoint/2010/main" val="320907617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50000"/>
                  </a:schemeClr>
                </a:solidFill>
              </a:rPr>
              <a:t>Ad-Hoc Committee on 2016 Election Polling</a:t>
            </a:r>
            <a:endParaRPr lang="en-US" dirty="0">
              <a:solidFill>
                <a:schemeClr val="bg2">
                  <a:lumMod val="50000"/>
                </a:schemeClr>
              </a:solidFill>
            </a:endParaRPr>
          </a:p>
        </p:txBody>
      </p:sp>
      <p:sp>
        <p:nvSpPr>
          <p:cNvPr id="3" name="TextBox 2"/>
          <p:cNvSpPr txBox="1"/>
          <p:nvPr/>
        </p:nvSpPr>
        <p:spPr>
          <a:xfrm>
            <a:off x="321015" y="1188130"/>
            <a:ext cx="8501973" cy="5309146"/>
          </a:xfrm>
          <a:prstGeom prst="rect">
            <a:avLst/>
          </a:prstGeom>
          <a:solidFill>
            <a:schemeClr val="accent2">
              <a:lumMod val="20000"/>
              <a:lumOff val="80000"/>
            </a:schemeClr>
          </a:solidFill>
          <a:ln w="19050">
            <a:solidFill>
              <a:schemeClr val="accent2">
                <a:lumMod val="75000"/>
              </a:schemeClr>
            </a:solidFill>
          </a:ln>
        </p:spPr>
        <p:txBody>
          <a:bodyPr wrap="square" bIns="0" rtlCol="0">
            <a:spAutoFit/>
          </a:bodyPr>
          <a:lstStyle/>
          <a:p>
            <a:r>
              <a:rPr lang="en-US" i="1" dirty="0"/>
              <a:t>AAPOR’s Council met today and it strongly reaffirms its commitment to examine the performance of the polls in the 2016 election through its Ad‐Hoc Committee on 2016 Election Polling. The committee draws together prominent academics, election pollsters as well as authorities on public opinion who are not directly involved in political polling.  </a:t>
            </a:r>
            <a:r>
              <a:rPr lang="en-US" dirty="0"/>
              <a:t> </a:t>
            </a:r>
          </a:p>
          <a:p>
            <a:r>
              <a:rPr lang="en-US" dirty="0"/>
              <a:t> </a:t>
            </a:r>
          </a:p>
          <a:p>
            <a:r>
              <a:rPr lang="en-US" dirty="0"/>
              <a:t>Chair:  Courtney Kennedy (Pew Research Center)</a:t>
            </a:r>
          </a:p>
          <a:p>
            <a:r>
              <a:rPr lang="en-US" dirty="0" smtClean="0"/>
              <a:t>Chris </a:t>
            </a:r>
            <a:r>
              <a:rPr lang="en-US" dirty="0"/>
              <a:t>Wlezien (University of Texas)</a:t>
            </a:r>
          </a:p>
          <a:p>
            <a:r>
              <a:rPr lang="en-US" dirty="0"/>
              <a:t>Kristen Olson (University of Nebraska-Lincoln)</a:t>
            </a:r>
          </a:p>
          <a:p>
            <a:r>
              <a:rPr lang="en-US" dirty="0"/>
              <a:t>Scott Clement (Washington Post)</a:t>
            </a:r>
          </a:p>
          <a:p>
            <a:r>
              <a:rPr lang="en-US" dirty="0"/>
              <a:t>Claire Durand (University of Montreal)</a:t>
            </a:r>
          </a:p>
          <a:p>
            <a:r>
              <a:rPr lang="en-US" dirty="0"/>
              <a:t>Lee Miringoff (Marist College)</a:t>
            </a:r>
          </a:p>
          <a:p>
            <a:r>
              <a:rPr lang="en-US" dirty="0"/>
              <a:t>Doug Rivers (Stanford, YouGov)</a:t>
            </a:r>
          </a:p>
          <a:p>
            <a:r>
              <a:rPr lang="en-US" dirty="0"/>
              <a:t>Mark Blumenthal (SurveyMonkey)</a:t>
            </a:r>
          </a:p>
          <a:p>
            <a:r>
              <a:rPr lang="en-US" dirty="0"/>
              <a:t>Kyley McGeeney (PSB)</a:t>
            </a:r>
          </a:p>
          <a:p>
            <a:r>
              <a:rPr lang="en-US" dirty="0"/>
              <a:t>Josh Clinton (Vanderbilt)</a:t>
            </a:r>
          </a:p>
          <a:p>
            <a:r>
              <a:rPr lang="en-US" dirty="0"/>
              <a:t>Evans Witt (PSRAI)</a:t>
            </a:r>
          </a:p>
          <a:p>
            <a:r>
              <a:rPr lang="en-US" dirty="0"/>
              <a:t>Charles Franklin (Marquette University)</a:t>
            </a:r>
          </a:p>
          <a:p>
            <a:r>
              <a:rPr lang="en-US" dirty="0"/>
              <a:t>Lydia Saad (Gallup) </a:t>
            </a:r>
          </a:p>
        </p:txBody>
      </p:sp>
    </p:spTree>
    <p:extLst>
      <p:ext uri="{BB962C8B-B14F-4D97-AF65-F5344CB8AC3E}">
        <p14:creationId xmlns:p14="http://schemas.microsoft.com/office/powerpoint/2010/main" val="6372212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5118"/>
            <a:ext cx="9144000" cy="754062"/>
          </a:xfrm>
        </p:spPr>
        <p:txBody>
          <a:bodyPr/>
          <a:lstStyle/>
          <a:p>
            <a:r>
              <a:rPr lang="en-US" sz="3000" dirty="0" smtClean="0">
                <a:solidFill>
                  <a:schemeClr val="bg2">
                    <a:lumMod val="50000"/>
                  </a:schemeClr>
                </a:solidFill>
              </a:rPr>
              <a:t>Crossley Takes on President Johnson in 1967</a:t>
            </a:r>
            <a:endParaRPr lang="en-US" sz="3000" dirty="0">
              <a:solidFill>
                <a:schemeClr val="bg2">
                  <a:lumMod val="50000"/>
                </a:schemeClr>
              </a:solidFill>
            </a:endParaRPr>
          </a:p>
        </p:txBody>
      </p:sp>
      <p:sp>
        <p:nvSpPr>
          <p:cNvPr id="3" name="TextBox 2"/>
          <p:cNvSpPr txBox="1"/>
          <p:nvPr/>
        </p:nvSpPr>
        <p:spPr>
          <a:xfrm>
            <a:off x="198341" y="1265800"/>
            <a:ext cx="6659659" cy="5047536"/>
          </a:xfrm>
          <a:prstGeom prst="rect">
            <a:avLst/>
          </a:prstGeom>
          <a:solidFill>
            <a:schemeClr val="bg2"/>
          </a:solidFill>
          <a:ln w="25400">
            <a:solidFill>
              <a:srgbClr val="8C0E2C"/>
            </a:solidFill>
          </a:ln>
        </p:spPr>
        <p:style>
          <a:lnRef idx="1">
            <a:schemeClr val="accent1"/>
          </a:lnRef>
          <a:fillRef idx="2">
            <a:schemeClr val="accent1"/>
          </a:fillRef>
          <a:effectRef idx="1">
            <a:schemeClr val="accent1"/>
          </a:effectRef>
          <a:fontRef idx="minor">
            <a:schemeClr val="dk1"/>
          </a:fontRef>
        </p:style>
        <p:txBody>
          <a:bodyPr wrap="square" lIns="182880" tIns="91440" rIns="182880" bIns="91440" rtlCol="0">
            <a:spAutoFit/>
          </a:bodyPr>
          <a:lstStyle/>
          <a:p>
            <a:pPr lvl="0">
              <a:spcAft>
                <a:spcPts val="1200"/>
              </a:spcAft>
              <a:buClr>
                <a:srgbClr val="8C0E2C"/>
              </a:buClr>
            </a:pPr>
            <a:r>
              <a:rPr lang="en-US" sz="2800" dirty="0" smtClean="0">
                <a:latin typeface="Verdana" panose="020B0604030504040204" pitchFamily="34" charset="0"/>
                <a:ea typeface="Verdana" panose="020B0604030504040204" pitchFamily="34" charset="0"/>
                <a:cs typeface="Verdana" panose="020B0604030504040204" pitchFamily="34" charset="0"/>
              </a:rPr>
              <a:t>President Lyndon Johnson tried to take the offensive when his poll ratings began to decline.  To convince key elites that he was still strong, Johnson attacked the public polls, selectively leaked private polls, and tried to influence poll results and poll reporting by cultivating the acquaintance of the pollsters.</a:t>
            </a:r>
          </a:p>
          <a:p>
            <a:pPr lvl="0">
              <a:spcAft>
                <a:spcPts val="0"/>
              </a:spcAft>
              <a:buClr>
                <a:srgbClr val="8C0E2C"/>
              </a:buClr>
              <a:tabLst>
                <a:tab pos="7426325" algn="r"/>
              </a:tabLst>
            </a:pPr>
            <a:r>
              <a:rPr lang="en-US" sz="2600" dirty="0" smtClean="0">
                <a:latin typeface="Verdana" panose="020B0604030504040204" pitchFamily="34" charset="0"/>
                <a:ea typeface="Verdana" panose="020B0604030504040204" pitchFamily="34" charset="0"/>
                <a:cs typeface="Verdana" panose="020B0604030504040204" pitchFamily="34" charset="0"/>
              </a:rPr>
              <a:t>	— Herbert Asher 2012</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5257" y="1239200"/>
            <a:ext cx="1508760" cy="2011680"/>
          </a:xfrm>
          <a:prstGeom prst="rect">
            <a:avLst/>
          </a:prstGeom>
          <a:ln>
            <a:solidFill>
              <a:srgbClr val="8C0E2C"/>
            </a:solidFill>
          </a:ln>
        </p:spPr>
      </p:pic>
      <p:sp>
        <p:nvSpPr>
          <p:cNvPr id="5" name="TextBox 4"/>
          <p:cNvSpPr txBox="1"/>
          <p:nvPr/>
        </p:nvSpPr>
        <p:spPr>
          <a:xfrm>
            <a:off x="7012057" y="3229456"/>
            <a:ext cx="1988820" cy="461665"/>
          </a:xfrm>
          <a:prstGeom prst="rect">
            <a:avLst/>
          </a:prstGeom>
          <a:noFill/>
        </p:spPr>
        <p:txBody>
          <a:bodyPr wrap="square" rtlCol="0">
            <a:spAutoFit/>
          </a:bodyPr>
          <a:lstStyle/>
          <a:p>
            <a:pPr algn="ctr"/>
            <a:r>
              <a:rPr lang="en-US" sz="1200" dirty="0" smtClean="0"/>
              <a:t>President</a:t>
            </a:r>
          </a:p>
          <a:p>
            <a:pPr algn="ctr"/>
            <a:r>
              <a:rPr lang="en-US" sz="1200" dirty="0" smtClean="0"/>
              <a:t>Lyndon B. Johnson</a:t>
            </a:r>
            <a:endParaRPr lang="en-US" sz="1200"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11980"/>
          <a:stretch/>
        </p:blipFill>
        <p:spPr>
          <a:xfrm>
            <a:off x="7235799" y="3911080"/>
            <a:ext cx="1541335" cy="2334084"/>
          </a:xfrm>
          <a:prstGeom prst="rect">
            <a:avLst/>
          </a:prstGeom>
          <a:ln>
            <a:solidFill>
              <a:srgbClr val="8C0E2C"/>
            </a:solidFill>
          </a:ln>
        </p:spPr>
      </p:pic>
      <p:sp>
        <p:nvSpPr>
          <p:cNvPr id="7" name="TextBox 6"/>
          <p:cNvSpPr txBox="1"/>
          <p:nvPr/>
        </p:nvSpPr>
        <p:spPr>
          <a:xfrm>
            <a:off x="7012057" y="6241816"/>
            <a:ext cx="1988820" cy="276999"/>
          </a:xfrm>
          <a:prstGeom prst="rect">
            <a:avLst/>
          </a:prstGeom>
          <a:noFill/>
        </p:spPr>
        <p:txBody>
          <a:bodyPr wrap="square" rtlCol="0">
            <a:spAutoFit/>
          </a:bodyPr>
          <a:lstStyle/>
          <a:p>
            <a:pPr algn="ctr"/>
            <a:r>
              <a:rPr lang="en-US" sz="1200" dirty="0" smtClean="0"/>
              <a:t>Archibald Crossley</a:t>
            </a:r>
            <a:endParaRPr lang="en-US" sz="1200" dirty="0"/>
          </a:p>
        </p:txBody>
      </p:sp>
    </p:spTree>
    <p:extLst>
      <p:ext uri="{BB962C8B-B14F-4D97-AF65-F5344CB8AC3E}">
        <p14:creationId xmlns:p14="http://schemas.microsoft.com/office/powerpoint/2010/main" val="16766223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5118"/>
            <a:ext cx="9144000" cy="754062"/>
          </a:xfrm>
        </p:spPr>
        <p:txBody>
          <a:bodyPr/>
          <a:lstStyle/>
          <a:p>
            <a:r>
              <a:rPr lang="en-US" dirty="0" smtClean="0">
                <a:solidFill>
                  <a:schemeClr val="bg2">
                    <a:lumMod val="50000"/>
                  </a:schemeClr>
                </a:solidFill>
              </a:rPr>
              <a:t>Partisan and Manipulative Use of Polls</a:t>
            </a:r>
            <a:endParaRPr lang="en-US" dirty="0">
              <a:solidFill>
                <a:schemeClr val="bg2">
                  <a:lumMod val="50000"/>
                </a:schemeClr>
              </a:solidFill>
            </a:endParaRPr>
          </a:p>
        </p:txBody>
      </p:sp>
      <p:sp>
        <p:nvSpPr>
          <p:cNvPr id="3" name="TextBox 2"/>
          <p:cNvSpPr txBox="1"/>
          <p:nvPr/>
        </p:nvSpPr>
        <p:spPr>
          <a:xfrm>
            <a:off x="237253" y="1129608"/>
            <a:ext cx="8692740" cy="5401479"/>
          </a:xfrm>
          <a:prstGeom prst="rect">
            <a:avLst/>
          </a:prstGeom>
          <a:solidFill>
            <a:schemeClr val="bg2"/>
          </a:solidFill>
          <a:ln w="25400">
            <a:solidFill>
              <a:srgbClr val="8C0E2C"/>
            </a:solidFill>
          </a:ln>
        </p:spPr>
        <p:style>
          <a:lnRef idx="1">
            <a:schemeClr val="accent1"/>
          </a:lnRef>
          <a:fillRef idx="2">
            <a:schemeClr val="accent1"/>
          </a:fillRef>
          <a:effectRef idx="1">
            <a:schemeClr val="accent1"/>
          </a:effectRef>
          <a:fontRef idx="minor">
            <a:schemeClr val="dk1"/>
          </a:fontRef>
        </p:style>
        <p:txBody>
          <a:bodyPr wrap="square" lIns="182880" tIns="91440" rIns="182880" bIns="91440" rtlCol="0">
            <a:spAutoFit/>
          </a:bodyPr>
          <a:lstStyle/>
          <a:p>
            <a:pPr lvl="0">
              <a:spcAft>
                <a:spcPts val="1200"/>
              </a:spcAft>
              <a:buClr>
                <a:srgbClr val="8C0E2C"/>
              </a:buClr>
            </a:pPr>
            <a:r>
              <a:rPr lang="en-US" sz="1400" dirty="0" smtClean="0">
                <a:latin typeface="Verdana" panose="020B0604030504040204" pitchFamily="34" charset="0"/>
                <a:ea typeface="Verdana" panose="020B0604030504040204" pitchFamily="34" charset="0"/>
                <a:cs typeface="Verdana" panose="020B0604030504040204" pitchFamily="34" charset="0"/>
              </a:rPr>
              <a:t>“One of the rare occasions for which we have a rather full picture of how a poll is leaked to the press took place in the fall of 1967. At that time many of the published polls, most notably Gallup and Harris, were reporting that President Lyndon Johnson’s public support was weakening considerably. For example, in October the Gallup Poll reported Romney ahead of Johnson nationwide 48 percent to 45 percent, Rockefeller ahead 54 to 40, and Nixon ahead 49 to 45. Then, on October 27 it was reported in the press that private polls were showing Johnson in the lead.</a:t>
            </a:r>
          </a:p>
          <a:p>
            <a:pPr lvl="0">
              <a:spcAft>
                <a:spcPts val="1200"/>
              </a:spcAft>
              <a:buClr>
                <a:srgbClr val="8C0E2C"/>
              </a:buClr>
            </a:pPr>
            <a:r>
              <a:rPr lang="en-US" sz="1400" dirty="0" smtClean="0">
                <a:latin typeface="Verdana" panose="020B0604030504040204" pitchFamily="34" charset="0"/>
                <a:ea typeface="Verdana" panose="020B0604030504040204" pitchFamily="34" charset="0"/>
                <a:cs typeface="Verdana" panose="020B0604030504040204" pitchFamily="34" charset="0"/>
              </a:rPr>
              <a:t>In this case, the attempt to leak polls to achieve a specific political purpose backfired for two reasons. First, a number of alert reporters refused to accept at face value the leaked results and the slanted way in which they were interpreted. Second, the pollster himself adhered to high professional standards and put the public interest ahead of personal profit.”</a:t>
            </a:r>
          </a:p>
          <a:p>
            <a:pPr lvl="0">
              <a:spcAft>
                <a:spcPts val="1200"/>
              </a:spcAft>
              <a:buClr>
                <a:srgbClr val="8C0E2C"/>
              </a:buClr>
              <a:tabLst>
                <a:tab pos="8112125" algn="r"/>
              </a:tabLst>
            </a:pPr>
            <a:r>
              <a:rPr lang="en-US" sz="1400" dirty="0" smtClean="0">
                <a:latin typeface="Verdana" panose="020B0604030504040204" pitchFamily="34" charset="0"/>
                <a:ea typeface="Verdana" panose="020B0604030504040204" pitchFamily="34" charset="0"/>
                <a:cs typeface="Verdana" panose="020B0604030504040204" pitchFamily="34" charset="0"/>
              </a:rPr>
              <a:t>	— Harold Mendelsohn and Irving Crespi, 1970</a:t>
            </a:r>
          </a:p>
          <a:p>
            <a:pPr lvl="0">
              <a:spcAft>
                <a:spcPts val="0"/>
              </a:spcAft>
              <a:buClr>
                <a:srgbClr val="8C0E2C"/>
              </a:buClr>
              <a:tabLst>
                <a:tab pos="7426325" algn="r"/>
              </a:tabLst>
            </a:pPr>
            <a:r>
              <a:rPr lang="en-US" sz="1400" dirty="0" smtClean="0">
                <a:latin typeface="Verdana" panose="020B0604030504040204" pitchFamily="34" charset="0"/>
                <a:ea typeface="Verdana" panose="020B0604030504040204" pitchFamily="34" charset="0"/>
                <a:cs typeface="Verdana" panose="020B0604030504040204" pitchFamily="34" charset="0"/>
              </a:rPr>
              <a:t>Section II. Principles of Professional Practice</a:t>
            </a:r>
          </a:p>
          <a:p>
            <a:pPr lvl="0">
              <a:spcAft>
                <a:spcPts val="0"/>
              </a:spcAft>
              <a:buClr>
                <a:srgbClr val="8C0E2C"/>
              </a:buClr>
              <a:tabLst>
                <a:tab pos="7426325" algn="r"/>
              </a:tabLst>
            </a:pPr>
            <a:endParaRPr lang="en-US" sz="1400" dirty="0">
              <a:latin typeface="Verdana" panose="020B0604030504040204" pitchFamily="34" charset="0"/>
              <a:ea typeface="Verdana" panose="020B0604030504040204" pitchFamily="34" charset="0"/>
              <a:cs typeface="Verdana" panose="020B0604030504040204" pitchFamily="34" charset="0"/>
            </a:endParaRPr>
          </a:p>
          <a:p>
            <a:pPr lvl="0">
              <a:spcAft>
                <a:spcPts val="0"/>
              </a:spcAft>
              <a:buClr>
                <a:srgbClr val="8C0E2C"/>
              </a:buClr>
              <a:tabLst>
                <a:tab pos="7426325" algn="r"/>
              </a:tabLst>
            </a:pPr>
            <a:r>
              <a:rPr lang="en-US" sz="1400" dirty="0" smtClean="0">
                <a:latin typeface="Verdana" panose="020B0604030504040204" pitchFamily="34" charset="0"/>
                <a:ea typeface="Verdana" panose="020B0604030504040204" pitchFamily="34" charset="0"/>
                <a:cs typeface="Verdana" panose="020B0604030504040204" pitchFamily="34" charset="0"/>
              </a:rPr>
              <a:t>We will not knowingly make interpretations of research results that are inconsistent with the data available, nor will we tacitly permit such interpretations. We will ensure that any findings we report, either privately or for public release, are a balanced and accurate portrayal of research results.</a:t>
            </a:r>
          </a:p>
          <a:p>
            <a:pPr lvl="0">
              <a:spcAft>
                <a:spcPts val="0"/>
              </a:spcAft>
              <a:buClr>
                <a:srgbClr val="8C0E2C"/>
              </a:buClr>
              <a:tabLst>
                <a:tab pos="8112125" algn="r"/>
              </a:tabLst>
            </a:pPr>
            <a:r>
              <a:rPr lang="en-US" sz="1500" dirty="0">
                <a:latin typeface="Verdana" panose="020B0604030504040204" pitchFamily="34" charset="0"/>
                <a:ea typeface="Verdana" panose="020B0604030504040204" pitchFamily="34" charset="0"/>
                <a:cs typeface="Verdana" panose="020B0604030504040204" pitchFamily="34" charset="0"/>
              </a:rPr>
              <a:t>	</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smtClean="0">
                <a:latin typeface="Verdana" panose="020B0604030504040204" pitchFamily="34" charset="0"/>
                <a:ea typeface="Verdana" panose="020B0604030504040204" pitchFamily="34" charset="0"/>
                <a:cs typeface="Verdana" panose="020B0604030504040204" pitchFamily="34" charset="0"/>
              </a:rPr>
              <a:t>AAPOR Code of Professional Ethics (2015)</a:t>
            </a:r>
          </a:p>
          <a:p>
            <a:pPr lvl="0">
              <a:spcAft>
                <a:spcPts val="0"/>
              </a:spcAft>
              <a:buClr>
                <a:srgbClr val="8C0E2C"/>
              </a:buClr>
              <a:tabLst>
                <a:tab pos="8112125" algn="r"/>
              </a:tabLst>
            </a:pPr>
            <a:endParaRPr lang="en-US" sz="1400" dirty="0">
              <a:latin typeface="Verdana" panose="020B0604030504040204" pitchFamily="34" charset="0"/>
              <a:ea typeface="Verdana" panose="020B0604030504040204" pitchFamily="34" charset="0"/>
              <a:cs typeface="Verdana" panose="020B0604030504040204" pitchFamily="34" charset="0"/>
            </a:endParaRPr>
          </a:p>
          <a:p>
            <a:pPr>
              <a:spcAft>
                <a:spcPts val="0"/>
              </a:spcAft>
              <a:buClr>
                <a:srgbClr val="8C0E2C"/>
              </a:buClr>
              <a:tabLst>
                <a:tab pos="8112125" algn="r"/>
              </a:tabLst>
            </a:pPr>
            <a:r>
              <a:rPr lang="en-US" sz="1400" b="1" dirty="0">
                <a:latin typeface="Verdana" panose="020B0604030504040204" pitchFamily="34" charset="0"/>
                <a:ea typeface="Verdana" panose="020B0604030504040204" pitchFamily="34" charset="0"/>
                <a:cs typeface="Verdana" panose="020B0604030504040204" pitchFamily="34" charset="0"/>
              </a:rPr>
              <a:t>It is up to the profession to protect the Freedom of Inquiry and the publication of its results</a:t>
            </a:r>
            <a:r>
              <a:rPr lang="en-US" sz="1400" b="1" dirty="0" smtClean="0">
                <a:latin typeface="Verdana" panose="020B0604030504040204" pitchFamily="34" charset="0"/>
                <a:ea typeface="Verdana" panose="020B0604030504040204" pitchFamily="34" charset="0"/>
                <a:cs typeface="Verdana" panose="020B0604030504040204" pitchFamily="34" charset="0"/>
              </a:rPr>
              <a:t>.</a:t>
            </a:r>
            <a:endParaRPr lang="en-US" sz="1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9642667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solidFill>
                  <a:schemeClr val="bg2">
                    <a:lumMod val="50000"/>
                  </a:schemeClr>
                </a:solidFill>
              </a:rPr>
              <a:t>Close Election/Massive Change</a:t>
            </a:r>
            <a:br>
              <a:rPr lang="en-US" sz="3000" dirty="0" smtClean="0">
                <a:solidFill>
                  <a:schemeClr val="bg2">
                    <a:lumMod val="50000"/>
                  </a:schemeClr>
                </a:solidFill>
              </a:rPr>
            </a:br>
            <a:r>
              <a:rPr lang="en-US" sz="2600" dirty="0" smtClean="0">
                <a:solidFill>
                  <a:schemeClr val="bg2">
                    <a:lumMod val="50000"/>
                  </a:schemeClr>
                </a:solidFill>
              </a:rPr>
              <a:t>Cabinet Picks and Trump Agenda</a:t>
            </a:r>
            <a:endParaRPr lang="en-US" sz="2600" dirty="0">
              <a:solidFill>
                <a:schemeClr val="bg2">
                  <a:lumMod val="50000"/>
                </a:schemeClr>
              </a:solidFill>
            </a:endParaRPr>
          </a:p>
        </p:txBody>
      </p:sp>
      <p:sp>
        <p:nvSpPr>
          <p:cNvPr id="3" name="TextBox 2"/>
          <p:cNvSpPr txBox="1"/>
          <p:nvPr/>
        </p:nvSpPr>
        <p:spPr>
          <a:xfrm>
            <a:off x="1420230" y="1202253"/>
            <a:ext cx="6293649" cy="3462486"/>
          </a:xfrm>
          <a:prstGeom prst="rect">
            <a:avLst/>
          </a:prstGeom>
          <a:noFill/>
          <a:ln w="19050">
            <a:solidFill>
              <a:schemeClr val="accent2">
                <a:lumMod val="75000"/>
              </a:schemeClr>
            </a:solidFill>
          </a:ln>
          <a:effectLst/>
        </p:spPr>
        <p:style>
          <a:lnRef idx="1">
            <a:schemeClr val="accent1"/>
          </a:lnRef>
          <a:fillRef idx="2">
            <a:schemeClr val="accent1"/>
          </a:fillRef>
          <a:effectRef idx="1">
            <a:schemeClr val="accent1"/>
          </a:effectRef>
          <a:fontRef idx="minor">
            <a:schemeClr val="dk1"/>
          </a:fontRef>
        </p:style>
        <p:txBody>
          <a:bodyPr wrap="square" lIns="182880" tIns="91440" rIns="182880" bIns="91440" rtlCol="0">
            <a:spAutoFit/>
          </a:bodyPr>
          <a:lstStyle/>
          <a:p>
            <a:pPr marL="339725" lvl="0" indent="-339725">
              <a:spcAft>
                <a:spcPts val="1200"/>
              </a:spcAft>
              <a:buClr>
                <a:schemeClr val="accent2">
                  <a:lumMod val="75000"/>
                </a:schemeClr>
              </a:buClr>
              <a:buFont typeface="Wingdings" panose="05000000000000000000" pitchFamily="2" charset="2"/>
              <a:buChar char="Ø"/>
            </a:pPr>
            <a:r>
              <a:rPr lang="en-US"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Obamacare – repeal and replace</a:t>
            </a:r>
          </a:p>
          <a:p>
            <a:pPr marL="339725" indent="-339725">
              <a:spcAft>
                <a:spcPts val="1200"/>
              </a:spcAft>
              <a:buClr>
                <a:schemeClr val="accent2">
                  <a:lumMod val="75000"/>
                </a:schemeClr>
              </a:buClr>
              <a:buFont typeface="Wingdings" panose="05000000000000000000" pitchFamily="2" charset="2"/>
              <a:buChar char="Ø"/>
            </a:pPr>
            <a:r>
              <a:rPr lang="en-US"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Immigration – build a wall</a:t>
            </a:r>
            <a:r>
              <a:rPr lang="en-US" sz="170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speed deportation</a:t>
            </a:r>
            <a:endParaRPr lang="en-US" sz="17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39725" lvl="0" indent="-339725">
              <a:spcAft>
                <a:spcPts val="1200"/>
              </a:spcAft>
              <a:buClr>
                <a:schemeClr val="accent2">
                  <a:lumMod val="75000"/>
                </a:schemeClr>
              </a:buClr>
              <a:buFont typeface="Wingdings" panose="05000000000000000000" pitchFamily="2" charset="2"/>
              <a:buChar char="Ø"/>
            </a:pPr>
            <a:r>
              <a:rPr lang="en-US"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Energy independence – coal, oil, gas, pipelines, question climate change</a:t>
            </a:r>
          </a:p>
          <a:p>
            <a:pPr marL="339725" lvl="0" indent="-339725">
              <a:spcAft>
                <a:spcPts val="1200"/>
              </a:spcAft>
              <a:buClr>
                <a:schemeClr val="accent2">
                  <a:lumMod val="75000"/>
                </a:schemeClr>
              </a:buClr>
              <a:buFont typeface="Wingdings" panose="05000000000000000000" pitchFamily="2" charset="2"/>
              <a:buChar char="Ø"/>
            </a:pPr>
            <a:r>
              <a:rPr lang="en-US"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Trade – treaties (NAFTA), tariffs</a:t>
            </a:r>
          </a:p>
          <a:p>
            <a:pPr marL="339725" lvl="0" indent="-339725">
              <a:spcAft>
                <a:spcPts val="1200"/>
              </a:spcAft>
              <a:buClr>
                <a:schemeClr val="accent2">
                  <a:lumMod val="75000"/>
                </a:schemeClr>
              </a:buClr>
              <a:buFont typeface="Wingdings" panose="05000000000000000000" pitchFamily="2" charset="2"/>
              <a:buChar char="Ø"/>
            </a:pPr>
            <a:r>
              <a:rPr lang="en-US"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Taxes – cut corporate, middle class, revise Dodd/Frank</a:t>
            </a:r>
          </a:p>
          <a:p>
            <a:pPr marL="339725" lvl="0" indent="-339725">
              <a:spcAft>
                <a:spcPts val="1200"/>
              </a:spcAft>
              <a:buClr>
                <a:schemeClr val="accent2">
                  <a:lumMod val="75000"/>
                </a:schemeClr>
              </a:buClr>
              <a:buFont typeface="Wingdings" panose="05000000000000000000" pitchFamily="2" charset="2"/>
              <a:buChar char="Ø"/>
            </a:pPr>
            <a:r>
              <a:rPr lang="en-US"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Supreme Court – social issues, environment, labor</a:t>
            </a:r>
          </a:p>
          <a:p>
            <a:pPr marL="339725" lvl="0" indent="-339725">
              <a:spcAft>
                <a:spcPts val="1200"/>
              </a:spcAft>
              <a:buClr>
                <a:schemeClr val="accent2">
                  <a:lumMod val="75000"/>
                </a:schemeClr>
              </a:buClr>
              <a:buFont typeface="Wingdings" panose="05000000000000000000" pitchFamily="2" charset="2"/>
              <a:buChar char="Ø"/>
            </a:pPr>
            <a:r>
              <a:rPr lang="en-US"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Foreign policy – alliances, Syria, Russia, China</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12500"/>
          <a:stretch/>
        </p:blipFill>
        <p:spPr>
          <a:xfrm>
            <a:off x="157763" y="1343831"/>
            <a:ext cx="1065790" cy="1280160"/>
          </a:xfrm>
          <a:prstGeom prst="rect">
            <a:avLst/>
          </a:prstGeom>
          <a:ln>
            <a:solidFill>
              <a:schemeClr val="accent2">
                <a:lumMod val="75000"/>
              </a:schemeClr>
            </a:solidFill>
          </a:ln>
        </p:spPr>
      </p:pic>
      <p:sp>
        <p:nvSpPr>
          <p:cNvPr id="7" name="TextBox 6"/>
          <p:cNvSpPr txBox="1"/>
          <p:nvPr/>
        </p:nvSpPr>
        <p:spPr>
          <a:xfrm>
            <a:off x="126193" y="2633382"/>
            <a:ext cx="1187046" cy="261610"/>
          </a:xfrm>
          <a:prstGeom prst="rect">
            <a:avLst/>
          </a:prstGeom>
          <a:noFill/>
        </p:spPr>
        <p:txBody>
          <a:bodyPr wrap="square" rtlCol="0">
            <a:spAutoFit/>
          </a:bodyPr>
          <a:lstStyle/>
          <a:p>
            <a:pPr algn="ctr"/>
            <a:r>
              <a:rPr lang="en-US" sz="1100" dirty="0" smtClean="0"/>
              <a:t>Mike Pence</a:t>
            </a:r>
            <a:endParaRPr lang="en-US" sz="1100" dirty="0"/>
          </a:p>
        </p:txBody>
      </p:sp>
      <p:sp>
        <p:nvSpPr>
          <p:cNvPr id="8" name="TextBox 7"/>
          <p:cNvSpPr txBox="1"/>
          <p:nvPr/>
        </p:nvSpPr>
        <p:spPr>
          <a:xfrm>
            <a:off x="67193" y="6164676"/>
            <a:ext cx="1304414" cy="261610"/>
          </a:xfrm>
          <a:prstGeom prst="rect">
            <a:avLst/>
          </a:prstGeom>
          <a:noFill/>
        </p:spPr>
        <p:txBody>
          <a:bodyPr wrap="square" rtlCol="0">
            <a:spAutoFit/>
          </a:bodyPr>
          <a:lstStyle/>
          <a:p>
            <a:pPr algn="ctr"/>
            <a:r>
              <a:rPr lang="en-US" sz="1100" dirty="0" smtClean="0"/>
              <a:t>Rep. Tom Price</a:t>
            </a:r>
            <a:endParaRPr lang="en-US" sz="1100"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3320" b="11669"/>
          <a:stretch/>
        </p:blipFill>
        <p:spPr>
          <a:xfrm>
            <a:off x="181824" y="4869075"/>
            <a:ext cx="1075783" cy="1292327"/>
          </a:xfrm>
          <a:prstGeom prst="rect">
            <a:avLst/>
          </a:prstGeom>
          <a:ln>
            <a:solidFill>
              <a:schemeClr val="accent2">
                <a:lumMod val="75000"/>
              </a:schemeClr>
            </a:solidFill>
          </a:ln>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6486" r="26812"/>
          <a:stretch/>
        </p:blipFill>
        <p:spPr>
          <a:xfrm>
            <a:off x="172163" y="3122087"/>
            <a:ext cx="1065790" cy="1280160"/>
          </a:xfrm>
          <a:prstGeom prst="rect">
            <a:avLst/>
          </a:prstGeom>
          <a:ln>
            <a:solidFill>
              <a:schemeClr val="accent2">
                <a:lumMod val="75000"/>
              </a:schemeClr>
            </a:solidFill>
          </a:ln>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3114" r="-1" b="17583"/>
          <a:stretch/>
        </p:blipFill>
        <p:spPr>
          <a:xfrm>
            <a:off x="7911065" y="1342507"/>
            <a:ext cx="1059840" cy="1281147"/>
          </a:xfrm>
          <a:prstGeom prst="rect">
            <a:avLst/>
          </a:prstGeom>
          <a:ln>
            <a:solidFill>
              <a:schemeClr val="accent2">
                <a:lumMod val="75000"/>
              </a:schemeClr>
            </a:solidFill>
          </a:ln>
        </p:spPr>
      </p:pic>
      <p:sp>
        <p:nvSpPr>
          <p:cNvPr id="12" name="TextBox 11"/>
          <p:cNvSpPr txBox="1"/>
          <p:nvPr/>
        </p:nvSpPr>
        <p:spPr>
          <a:xfrm>
            <a:off x="7740323" y="2621124"/>
            <a:ext cx="1358351" cy="261610"/>
          </a:xfrm>
          <a:prstGeom prst="rect">
            <a:avLst/>
          </a:prstGeom>
          <a:noFill/>
        </p:spPr>
        <p:txBody>
          <a:bodyPr wrap="square" rtlCol="0">
            <a:spAutoFit/>
          </a:bodyPr>
          <a:lstStyle/>
          <a:p>
            <a:pPr algn="ctr"/>
            <a:r>
              <a:rPr lang="en-US" sz="1100" dirty="0" smtClean="0"/>
              <a:t>Gen. Jim Mattis</a:t>
            </a:r>
            <a:endParaRPr lang="en-US" sz="1100" dirty="0"/>
          </a:p>
        </p:txBody>
      </p:sp>
      <p:sp>
        <p:nvSpPr>
          <p:cNvPr id="13" name="TextBox 12"/>
          <p:cNvSpPr txBox="1"/>
          <p:nvPr/>
        </p:nvSpPr>
        <p:spPr>
          <a:xfrm>
            <a:off x="7609573" y="4373063"/>
            <a:ext cx="1595793" cy="261610"/>
          </a:xfrm>
          <a:prstGeom prst="rect">
            <a:avLst/>
          </a:prstGeom>
          <a:noFill/>
        </p:spPr>
        <p:txBody>
          <a:bodyPr wrap="square" rtlCol="0">
            <a:spAutoFit/>
          </a:bodyPr>
          <a:lstStyle/>
          <a:p>
            <a:pPr algn="ctr"/>
            <a:r>
              <a:rPr lang="en-US" sz="1100" dirty="0" smtClean="0"/>
              <a:t>Steven Mnuchin</a:t>
            </a:r>
            <a:endParaRPr lang="en-US" sz="1100" dirty="0"/>
          </a:p>
        </p:txBody>
      </p:sp>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19097" r="25736"/>
          <a:stretch/>
        </p:blipFill>
        <p:spPr>
          <a:xfrm>
            <a:off x="7879255" y="3106867"/>
            <a:ext cx="1059841" cy="1280160"/>
          </a:xfrm>
          <a:prstGeom prst="rect">
            <a:avLst/>
          </a:prstGeom>
          <a:ln>
            <a:solidFill>
              <a:schemeClr val="accent2">
                <a:lumMod val="75000"/>
              </a:schemeClr>
            </a:solidFill>
          </a:ln>
        </p:spPr>
      </p:pic>
      <p:sp>
        <p:nvSpPr>
          <p:cNvPr id="15" name="TextBox 14"/>
          <p:cNvSpPr txBox="1"/>
          <p:nvPr/>
        </p:nvSpPr>
        <p:spPr>
          <a:xfrm>
            <a:off x="2081077" y="6139895"/>
            <a:ext cx="1358351" cy="261610"/>
          </a:xfrm>
          <a:prstGeom prst="rect">
            <a:avLst/>
          </a:prstGeom>
          <a:noFill/>
        </p:spPr>
        <p:txBody>
          <a:bodyPr wrap="square" rtlCol="0">
            <a:spAutoFit/>
          </a:bodyPr>
          <a:lstStyle/>
          <a:p>
            <a:pPr algn="ctr"/>
            <a:r>
              <a:rPr lang="en-US" sz="1100" dirty="0" smtClean="0"/>
              <a:t>Mike Pompeo</a:t>
            </a:r>
            <a:endParaRPr lang="en-US" sz="1100" dirty="0"/>
          </a:p>
        </p:txBody>
      </p:sp>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l="22465" r="37808" b="22512"/>
          <a:stretch/>
        </p:blipFill>
        <p:spPr>
          <a:xfrm>
            <a:off x="2202904" y="4869075"/>
            <a:ext cx="1075783" cy="1275402"/>
          </a:xfrm>
          <a:prstGeom prst="rect">
            <a:avLst/>
          </a:prstGeom>
          <a:ln>
            <a:solidFill>
              <a:schemeClr val="accent2">
                <a:lumMod val="75000"/>
              </a:schemeClr>
            </a:solidFill>
          </a:ln>
        </p:spPr>
      </p:pic>
      <p:sp>
        <p:nvSpPr>
          <p:cNvPr id="17" name="TextBox 16"/>
          <p:cNvSpPr txBox="1"/>
          <p:nvPr/>
        </p:nvSpPr>
        <p:spPr>
          <a:xfrm>
            <a:off x="-68096" y="4393415"/>
            <a:ext cx="1517509" cy="261610"/>
          </a:xfrm>
          <a:prstGeom prst="rect">
            <a:avLst/>
          </a:prstGeom>
          <a:noFill/>
        </p:spPr>
        <p:txBody>
          <a:bodyPr wrap="square" rtlCol="0">
            <a:spAutoFit/>
          </a:bodyPr>
          <a:lstStyle/>
          <a:p>
            <a:pPr algn="ctr"/>
            <a:r>
              <a:rPr lang="en-US" sz="1100" dirty="0" smtClean="0"/>
              <a:t>Sen. Jeff Sessions</a:t>
            </a:r>
            <a:endParaRPr lang="en-US" sz="1100" dirty="0"/>
          </a:p>
        </p:txBody>
      </p:sp>
      <p:sp>
        <p:nvSpPr>
          <p:cNvPr id="18" name="TextBox 17"/>
          <p:cNvSpPr txBox="1"/>
          <p:nvPr/>
        </p:nvSpPr>
        <p:spPr>
          <a:xfrm>
            <a:off x="7758333" y="6153638"/>
            <a:ext cx="1304414" cy="261610"/>
          </a:xfrm>
          <a:prstGeom prst="rect">
            <a:avLst/>
          </a:prstGeom>
          <a:noFill/>
        </p:spPr>
        <p:txBody>
          <a:bodyPr wrap="square" rtlCol="0">
            <a:spAutoFit/>
          </a:bodyPr>
          <a:lstStyle/>
          <a:p>
            <a:pPr algn="ctr"/>
            <a:r>
              <a:rPr lang="en-US" sz="1100" dirty="0" smtClean="0"/>
              <a:t>Scott Pruitt</a:t>
            </a:r>
            <a:endParaRPr lang="en-US" sz="1100" dirty="0"/>
          </a:p>
        </p:txBody>
      </p:sp>
      <p:pic>
        <p:nvPicPr>
          <p:cNvPr id="19" name="Picture 18"/>
          <p:cNvPicPr>
            <a:picLocks noChangeAspect="1"/>
          </p:cNvPicPr>
          <p:nvPr/>
        </p:nvPicPr>
        <p:blipFill rotWithShape="1">
          <a:blip r:embed="rId8" cstate="print">
            <a:extLst>
              <a:ext uri="{28A0092B-C50C-407E-A947-70E740481C1C}">
                <a14:useLocalDpi xmlns:a14="http://schemas.microsoft.com/office/drawing/2010/main" val="0"/>
              </a:ext>
            </a:extLst>
          </a:blip>
          <a:srcRect t="5911" r="3412" b="16311"/>
          <a:stretch/>
        </p:blipFill>
        <p:spPr>
          <a:xfrm>
            <a:off x="7877548" y="4860354"/>
            <a:ext cx="1059841" cy="1280160"/>
          </a:xfrm>
          <a:prstGeom prst="rect">
            <a:avLst/>
          </a:prstGeom>
          <a:ln>
            <a:solidFill>
              <a:schemeClr val="accent2">
                <a:lumMod val="75000"/>
              </a:schemeClr>
            </a:solidFill>
          </a:ln>
        </p:spPr>
      </p:pic>
      <p:sp>
        <p:nvSpPr>
          <p:cNvPr id="20" name="TextBox 19"/>
          <p:cNvSpPr txBox="1"/>
          <p:nvPr/>
        </p:nvSpPr>
        <p:spPr>
          <a:xfrm>
            <a:off x="3940636" y="6119090"/>
            <a:ext cx="1304414" cy="261610"/>
          </a:xfrm>
          <a:prstGeom prst="rect">
            <a:avLst/>
          </a:prstGeom>
          <a:noFill/>
        </p:spPr>
        <p:txBody>
          <a:bodyPr wrap="square" rtlCol="0">
            <a:spAutoFit/>
          </a:bodyPr>
          <a:lstStyle/>
          <a:p>
            <a:pPr algn="ctr"/>
            <a:r>
              <a:rPr lang="en-US" sz="1100" dirty="0" smtClean="0"/>
              <a:t>Michael Flynn</a:t>
            </a:r>
            <a:endParaRPr lang="en-US" sz="1100" dirty="0"/>
          </a:p>
        </p:txBody>
      </p:sp>
      <p:pic>
        <p:nvPicPr>
          <p:cNvPr id="21" name="Picture 20"/>
          <p:cNvPicPr>
            <a:picLocks noChangeAspect="1"/>
          </p:cNvPicPr>
          <p:nvPr/>
        </p:nvPicPr>
        <p:blipFill rotWithShape="1">
          <a:blip r:embed="rId9" cstate="print">
            <a:extLst>
              <a:ext uri="{28A0092B-C50C-407E-A947-70E740481C1C}">
                <a14:useLocalDpi xmlns:a14="http://schemas.microsoft.com/office/drawing/2010/main" val="0"/>
              </a:ext>
            </a:extLst>
          </a:blip>
          <a:srcRect t="5154" b="21651"/>
          <a:stretch/>
        </p:blipFill>
        <p:spPr>
          <a:xfrm>
            <a:off x="3998554" y="4859347"/>
            <a:ext cx="1155068" cy="1271666"/>
          </a:xfrm>
          <a:prstGeom prst="rect">
            <a:avLst/>
          </a:prstGeom>
          <a:ln>
            <a:solidFill>
              <a:schemeClr val="accent2">
                <a:lumMod val="75000"/>
              </a:schemeClr>
            </a:solidFill>
          </a:ln>
        </p:spPr>
      </p:pic>
      <p:sp>
        <p:nvSpPr>
          <p:cNvPr id="22" name="TextBox 21"/>
          <p:cNvSpPr txBox="1"/>
          <p:nvPr/>
        </p:nvSpPr>
        <p:spPr>
          <a:xfrm>
            <a:off x="5716634" y="6106308"/>
            <a:ext cx="1304414" cy="261610"/>
          </a:xfrm>
          <a:prstGeom prst="rect">
            <a:avLst/>
          </a:prstGeom>
          <a:noFill/>
        </p:spPr>
        <p:txBody>
          <a:bodyPr wrap="square" rtlCol="0">
            <a:spAutoFit/>
          </a:bodyPr>
          <a:lstStyle/>
          <a:p>
            <a:pPr algn="ctr"/>
            <a:r>
              <a:rPr lang="en-US" sz="1100" dirty="0" smtClean="0"/>
              <a:t>Betsy DeVos</a:t>
            </a:r>
            <a:endParaRPr lang="en-US" sz="1100" dirty="0"/>
          </a:p>
        </p:txBody>
      </p:sp>
      <p:pic>
        <p:nvPicPr>
          <p:cNvPr id="23" name="Picture 22"/>
          <p:cNvPicPr>
            <a:picLocks noChangeAspect="1"/>
          </p:cNvPicPr>
          <p:nvPr/>
        </p:nvPicPr>
        <p:blipFill rotWithShape="1">
          <a:blip r:embed="rId10" cstate="print">
            <a:extLst>
              <a:ext uri="{28A0092B-C50C-407E-A947-70E740481C1C}">
                <a14:useLocalDpi xmlns:a14="http://schemas.microsoft.com/office/drawing/2010/main" val="0"/>
              </a:ext>
            </a:extLst>
          </a:blip>
          <a:srcRect l="27679" r="25556"/>
          <a:stretch/>
        </p:blipFill>
        <p:spPr>
          <a:xfrm>
            <a:off x="5859929" y="4838930"/>
            <a:ext cx="1063771" cy="1280160"/>
          </a:xfrm>
          <a:prstGeom prst="rect">
            <a:avLst/>
          </a:prstGeom>
          <a:ln>
            <a:solidFill>
              <a:schemeClr val="accent2">
                <a:lumMod val="75000"/>
              </a:schemeClr>
            </a:solidFill>
          </a:ln>
        </p:spPr>
      </p:pic>
    </p:spTree>
    <p:extLst>
      <p:ext uri="{BB962C8B-B14F-4D97-AF65-F5344CB8AC3E}">
        <p14:creationId xmlns:p14="http://schemas.microsoft.com/office/powerpoint/2010/main" val="7636037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74492</TotalTime>
  <Words>1661</Words>
  <Application>Microsoft Office PowerPoint</Application>
  <PresentationFormat>On-screen Show (4:3)</PresentationFormat>
  <Paragraphs>382</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Close Election: Massive Change</vt:lpstr>
      <vt:lpstr>PowerPoint Presentation</vt:lpstr>
      <vt:lpstr>Populism in Europe</vt:lpstr>
      <vt:lpstr>Illiberal Democracy</vt:lpstr>
      <vt:lpstr>Spectacular Start, Huge Miss</vt:lpstr>
      <vt:lpstr>PowerPoint Presentation</vt:lpstr>
      <vt:lpstr>Battleground States Clinton vs. Trump Final Polls and Results</vt:lpstr>
      <vt:lpstr>Final Result Two Elections – 13 Swing States and the Rest</vt:lpstr>
      <vt:lpstr>2016 Presidential Election Final Results and Polls</vt:lpstr>
      <vt:lpstr>Is Colorado a Swing State? Closer the National Race, More Important is Colorado</vt:lpstr>
      <vt:lpstr>Change Election Highly Volatile, Very Negative</vt:lpstr>
      <vt:lpstr>Comey and the E-mails Toss in WikiLeaks</vt:lpstr>
      <vt:lpstr>Democrats’ Challenge With White Working Class He’s for Jobs, Not Really a Republican, An Outsider</vt:lpstr>
      <vt:lpstr>Ad-Hoc Committee on 2016 Election Polling</vt:lpstr>
      <vt:lpstr>Crossley Takes on President Johnson in 1967</vt:lpstr>
      <vt:lpstr>Partisan and Manipulative Use of Polls</vt:lpstr>
      <vt:lpstr>Close Election/Massive Change Cabinet Picks and Trump Agenda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Ciruli Associates</dc:creator>
  <cp:lastModifiedBy>Karen</cp:lastModifiedBy>
  <cp:revision>3482</cp:revision>
  <cp:lastPrinted>2016-12-14T16:20:50Z</cp:lastPrinted>
  <dcterms:created xsi:type="dcterms:W3CDTF">2005-07-26T17:16:27Z</dcterms:created>
  <dcterms:modified xsi:type="dcterms:W3CDTF">2016-12-14T16:21:06Z</dcterms:modified>
</cp:coreProperties>
</file>