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Default Extension="xlsx" ContentType="application/vnd.openxmlformats-officedocument.spreadsheetml.sheet"/>
  <Default Extension="jpg" ContentType="image/jpeg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notesMasters/notesMaster1.xml" ContentType="application/vnd.openxmlformats-officedocument.presentationml.notesMaster+xml"/>
  <Override PartName="/ppt/handoutMasters/handoutMaster1.xml" ContentType="application/vnd.openxmlformats-officedocument.presentationml.handout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charts/chart1.xml" ContentType="application/vnd.openxmlformats-officedocument.drawingml.char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firstSlideNum="0" saveSubsetFonts="1">
  <p:sldMasterIdLst>
    <p:sldMasterId id="2147483663" r:id="rId1"/>
  </p:sldMasterIdLst>
  <p:notesMasterIdLst>
    <p:notesMasterId r:id="rId14"/>
  </p:notesMasterIdLst>
  <p:handoutMasterIdLst>
    <p:handoutMasterId r:id="rId15"/>
  </p:handoutMasterIdLst>
  <p:sldIdLst>
    <p:sldId id="257" r:id="rId2"/>
    <p:sldId id="267" r:id="rId3"/>
    <p:sldId id="259" r:id="rId4"/>
    <p:sldId id="261" r:id="rId5"/>
    <p:sldId id="260" r:id="rId6"/>
    <p:sldId id="268" r:id="rId7"/>
    <p:sldId id="271" r:id="rId8"/>
    <p:sldId id="272" r:id="rId9"/>
    <p:sldId id="274" r:id="rId10"/>
    <p:sldId id="273" r:id="rId11"/>
    <p:sldId id="265" r:id="rId12"/>
    <p:sldId id="266" r:id="rId13"/>
  </p:sldIdLst>
  <p:sldSz cx="9144000" cy="6858000" type="screen4x3"/>
  <p:notesSz cx="7010400" cy="9296400"/>
  <p:defaultTextStyle>
    <a:defPPr>
      <a:defRPr lang="en-US"/>
    </a:defPPr>
    <a:lvl1pPr algn="l" rtl="0" eaLnBrk="0" fontAlgn="base" hangingPunct="0">
      <a:spcBef>
        <a:spcPct val="0"/>
      </a:spcBef>
      <a:spcAft>
        <a:spcPct val="0"/>
      </a:spcAft>
      <a:defRPr kern="1200">
        <a:solidFill>
          <a:schemeClr val="tx1"/>
        </a:solidFill>
        <a:latin typeface="Verdana" pitchFamily="34" charset="0"/>
        <a:ea typeface="+mn-ea"/>
        <a:cs typeface="+mn-cs"/>
      </a:defRPr>
    </a:lvl1pPr>
    <a:lvl2pPr marL="457200" algn="l" rtl="0" eaLnBrk="0" fontAlgn="base" hangingPunct="0">
      <a:spcBef>
        <a:spcPct val="0"/>
      </a:spcBef>
      <a:spcAft>
        <a:spcPct val="0"/>
      </a:spcAft>
      <a:defRPr kern="1200">
        <a:solidFill>
          <a:schemeClr val="tx1"/>
        </a:solidFill>
        <a:latin typeface="Verdana" pitchFamily="34" charset="0"/>
        <a:ea typeface="+mn-ea"/>
        <a:cs typeface="+mn-cs"/>
      </a:defRPr>
    </a:lvl2pPr>
    <a:lvl3pPr marL="914400" algn="l" rtl="0" eaLnBrk="0" fontAlgn="base" hangingPunct="0">
      <a:spcBef>
        <a:spcPct val="0"/>
      </a:spcBef>
      <a:spcAft>
        <a:spcPct val="0"/>
      </a:spcAft>
      <a:defRPr kern="1200">
        <a:solidFill>
          <a:schemeClr val="tx1"/>
        </a:solidFill>
        <a:latin typeface="Verdana" pitchFamily="34" charset="0"/>
        <a:ea typeface="+mn-ea"/>
        <a:cs typeface="+mn-cs"/>
      </a:defRPr>
    </a:lvl3pPr>
    <a:lvl4pPr marL="1371600" algn="l" rtl="0" eaLnBrk="0" fontAlgn="base" hangingPunct="0">
      <a:spcBef>
        <a:spcPct val="0"/>
      </a:spcBef>
      <a:spcAft>
        <a:spcPct val="0"/>
      </a:spcAft>
      <a:defRPr kern="1200">
        <a:solidFill>
          <a:schemeClr val="tx1"/>
        </a:solidFill>
        <a:latin typeface="Verdana" pitchFamily="34" charset="0"/>
        <a:ea typeface="+mn-ea"/>
        <a:cs typeface="+mn-cs"/>
      </a:defRPr>
    </a:lvl4pPr>
    <a:lvl5pPr marL="1828800" algn="l" rtl="0" eaLnBrk="0" fontAlgn="base" hangingPunct="0">
      <a:spcBef>
        <a:spcPct val="0"/>
      </a:spcBef>
      <a:spcAft>
        <a:spcPct val="0"/>
      </a:spcAft>
      <a:defRPr kern="1200">
        <a:solidFill>
          <a:schemeClr val="tx1"/>
        </a:solidFill>
        <a:latin typeface="Verdana" pitchFamily="34" charset="0"/>
        <a:ea typeface="+mn-ea"/>
        <a:cs typeface="+mn-cs"/>
      </a:defRPr>
    </a:lvl5pPr>
    <a:lvl6pPr marL="2286000" algn="l" defTabSz="914400" rtl="0" eaLnBrk="1" latinLnBrk="0" hangingPunct="1">
      <a:defRPr kern="1200">
        <a:solidFill>
          <a:schemeClr val="tx1"/>
        </a:solidFill>
        <a:latin typeface="Verdana" pitchFamily="34" charset="0"/>
        <a:ea typeface="+mn-ea"/>
        <a:cs typeface="+mn-cs"/>
      </a:defRPr>
    </a:lvl6pPr>
    <a:lvl7pPr marL="2743200" algn="l" defTabSz="914400" rtl="0" eaLnBrk="1" latinLnBrk="0" hangingPunct="1">
      <a:defRPr kern="1200">
        <a:solidFill>
          <a:schemeClr val="tx1"/>
        </a:solidFill>
        <a:latin typeface="Verdana" pitchFamily="34" charset="0"/>
        <a:ea typeface="+mn-ea"/>
        <a:cs typeface="+mn-cs"/>
      </a:defRPr>
    </a:lvl7pPr>
    <a:lvl8pPr marL="3200400" algn="l" defTabSz="914400" rtl="0" eaLnBrk="1" latinLnBrk="0" hangingPunct="1">
      <a:defRPr kern="1200">
        <a:solidFill>
          <a:schemeClr val="tx1"/>
        </a:solidFill>
        <a:latin typeface="Verdana" pitchFamily="34" charset="0"/>
        <a:ea typeface="+mn-ea"/>
        <a:cs typeface="+mn-cs"/>
      </a:defRPr>
    </a:lvl8pPr>
    <a:lvl9pPr marL="3657600" algn="l" defTabSz="914400" rtl="0" eaLnBrk="1" latinLnBrk="0" hangingPunct="1">
      <a:defRPr kern="1200">
        <a:solidFill>
          <a:schemeClr val="tx1"/>
        </a:solidFill>
        <a:latin typeface="Verdana" pitchFamily="34" charset="0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srgbClr val="FF0000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FFFF99"/>
    <a:srgbClr val="006600"/>
    <a:srgbClr val="FFFFFF"/>
    <a:srgbClr val="000000"/>
    <a:srgbClr val="000099"/>
    <a:srgbClr val="000066"/>
    <a:srgbClr val="003366"/>
    <a:srgbClr val="3333CC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3B4B98B0-60AC-42C2-AFA5-B58CD77FA1E5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3C2FFA5D-87B4-456A-9821-1D502468CF0F}" styleName="Themed Style 1 - Accent 1">
    <a:tblBg>
      <a:fillRef idx="2">
        <a:schemeClr val="accent1"/>
      </a:fillRef>
      <a:effectRef idx="1">
        <a:schemeClr val="accent1"/>
      </a:effectRef>
    </a:tblBg>
    <a:wholeTbl>
      <a:tcTxStyle>
        <a:fontRef idx="minor">
          <a:scrgbClr r="0" g="0" b="0"/>
        </a:fontRef>
        <a:schemeClr val="dk1"/>
      </a:tcTxStyle>
      <a:tcStyle>
        <a:tcBdr>
          <a:left>
            <a:lnRef idx="1">
              <a:schemeClr val="accent1"/>
            </a:lnRef>
          </a:left>
          <a:right>
            <a:lnRef idx="1">
              <a:schemeClr val="accent1"/>
            </a:lnRef>
          </a:right>
          <a:top>
            <a:lnRef idx="1">
              <a:schemeClr val="accent1"/>
            </a:lnRef>
          </a:top>
          <a:bottom>
            <a:lnRef idx="1">
              <a:schemeClr val="accent1"/>
            </a:lnRef>
          </a:bottom>
          <a:insideH>
            <a:lnRef idx="1">
              <a:schemeClr val="accent1"/>
            </a:lnRef>
          </a:insideH>
          <a:insideV>
            <a:lnRef idx="1">
              <a:schemeClr val="accent1"/>
            </a:lnRef>
          </a:insideV>
        </a:tcBdr>
        <a:fill>
          <a:noFill/>
        </a:fill>
      </a:tcStyle>
    </a:wholeTbl>
    <a:band1H>
      <a:tcStyle>
        <a:tcBdr/>
        <a:fill>
          <a:solidFill>
            <a:schemeClr val="accent1">
              <a:alpha val="40000"/>
            </a:schemeClr>
          </a:solidFill>
        </a:fill>
      </a:tcStyle>
    </a:band1H>
    <a:band2H>
      <a:tcStyle>
        <a:tcBdr/>
      </a:tcStyle>
    </a:band2H>
    <a:band1V>
      <a:tcStyle>
        <a:tcBdr>
          <a:top>
            <a:lnRef idx="1">
              <a:schemeClr val="accent1"/>
            </a:lnRef>
          </a:top>
          <a:bottom>
            <a:lnRef idx="1">
              <a:schemeClr val="accent1"/>
            </a:lnRef>
          </a:bottom>
        </a:tcBdr>
        <a:fill>
          <a:solidFill>
            <a:schemeClr val="accent1">
              <a:alpha val="40000"/>
            </a:schemeClr>
          </a:solidFill>
        </a:fill>
      </a:tcStyle>
    </a:band1V>
    <a:band2V>
      <a:tcStyle>
        <a:tcBdr/>
      </a:tcStyle>
    </a:band2V>
    <a:lastCol>
      <a:tcTxStyle b="on"/>
      <a:tcStyle>
        <a:tcBdr>
          <a:left>
            <a:lnRef idx="2">
              <a:schemeClr val="accent1"/>
            </a:lnRef>
          </a:left>
          <a:right>
            <a:lnRef idx="1">
              <a:schemeClr val="accent1"/>
            </a:lnRef>
          </a:right>
          <a:top>
            <a:lnRef idx="1">
              <a:schemeClr val="accent1"/>
            </a:lnRef>
          </a:top>
          <a:bottom>
            <a:lnRef idx="1">
              <a:schemeClr val="accent1"/>
            </a:lnRef>
          </a:bottom>
          <a:insideH>
            <a:lnRef idx="1">
              <a:schemeClr val="accent1"/>
            </a:lnRef>
          </a:insideH>
          <a:insideV>
            <a:ln>
              <a:noFill/>
            </a:ln>
          </a:insideV>
        </a:tcBdr>
      </a:tcStyle>
    </a:lastCol>
    <a:firstCol>
      <a:tcTxStyle b="on"/>
      <a:tcStyle>
        <a:tcBdr>
          <a:left>
            <a:lnRef idx="1">
              <a:schemeClr val="accent1"/>
            </a:lnRef>
          </a:left>
          <a:right>
            <a:lnRef idx="2">
              <a:schemeClr val="accent1"/>
            </a:lnRef>
          </a:right>
          <a:top>
            <a:lnRef idx="1">
              <a:schemeClr val="accent1"/>
            </a:lnRef>
          </a:top>
          <a:bottom>
            <a:lnRef idx="1">
              <a:schemeClr val="accent1"/>
            </a:lnRef>
          </a:bottom>
          <a:insideH>
            <a:lnRef idx="1">
              <a:schemeClr val="accent1"/>
            </a:lnRef>
          </a:insideH>
          <a:insideV>
            <a:ln>
              <a:noFill/>
            </a:ln>
          </a:insideV>
        </a:tcBdr>
      </a:tcStyle>
    </a:firstCol>
    <a:lastRow>
      <a:tcTxStyle b="on"/>
      <a:tcStyle>
        <a:tcBdr>
          <a:left>
            <a:lnRef idx="1">
              <a:schemeClr val="accent1"/>
            </a:lnRef>
          </a:left>
          <a:right>
            <a:lnRef idx="1">
              <a:schemeClr val="accent1"/>
            </a:lnRef>
          </a:right>
          <a:top>
            <a:lnRef idx="2">
              <a:schemeClr val="accent1"/>
            </a:lnRef>
          </a:top>
          <a:bottom>
            <a:lnRef idx="2">
              <a:schemeClr val="accent1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lastRow>
    <a:firstRow>
      <a:tcTxStyle b="on">
        <a:fontRef idx="minor">
          <a:scrgbClr r="0" g="0" b="0"/>
        </a:fontRef>
        <a:schemeClr val="lt1"/>
      </a:tcTxStyle>
      <a:tcStyle>
        <a:tcBdr>
          <a:left>
            <a:lnRef idx="1">
              <a:schemeClr val="accent1"/>
            </a:lnRef>
          </a:left>
          <a:right>
            <a:lnRef idx="1">
              <a:schemeClr val="accent1"/>
            </a:lnRef>
          </a:right>
          <a:top>
            <a:lnRef idx="1">
              <a:schemeClr val="accent1"/>
            </a:lnRef>
          </a:top>
          <a:bottom>
            <a:lnRef idx="2">
              <a:schemeClr val="lt1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solidFill>
            <a:schemeClr val="accent1"/>
          </a:solidFill>
        </a:fill>
      </a:tcStyle>
    </a:firstRow>
  </a:tblStyle>
  <a:tblStyle styleId="{69C7853C-536D-4A76-A0AE-DD22124D55A5}" styleName="Themed Style 1 - Accent 3">
    <a:tblBg>
      <a:fillRef idx="2">
        <a:schemeClr val="accent3"/>
      </a:fillRef>
      <a:effectRef idx="1">
        <a:schemeClr val="accent3"/>
      </a:effectRef>
    </a:tblBg>
    <a:wholeTbl>
      <a:tcTxStyle>
        <a:fontRef idx="minor">
          <a:scrgbClr r="0" g="0" b="0"/>
        </a:fontRef>
        <a:schemeClr val="dk1"/>
      </a:tcTxStyle>
      <a:tcStyle>
        <a:tcBdr>
          <a:left>
            <a:lnRef idx="1">
              <a:schemeClr val="accent3"/>
            </a:lnRef>
          </a:left>
          <a:right>
            <a:lnRef idx="1">
              <a:schemeClr val="accent3"/>
            </a:lnRef>
          </a:right>
          <a:top>
            <a:lnRef idx="1">
              <a:schemeClr val="accent3"/>
            </a:lnRef>
          </a:top>
          <a:bottom>
            <a:lnRef idx="1">
              <a:schemeClr val="accent3"/>
            </a:lnRef>
          </a:bottom>
          <a:insideH>
            <a:lnRef idx="1">
              <a:schemeClr val="accent3"/>
            </a:lnRef>
          </a:insideH>
          <a:insideV>
            <a:lnRef idx="1">
              <a:schemeClr val="accent3"/>
            </a:lnRef>
          </a:insideV>
        </a:tcBdr>
        <a:fill>
          <a:noFill/>
        </a:fill>
      </a:tcStyle>
    </a:wholeTbl>
    <a:band1H>
      <a:tcStyle>
        <a:tcBdr/>
        <a:fill>
          <a:solidFill>
            <a:schemeClr val="accent3">
              <a:alpha val="40000"/>
            </a:schemeClr>
          </a:solidFill>
        </a:fill>
      </a:tcStyle>
    </a:band1H>
    <a:band2H>
      <a:tcStyle>
        <a:tcBdr/>
      </a:tcStyle>
    </a:band2H>
    <a:band1V>
      <a:tcStyle>
        <a:tcBdr>
          <a:top>
            <a:lnRef idx="1">
              <a:schemeClr val="accent3"/>
            </a:lnRef>
          </a:top>
          <a:bottom>
            <a:lnRef idx="1">
              <a:schemeClr val="accent3"/>
            </a:lnRef>
          </a:bottom>
        </a:tcBdr>
        <a:fill>
          <a:solidFill>
            <a:schemeClr val="accent3">
              <a:alpha val="40000"/>
            </a:schemeClr>
          </a:solidFill>
        </a:fill>
      </a:tcStyle>
    </a:band1V>
    <a:band2V>
      <a:tcStyle>
        <a:tcBdr/>
      </a:tcStyle>
    </a:band2V>
    <a:lastCol>
      <a:tcTxStyle b="on"/>
      <a:tcStyle>
        <a:tcBdr>
          <a:left>
            <a:lnRef idx="2">
              <a:schemeClr val="accent3"/>
            </a:lnRef>
          </a:left>
          <a:right>
            <a:lnRef idx="1">
              <a:schemeClr val="accent3"/>
            </a:lnRef>
          </a:right>
          <a:top>
            <a:lnRef idx="1">
              <a:schemeClr val="accent3"/>
            </a:lnRef>
          </a:top>
          <a:bottom>
            <a:lnRef idx="1">
              <a:schemeClr val="accent3"/>
            </a:lnRef>
          </a:bottom>
          <a:insideH>
            <a:lnRef idx="1">
              <a:schemeClr val="accent3"/>
            </a:lnRef>
          </a:insideH>
          <a:insideV>
            <a:ln>
              <a:noFill/>
            </a:ln>
          </a:insideV>
        </a:tcBdr>
      </a:tcStyle>
    </a:lastCol>
    <a:firstCol>
      <a:tcTxStyle b="on"/>
      <a:tcStyle>
        <a:tcBdr>
          <a:left>
            <a:lnRef idx="1">
              <a:schemeClr val="accent3"/>
            </a:lnRef>
          </a:left>
          <a:right>
            <a:lnRef idx="2">
              <a:schemeClr val="accent3"/>
            </a:lnRef>
          </a:right>
          <a:top>
            <a:lnRef idx="1">
              <a:schemeClr val="accent3"/>
            </a:lnRef>
          </a:top>
          <a:bottom>
            <a:lnRef idx="1">
              <a:schemeClr val="accent3"/>
            </a:lnRef>
          </a:bottom>
          <a:insideH>
            <a:lnRef idx="1">
              <a:schemeClr val="accent3"/>
            </a:lnRef>
          </a:insideH>
          <a:insideV>
            <a:ln>
              <a:noFill/>
            </a:ln>
          </a:insideV>
        </a:tcBdr>
      </a:tcStyle>
    </a:firstCol>
    <a:lastRow>
      <a:tcTxStyle b="on"/>
      <a:tcStyle>
        <a:tcBdr>
          <a:left>
            <a:lnRef idx="1">
              <a:schemeClr val="accent3"/>
            </a:lnRef>
          </a:left>
          <a:right>
            <a:lnRef idx="1">
              <a:schemeClr val="accent3"/>
            </a:lnRef>
          </a:right>
          <a:top>
            <a:lnRef idx="2">
              <a:schemeClr val="accent3"/>
            </a:lnRef>
          </a:top>
          <a:bottom>
            <a:lnRef idx="2">
              <a:schemeClr val="accent3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lastRow>
    <a:firstRow>
      <a:tcTxStyle b="on">
        <a:fontRef idx="minor">
          <a:scrgbClr r="0" g="0" b="0"/>
        </a:fontRef>
        <a:schemeClr val="lt1"/>
      </a:tcTxStyle>
      <a:tcStyle>
        <a:tcBdr>
          <a:left>
            <a:lnRef idx="1">
              <a:schemeClr val="accent3"/>
            </a:lnRef>
          </a:left>
          <a:right>
            <a:lnRef idx="1">
              <a:schemeClr val="accent3"/>
            </a:lnRef>
          </a:right>
          <a:top>
            <a:lnRef idx="1">
              <a:schemeClr val="accent3"/>
            </a:lnRef>
          </a:top>
          <a:bottom>
            <a:lnRef idx="2">
              <a:schemeClr val="lt1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solidFill>
            <a:schemeClr val="accent3"/>
          </a:solidFill>
        </a:fill>
      </a:tcStyle>
    </a:firstRow>
  </a:tblStyle>
  <a:tblStyle styleId="{B301B821-A1FF-4177-AEE7-76D212191A09}" styleName="Medium Style 1 - Accent 1">
    <a:wholeTbl>
      <a:tcTxStyle>
        <a:fontRef idx="minor">
          <a:scrgbClr r="0" g="0" b="0"/>
        </a:fontRef>
        <a:schemeClr val="dk1"/>
      </a:tcTxStyle>
      <a:tcStyle>
        <a:tcBdr>
          <a:left>
            <a:ln w="12700" cmpd="sng">
              <a:solidFill>
                <a:schemeClr val="accent1"/>
              </a:solidFill>
            </a:ln>
          </a:left>
          <a:right>
            <a:ln w="12700" cmpd="sng">
              <a:solidFill>
                <a:schemeClr val="accent1"/>
              </a:solidFill>
            </a:ln>
          </a:right>
          <a:top>
            <a:ln w="12700" cmpd="sng">
              <a:solidFill>
                <a:schemeClr val="accent1"/>
              </a:solidFill>
            </a:ln>
          </a:top>
          <a:bottom>
            <a:ln w="12700" cmpd="sng">
              <a:solidFill>
                <a:schemeClr val="accent1"/>
              </a:solidFill>
            </a:ln>
          </a:bottom>
          <a:insideH>
            <a:ln w="12700" cmpd="sng">
              <a:solidFill>
                <a:schemeClr val="accent1"/>
              </a:solidFill>
            </a:ln>
          </a:insideH>
          <a:insideV>
            <a:ln>
              <a:noFill/>
            </a:ln>
          </a:insideV>
        </a:tcBdr>
        <a:fill>
          <a:solidFill>
            <a:schemeClr val="lt1"/>
          </a:solidFill>
        </a:fill>
      </a:tcStyle>
    </a:wholeTbl>
    <a:band1H>
      <a:tcStyle>
        <a:tcBdr/>
        <a:fill>
          <a:solidFill>
            <a:schemeClr val="accent1">
              <a:tint val="20000"/>
            </a:schemeClr>
          </a:solidFill>
        </a:fill>
      </a:tcStyle>
    </a:band1H>
    <a:band1V>
      <a:tcStyle>
        <a:tcBdr/>
        <a:fill>
          <a:solidFill>
            <a:schemeClr val="accent1">
              <a:tint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accent1"/>
              </a:solidFill>
            </a:ln>
          </a:top>
        </a:tcBdr>
        <a:fill>
          <a:solidFill>
            <a:schemeClr val="lt1"/>
          </a:solidFill>
        </a:fill>
      </a:tcStyle>
    </a:lastRow>
    <a:firstRow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accent1"/>
          </a:solidFill>
        </a:fill>
      </a:tcStyle>
    </a:firstRow>
  </a:tblStyle>
  <a:tblStyle styleId="{BC89EF96-8CEA-46FF-86C4-4CE0E7609802}" styleName="Light Style 3 - Accent 1">
    <a:wholeTbl>
      <a:tcTxStyle>
        <a:fontRef idx="minor">
          <a:scrgbClr r="0" g="0" b="0"/>
        </a:fontRef>
        <a:schemeClr val="tx1"/>
      </a:tcTxStyle>
      <a:tcStyle>
        <a:tcBdr>
          <a:left>
            <a:ln w="12700" cmpd="sng">
              <a:solidFill>
                <a:schemeClr val="accent1"/>
              </a:solidFill>
            </a:ln>
          </a:left>
          <a:right>
            <a:ln w="12700" cmpd="sng">
              <a:solidFill>
                <a:schemeClr val="accent1"/>
              </a:solidFill>
            </a:ln>
          </a:right>
          <a:top>
            <a:ln w="12700" cmpd="sng">
              <a:solidFill>
                <a:schemeClr val="accent1"/>
              </a:solidFill>
            </a:ln>
          </a:top>
          <a:bottom>
            <a:ln w="12700" cmpd="sng">
              <a:solidFill>
                <a:schemeClr val="accent1"/>
              </a:solidFill>
            </a:ln>
          </a:bottom>
          <a:insideH>
            <a:ln w="12700" cmpd="sng">
              <a:solidFill>
                <a:schemeClr val="accent1"/>
              </a:solidFill>
            </a:ln>
          </a:insideH>
          <a:insideV>
            <a:ln w="12700" cmpd="sng">
              <a:solidFill>
                <a:schemeClr val="accent1"/>
              </a:solidFill>
            </a:ln>
          </a:insideV>
        </a:tcBdr>
        <a:fill>
          <a:noFill/>
        </a:fill>
      </a:tcStyle>
    </a:wholeTbl>
    <a:band1H>
      <a:tcStyle>
        <a:tcBdr/>
        <a:fill>
          <a:solidFill>
            <a:schemeClr val="accent1">
              <a:alpha val="20000"/>
            </a:schemeClr>
          </a:solidFill>
        </a:fill>
      </a:tcStyle>
    </a:band1H>
    <a:band1V>
      <a:tcStyle>
        <a:tcBdr/>
        <a:fill>
          <a:solidFill>
            <a:schemeClr val="accent1">
              <a:alpha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accent1"/>
              </a:solidFill>
            </a:ln>
          </a:top>
        </a:tcBdr>
        <a:fill>
          <a:noFill/>
        </a:fill>
      </a:tcStyle>
    </a:lastRow>
    <a:firstRow>
      <a:tcTxStyle b="on"/>
      <a:tcStyle>
        <a:tcBdr>
          <a:bottom>
            <a:ln w="25400" cmpd="sng">
              <a:solidFill>
                <a:schemeClr val="accent1"/>
              </a:solidFill>
            </a:ln>
          </a:bottom>
        </a:tcBdr>
        <a:fill>
          <a:noFill/>
        </a:fill>
      </a:tcStyle>
    </a:firstRow>
  </a:tblStyle>
  <a:tblStyle styleId="{2D5ABB26-0587-4C30-8999-92F81FD0307C}" styleName="No Style, No Grid">
    <a:wholeTbl>
      <a:tcTxStyle>
        <a:fontRef idx="minor">
          <a:scrgbClr r="0" g="0" b="0"/>
        </a:fontRef>
        <a:schemeClr val="tx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>
              <a:noFill/>
            </a:ln>
          </a:top>
          <a:bottom>
            <a:ln>
              <a:noFill/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</a:tblStyle>
  <a:tblStyle styleId="{3B4B98B0-60AC-42C2-AFA5-B58CD77FA1E5}" styleName="Light Style 1 - Accent 1">
    <a:wholeTbl>
      <a:tcTxStyle>
        <a:fontRef idx="minor">
          <a:scrgbClr r="0" g="0" b="0"/>
        </a:fontRef>
        <a:schemeClr val="tx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 w="12700" cmpd="sng">
              <a:solidFill>
                <a:schemeClr val="accent1"/>
              </a:solidFill>
            </a:ln>
          </a:top>
          <a:bottom>
            <a:ln w="12700" cmpd="sng">
              <a:solidFill>
                <a:schemeClr val="accent1"/>
              </a:solidFill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  <a:band1H>
      <a:tcStyle>
        <a:tcBdr/>
        <a:fill>
          <a:solidFill>
            <a:schemeClr val="accent1">
              <a:alpha val="2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alpha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12700" cmpd="sng">
              <a:solidFill>
                <a:schemeClr val="accent1"/>
              </a:solidFill>
            </a:ln>
          </a:top>
        </a:tcBdr>
        <a:fill>
          <a:noFill/>
        </a:fill>
      </a:tcStyle>
    </a:lastRow>
    <a:firstRow>
      <a:tcTxStyle b="on"/>
      <a:tcStyle>
        <a:tcBdr>
          <a:bottom>
            <a:ln w="12700" cmpd="sng">
              <a:solidFill>
                <a:schemeClr val="accent1"/>
              </a:solidFill>
            </a:ln>
          </a:bottom>
        </a:tcBdr>
        <a:fill>
          <a:noFill/>
        </a:fill>
      </a:tcStyle>
    </a:firstRow>
  </a:tblStyle>
  <a:tblStyle styleId="{69012ECD-51FC-41F1-AA8D-1B2483CD663E}" styleName="Light Style 2 - Accent 1">
    <a:wholeTbl>
      <a:tcTxStyle>
        <a:fontRef idx="minor">
          <a:scrgbClr r="0" g="0" b="0"/>
        </a:fontRef>
        <a:schemeClr val="tx1"/>
      </a:tcTxStyle>
      <a:tcStyle>
        <a:tcBdr>
          <a:left>
            <a:lnRef idx="1">
              <a:schemeClr val="accent1"/>
            </a:lnRef>
          </a:left>
          <a:right>
            <a:lnRef idx="1">
              <a:schemeClr val="accent1"/>
            </a:lnRef>
          </a:right>
          <a:top>
            <a:lnRef idx="1">
              <a:schemeClr val="accent1"/>
            </a:lnRef>
          </a:top>
          <a:bottom>
            <a:lnRef idx="1">
              <a:schemeClr val="accent1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  <a:band1H>
      <a:tcStyle>
        <a:tcBdr>
          <a:top>
            <a:lnRef idx="1">
              <a:schemeClr val="accent1"/>
            </a:lnRef>
          </a:top>
          <a:bottom>
            <a:lnRef idx="1">
              <a:schemeClr val="accent1"/>
            </a:lnRef>
          </a:bottom>
        </a:tcBdr>
      </a:tcStyle>
    </a:band1H>
    <a:band1V>
      <a:tcStyle>
        <a:tcBdr>
          <a:left>
            <a:lnRef idx="1">
              <a:schemeClr val="accent1"/>
            </a:lnRef>
          </a:left>
          <a:right>
            <a:lnRef idx="1">
              <a:schemeClr val="accent1"/>
            </a:lnRef>
          </a:right>
        </a:tcBdr>
      </a:tcStyle>
    </a:band1V>
    <a:band2V>
      <a:tcStyle>
        <a:tcBdr>
          <a:left>
            <a:lnRef idx="1">
              <a:schemeClr val="accent1"/>
            </a:lnRef>
          </a:left>
          <a:right>
            <a:lnRef idx="1">
              <a:schemeClr val="accent1"/>
            </a:lnRef>
          </a:right>
        </a:tcBdr>
      </a:tcStyle>
    </a:band2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accent1"/>
              </a:solidFill>
            </a:ln>
          </a:top>
        </a:tcBdr>
      </a:tcStyle>
    </a:lastRow>
    <a:firstRow>
      <a:tcTxStyle b="on">
        <a:fontRef idx="minor">
          <a:scrgbClr r="0" g="0" b="0"/>
        </a:fontRef>
        <a:schemeClr val="bg1"/>
      </a:tcTxStyle>
      <a:tcStyle>
        <a:tcBdr/>
        <a:fillRef idx="1">
          <a:schemeClr val="accent1"/>
        </a:fillRef>
      </a:tcStyle>
    </a:firstRow>
  </a:tblStyle>
  <a:tblStyle styleId="{6E25E649-3F16-4E02-A733-19D2CDBF48F0}" styleName="Medium Style 3 - Accent 1">
    <a:wholeTbl>
      <a:tcTxStyle>
        <a:fontRef idx="minor">
          <a:scrgbClr r="0" g="0" b="0"/>
        </a:fontRef>
        <a:schemeClr val="dk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 w="25400" cmpd="sng">
              <a:solidFill>
                <a:schemeClr val="dk1"/>
              </a:solidFill>
            </a:ln>
          </a:top>
          <a:bottom>
            <a:ln w="25400" cmpd="sng">
              <a:solidFill>
                <a:schemeClr val="dk1"/>
              </a:solidFill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solidFill>
            <a:schemeClr val="lt1"/>
          </a:solidFill>
        </a:fill>
      </a:tcStyle>
    </a:wholeTbl>
    <a:band1H>
      <a:tcStyle>
        <a:tcBdr/>
        <a:fill>
          <a:solidFill>
            <a:schemeClr val="dk1">
              <a:tint val="20000"/>
            </a:schemeClr>
          </a:solidFill>
        </a:fill>
      </a:tcStyle>
    </a:band1H>
    <a:band1V>
      <a:tcStyle>
        <a:tcBdr/>
        <a:fill>
          <a:solidFill>
            <a:schemeClr val="dk1">
              <a:tint val="20000"/>
            </a:schemeClr>
          </a:solidFill>
        </a:fill>
      </a:tcStyle>
    </a:band1V>
    <a:lastCol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/>
      <a:tcStyle>
        <a:tcBdr>
          <a:top>
            <a:ln w="50800" cmpd="dbl">
              <a:solidFill>
                <a:schemeClr val="dk1"/>
              </a:solidFill>
            </a:ln>
          </a:top>
        </a:tcBdr>
        <a:fill>
          <a:solidFill>
            <a:schemeClr val="lt1"/>
          </a:solidFill>
        </a:fill>
      </a:tcStyle>
    </a:lastRow>
    <a:seCell>
      <a:tcTxStyle b="on">
        <a:fontRef idx="minor">
          <a:scrgbClr r="0" g="0" b="0"/>
        </a:fontRef>
        <a:schemeClr val="dk1"/>
      </a:tcTxStyle>
      <a:tcStyle>
        <a:tcBdr/>
      </a:tcStyle>
    </a:seCell>
    <a:swCell>
      <a:tcTxStyle b="on">
        <a:fontRef idx="minor">
          <a:scrgbClr r="0" g="0" b="0"/>
        </a:fontRef>
        <a:schemeClr val="dk1"/>
      </a:tcTxStyle>
      <a:tcStyle>
        <a:tcBdr/>
      </a:tcStyle>
    </a:swCell>
    <a:firstRow>
      <a:tcTxStyle b="on">
        <a:fontRef idx="minor">
          <a:scrgbClr r="0" g="0" b="0"/>
        </a:fontRef>
        <a:schemeClr val="lt1"/>
      </a:tcTxStyle>
      <a:tcStyle>
        <a:tcBdr>
          <a:bottom>
            <a:ln w="25400" cmpd="sng">
              <a:solidFill>
                <a:schemeClr val="dk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C083E6E3-FA7D-4D7B-A595-EF9225AFEA82}" styleName="Light Style 1 - Accent 3">
    <a:wholeTbl>
      <a:tcTxStyle>
        <a:fontRef idx="minor">
          <a:scrgbClr r="0" g="0" b="0"/>
        </a:fontRef>
        <a:schemeClr val="tx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 w="12700" cmpd="sng">
              <a:solidFill>
                <a:schemeClr val="accent3"/>
              </a:solidFill>
            </a:ln>
          </a:top>
          <a:bottom>
            <a:ln w="12700" cmpd="sng">
              <a:solidFill>
                <a:schemeClr val="accent3"/>
              </a:solidFill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  <a:band1H>
      <a:tcStyle>
        <a:tcBdr/>
        <a:fill>
          <a:solidFill>
            <a:schemeClr val="accent3">
              <a:alpha val="2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3">
              <a:alpha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12700" cmpd="sng">
              <a:solidFill>
                <a:schemeClr val="accent3"/>
              </a:solidFill>
            </a:ln>
          </a:top>
        </a:tcBdr>
        <a:fill>
          <a:noFill/>
        </a:fill>
      </a:tcStyle>
    </a:lastRow>
    <a:firstRow>
      <a:tcTxStyle b="on"/>
      <a:tcStyle>
        <a:tcBdr>
          <a:bottom>
            <a:ln w="12700" cmpd="sng">
              <a:solidFill>
                <a:schemeClr val="accent3"/>
              </a:solidFill>
            </a:ln>
          </a:bottom>
        </a:tcBdr>
        <a:fill>
          <a:noFill/>
        </a:fill>
      </a:tcStyle>
    </a:firstRow>
  </a:tblStyle>
  <a:tblStyle styleId="{9D7B26C5-4107-4FEC-AEDC-1716B250A1EF}" styleName="Light Style 1">
    <a:wholeTbl>
      <a:tcTxStyle>
        <a:fontRef idx="minor">
          <a:scrgbClr r="0" g="0" b="0"/>
        </a:fontRef>
        <a:schemeClr val="tx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 w="12700" cmpd="sng">
              <a:solidFill>
                <a:schemeClr val="tx1"/>
              </a:solidFill>
            </a:ln>
          </a:top>
          <a:bottom>
            <a:ln w="12700" cmpd="sng">
              <a:solidFill>
                <a:schemeClr val="tx1"/>
              </a:solidFill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  <a:band1H>
      <a:tcStyle>
        <a:tcBdr/>
        <a:fill>
          <a:solidFill>
            <a:schemeClr val="tx1">
              <a:alpha val="2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tx1">
              <a:alpha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12700" cmpd="sng">
              <a:solidFill>
                <a:schemeClr val="tx1"/>
              </a:solidFill>
            </a:ln>
          </a:top>
        </a:tcBdr>
        <a:fill>
          <a:noFill/>
        </a:fill>
      </a:tcStyle>
    </a:lastRow>
    <a:firstRow>
      <a:tcTxStyle b="on"/>
      <a:tcStyle>
        <a:tcBdr>
          <a:bottom>
            <a:ln w="12700" cmpd="sng">
              <a:solidFill>
                <a:schemeClr val="tx1"/>
              </a:solidFill>
            </a:ln>
          </a:bottom>
        </a:tcBdr>
        <a:fill>
          <a:noFill/>
        </a:fill>
      </a:tcStyle>
    </a:firstRow>
  </a:tblStyle>
  <a:tblStyle styleId="{0E3FDE45-AF77-4B5C-9715-49D594BDF05E}" styleName="Light Style 1 - Accent 2">
    <a:wholeTbl>
      <a:tcTxStyle>
        <a:fontRef idx="minor">
          <a:scrgbClr r="0" g="0" b="0"/>
        </a:fontRef>
        <a:schemeClr val="tx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 w="12700" cmpd="sng">
              <a:solidFill>
                <a:schemeClr val="accent2"/>
              </a:solidFill>
            </a:ln>
          </a:top>
          <a:bottom>
            <a:ln w="12700" cmpd="sng">
              <a:solidFill>
                <a:schemeClr val="accent2"/>
              </a:solidFill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  <a:band1H>
      <a:tcStyle>
        <a:tcBdr/>
        <a:fill>
          <a:solidFill>
            <a:schemeClr val="accent2">
              <a:alpha val="2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2">
              <a:alpha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12700" cmpd="sng">
              <a:solidFill>
                <a:schemeClr val="accent2"/>
              </a:solidFill>
            </a:ln>
          </a:top>
        </a:tcBdr>
        <a:fill>
          <a:noFill/>
        </a:fill>
      </a:tcStyle>
    </a:lastRow>
    <a:firstRow>
      <a:tcTxStyle b="on"/>
      <a:tcStyle>
        <a:tcBdr>
          <a:bottom>
            <a:ln w="12700" cmpd="sng">
              <a:solidFill>
                <a:schemeClr val="accent2"/>
              </a:solidFill>
            </a:ln>
          </a:bottom>
        </a:tcBdr>
        <a:fill>
          <a:noFill/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0036" autoAdjust="0"/>
    <p:restoredTop sz="96255" autoAdjust="0"/>
  </p:normalViewPr>
  <p:slideViewPr>
    <p:cSldViewPr snapToGrid="0">
      <p:cViewPr varScale="1">
        <p:scale>
          <a:sx n="78" d="100"/>
          <a:sy n="78" d="100"/>
        </p:scale>
        <p:origin x="-1219" y="-72"/>
      </p:cViewPr>
      <p:guideLst>
        <p:guide orient="horz" pos="2110"/>
        <p:guide pos="2886"/>
      </p:guideLst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00" d="100"/>
        <a:sy n="100" d="100"/>
      </p:scale>
      <p:origin x="0" y="0"/>
    </p:cViewPr>
  </p:notesTextViewPr>
  <p:sorterViewPr>
    <p:cViewPr>
      <p:scale>
        <a:sx n="100" d="100"/>
        <a:sy n="100" d="100"/>
      </p:scale>
      <p:origin x="0" y="0"/>
    </p:cViewPr>
  </p:sorterViewPr>
  <p:notesViewPr>
    <p:cSldViewPr snapToGrid="0">
      <p:cViewPr varScale="1">
        <p:scale>
          <a:sx n="52" d="100"/>
          <a:sy n="52" d="100"/>
        </p:scale>
        <p:origin x="-1866" y="-108"/>
      </p:cViewPr>
      <p:guideLst>
        <p:guide orient="horz" pos="2928"/>
        <p:guide pos="2208"/>
      </p:guideLst>
    </p:cSldViewPr>
  </p:notes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theme" Target="theme/theme1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viewProps" Target="viewProps.xml"/><Relationship Id="rId2" Type="http://schemas.openxmlformats.org/officeDocument/2006/relationships/slide" Target="slides/slide1.xml"/><Relationship Id="rId16" Type="http://schemas.openxmlformats.org/officeDocument/2006/relationships/presProps" Target="presProp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handoutMaster" Target="handoutMasters/handoutMaster1.xml"/><Relationship Id="rId10" Type="http://schemas.openxmlformats.org/officeDocument/2006/relationships/slide" Target="slides/slide9.xml"/><Relationship Id="rId19" Type="http://schemas.openxmlformats.org/officeDocument/2006/relationships/tableStyles" Target="tableStyles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notesMaster" Target="notesMasters/notesMaster1.xml"/></Relationships>
</file>

<file path=ppt/charts/_rels/chart1.xml.rels><?xml version="1.0" encoding="UTF-8" standalone="yes"?>
<Relationships xmlns="http://schemas.openxmlformats.org/package/2006/relationships"><Relationship Id="rId1" Type="http://schemas.openxmlformats.org/officeDocument/2006/relationships/package" Target="../embeddings/Microsoft_Excel_Worksheet1.xlsx"/></Relationships>
</file>

<file path=ppt/charts/chart1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view3D>
      <c:rotX val="15"/>
      <c:rotY val="20"/>
      <c:rAngAx val="1"/>
    </c:view3D>
    <c:floor>
      <c:thickness val="0"/>
      <c:spPr>
        <a:noFill/>
        <a:ln w="12700">
          <a:noFill/>
        </a:ln>
      </c:spPr>
    </c:floor>
    <c:sideWall>
      <c:thickness val="0"/>
    </c:sideWall>
    <c:backWall>
      <c:thickness val="0"/>
    </c:backWall>
    <c:plotArea>
      <c:layout>
        <c:manualLayout>
          <c:layoutTarget val="inner"/>
          <c:xMode val="edge"/>
          <c:yMode val="edge"/>
          <c:x val="7.5877767570134536E-2"/>
          <c:y val="4.9264096605086981E-2"/>
          <c:w val="0.90708962480103728"/>
          <c:h val="0.57962842014721749"/>
        </c:manualLayout>
      </c:layout>
      <c:bar3DChart>
        <c:barDir val="col"/>
        <c:grouping val="clustered"/>
        <c:varyColors val="0"/>
        <c:ser>
          <c:idx val="0"/>
          <c:order val="0"/>
          <c:tx>
            <c:strRef>
              <c:f>Sheet1!$B$1</c:f>
              <c:strCache>
                <c:ptCount val="1"/>
                <c:pt idx="0">
                  <c:v>Very Strong</c:v>
                </c:pt>
              </c:strCache>
            </c:strRef>
          </c:tx>
          <c:spPr>
            <a:solidFill>
              <a:schemeClr val="accent2">
                <a:lumMod val="75000"/>
              </a:schemeClr>
            </a:solidFill>
            <a:ln>
              <a:solidFill>
                <a:schemeClr val="accent2">
                  <a:lumMod val="75000"/>
                </a:schemeClr>
              </a:solidFill>
            </a:ln>
          </c:spPr>
          <c:invertIfNegative val="0"/>
          <c:dLbls>
            <c:dLbl>
              <c:idx val="0"/>
              <c:layout>
                <c:manualLayout>
                  <c:x val="6.1541411434014696E-3"/>
                  <c:y val="-5.6290349465680459E-3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>
                  <c15:layout/>
                </c:ext>
              </c:extLst>
            </c:dLbl>
            <c:dLbl>
              <c:idx val="1"/>
              <c:layout>
                <c:manualLayout>
                  <c:x val="-3.703115755184476E-3"/>
                  <c:y val="-1.2034514593453404E-2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>
                  <c15:layout/>
                </c:ext>
              </c:extLst>
            </c:dLbl>
            <c:dLbl>
              <c:idx val="2"/>
              <c:layout>
                <c:manualLayout>
                  <c:x val="8.0829722549493558E-3"/>
                  <c:y val="-9.1420752583967115E-3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>
                  <c15:layout/>
                </c:ext>
              </c:extLst>
            </c:dLbl>
            <c:dLbl>
              <c:idx val="3"/>
              <c:layout>
                <c:manualLayout>
                  <c:x val="9.1431994214586573E-3"/>
                  <c:y val="-2.8668899852154243E-20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>
                  <c15:layout/>
                </c:ext>
              </c:extLst>
            </c:dLbl>
            <c:dLbl>
              <c:idx val="4"/>
              <c:layout>
                <c:manualLayout>
                  <c:x val="1.2190932561944876E-2"/>
                  <c:y val="0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>
                  <c15:layout/>
                </c:ext>
              </c:extLst>
            </c:dLbl>
            <c:dLbl>
              <c:idx val="5"/>
              <c:layout>
                <c:manualLayout>
                  <c:x val="4.7925393033212364E-3"/>
                  <c:y val="-6.6730735178289289E-3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>
                  <c15:layout/>
                </c:ext>
              </c:extLst>
            </c:dLbl>
            <c:dLbl>
              <c:idx val="6"/>
              <c:layout>
                <c:manualLayout>
                  <c:x val="7.7420943767400659E-3"/>
                  <c:y val="0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>
                  <c15:layout/>
                </c:ext>
              </c:extLst>
            </c:dLbl>
            <c:dLbl>
              <c:idx val="7"/>
              <c:layout>
                <c:manualLayout>
                  <c:x val="7.8648705820530945E-3"/>
                  <c:y val="-1.3480133944874092E-2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>
                  <c15:layout/>
                </c:ext>
              </c:extLst>
            </c:dLbl>
            <c:dLbl>
              <c:idx val="8"/>
              <c:layout>
                <c:manualLayout>
                  <c:x val="7.6193328512156591E-3"/>
                  <c:y val="0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>
                  <c15:layout/>
                </c:ext>
              </c:extLst>
            </c:dLbl>
            <c:spPr>
              <a:noFill/>
              <a:ln>
                <a:noFill/>
              </a:ln>
              <a:effectLst/>
            </c:spPr>
            <c:txPr>
              <a:bodyPr/>
              <a:lstStyle/>
              <a:p>
                <a:pPr>
                  <a:defRPr sz="1600"/>
                </a:pPr>
                <a:endParaRPr lang="en-US"/>
              </a:p>
            </c:txPr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layout/>
                <c15:showLeaderLines val="0"/>
              </c:ext>
            </c:extLst>
          </c:dLbls>
          <c:cat>
            <c:strRef>
              <c:f>Sheet1!$A$2:$A$10</c:f>
              <c:strCache>
                <c:ptCount val="9"/>
                <c:pt idx="0">
                  <c:v>Total</c:v>
                </c:pt>
                <c:pt idx="1">
                  <c:v>White</c:v>
                </c:pt>
                <c:pt idx="2">
                  <c:v>Hispanic</c:v>
                </c:pt>
                <c:pt idx="3">
                  <c:v>City</c:v>
                </c:pt>
                <c:pt idx="4">
                  <c:v>Democrat</c:v>
                </c:pt>
                <c:pt idx="5">
                  <c:v>Unaffiliated</c:v>
                </c:pt>
                <c:pt idx="6">
                  <c:v>Republican</c:v>
                </c:pt>
                <c:pt idx="7">
                  <c:v>Male</c:v>
                </c:pt>
                <c:pt idx="8">
                  <c:v>Female</c:v>
                </c:pt>
              </c:strCache>
            </c:strRef>
          </c:cat>
          <c:val>
            <c:numRef>
              <c:f>Sheet1!$B$2:$B$10</c:f>
              <c:numCache>
                <c:formatCode>0%</c:formatCode>
                <c:ptCount val="9"/>
                <c:pt idx="0">
                  <c:v>0.64</c:v>
                </c:pt>
                <c:pt idx="1">
                  <c:v>0.66</c:v>
                </c:pt>
                <c:pt idx="2">
                  <c:v>0.57999999999999996</c:v>
                </c:pt>
                <c:pt idx="3">
                  <c:v>0.59</c:v>
                </c:pt>
                <c:pt idx="4">
                  <c:v>0.56999999999999995</c:v>
                </c:pt>
                <c:pt idx="5">
                  <c:v>0.57999999999999996</c:v>
                </c:pt>
                <c:pt idx="6">
                  <c:v>0.75</c:v>
                </c:pt>
                <c:pt idx="7">
                  <c:v>0.59</c:v>
                </c:pt>
                <c:pt idx="8">
                  <c:v>0.68</c:v>
                </c:pt>
              </c:numCache>
            </c:numRef>
          </c:val>
        </c:ser>
        <c:ser>
          <c:idx val="1"/>
          <c:order val="1"/>
          <c:tx>
            <c:strRef>
              <c:f>Sheet1!$C$1</c:f>
              <c:strCache>
                <c:ptCount val="1"/>
                <c:pt idx="0">
                  <c:v>Not Very Strong</c:v>
                </c:pt>
              </c:strCache>
            </c:strRef>
          </c:tx>
          <c:spPr>
            <a:solidFill>
              <a:schemeClr val="bg2">
                <a:lumMod val="75000"/>
              </a:schemeClr>
            </a:solidFill>
            <a:ln>
              <a:solidFill>
                <a:schemeClr val="bg2">
                  <a:lumMod val="75000"/>
                </a:schemeClr>
              </a:solidFill>
            </a:ln>
          </c:spPr>
          <c:invertIfNegative val="0"/>
          <c:dLbls>
            <c:dLbl>
              <c:idx val="0"/>
              <c:layout>
                <c:manualLayout>
                  <c:x val="2.1334131983403531E-2"/>
                  <c:y val="-3.2026137362877066E-3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>
                  <c15:layout/>
                </c:ext>
              </c:extLst>
            </c:dLbl>
            <c:dLbl>
              <c:idx val="1"/>
              <c:layout>
                <c:manualLayout>
                  <c:x val="1.6885324951550949E-2"/>
                  <c:y val="4.0169800821891462E-4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>
                  <c15:layout/>
                </c:ext>
              </c:extLst>
            </c:dLbl>
            <c:dLbl>
              <c:idx val="2"/>
              <c:layout>
                <c:manualLayout>
                  <c:x val="2.438186691766496E-2"/>
                  <c:y val="-6.0034016911775139E-3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>
                  <c15:layout/>
                </c:ext>
              </c:extLst>
            </c:dLbl>
            <c:dLbl>
              <c:idx val="3"/>
              <c:layout>
                <c:manualLayout>
                  <c:x val="1.6762532272674206E-2"/>
                  <c:y val="-6.4052274725754721E-3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>
                  <c15:layout/>
                </c:ext>
              </c:extLst>
            </c:dLbl>
            <c:dLbl>
              <c:idx val="4"/>
              <c:layout>
                <c:manualLayout>
                  <c:x val="1.976111676358509E-2"/>
                  <c:y val="-6.0034016911775139E-3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>
                  <c15:layout/>
                </c:ext>
              </c:extLst>
            </c:dLbl>
            <c:dLbl>
              <c:idx val="5"/>
              <c:layout>
                <c:manualLayout>
                  <c:x val="2.4627419328291014E-2"/>
                  <c:y val="-1.3212160126441608E-2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>
                  <c15:layout/>
                </c:ext>
              </c:extLst>
            </c:dLbl>
            <c:dLbl>
              <c:idx val="6"/>
              <c:layout>
                <c:manualLayout>
                  <c:x val="2.1555088049559159E-2"/>
                  <c:y val="-6.6730735178289289E-3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>
                  <c15:layout/>
                </c:ext>
              </c:extLst>
            </c:dLbl>
            <c:dLbl>
              <c:idx val="7"/>
              <c:layout>
                <c:manualLayout>
                  <c:x val="2.0031175646175427E-2"/>
                  <c:y val="-9.8756233675271424E-3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>
                  <c15:layout/>
                </c:ext>
              </c:extLst>
            </c:dLbl>
            <c:dLbl>
              <c:idx val="8"/>
              <c:layout>
                <c:manualLayout>
                  <c:x val="2.2980730719594143E-2"/>
                  <c:y val="0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>
                  <c15:layout/>
                </c:ext>
              </c:extLst>
            </c:dLbl>
            <c:spPr>
              <a:noFill/>
              <a:ln>
                <a:noFill/>
              </a:ln>
              <a:effectLst/>
            </c:spPr>
            <c:txPr>
              <a:bodyPr/>
              <a:lstStyle/>
              <a:p>
                <a:pPr>
                  <a:defRPr sz="1600"/>
                </a:pPr>
                <a:endParaRPr lang="en-US"/>
              </a:p>
            </c:txPr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0"/>
              </c:ext>
            </c:extLst>
          </c:dLbls>
          <c:cat>
            <c:strRef>
              <c:f>Sheet1!$A$2:$A$10</c:f>
              <c:strCache>
                <c:ptCount val="9"/>
                <c:pt idx="0">
                  <c:v>Total</c:v>
                </c:pt>
                <c:pt idx="1">
                  <c:v>White</c:v>
                </c:pt>
                <c:pt idx="2">
                  <c:v>Hispanic</c:v>
                </c:pt>
                <c:pt idx="3">
                  <c:v>City</c:v>
                </c:pt>
                <c:pt idx="4">
                  <c:v>Democrat</c:v>
                </c:pt>
                <c:pt idx="5">
                  <c:v>Unaffiliated</c:v>
                </c:pt>
                <c:pt idx="6">
                  <c:v>Republican</c:v>
                </c:pt>
                <c:pt idx="7">
                  <c:v>Male</c:v>
                </c:pt>
                <c:pt idx="8">
                  <c:v>Female</c:v>
                </c:pt>
              </c:strCache>
            </c:strRef>
          </c:cat>
          <c:val>
            <c:numRef>
              <c:f>Sheet1!$C$2:$C$10</c:f>
              <c:numCache>
                <c:formatCode>0%</c:formatCode>
                <c:ptCount val="9"/>
                <c:pt idx="0">
                  <c:v>0.15</c:v>
                </c:pt>
                <c:pt idx="1">
                  <c:v>0.14000000000000001</c:v>
                </c:pt>
                <c:pt idx="2">
                  <c:v>0.2</c:v>
                </c:pt>
                <c:pt idx="3">
                  <c:v>0.16</c:v>
                </c:pt>
                <c:pt idx="4">
                  <c:v>0.19</c:v>
                </c:pt>
                <c:pt idx="5">
                  <c:v>0.19</c:v>
                </c:pt>
                <c:pt idx="6">
                  <c:v>0.1</c:v>
                </c:pt>
                <c:pt idx="7">
                  <c:v>0.18</c:v>
                </c:pt>
                <c:pt idx="8">
                  <c:v>0.13</c:v>
                </c:pt>
              </c:numCache>
            </c:numRef>
          </c:val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150"/>
        <c:shape val="cylinder"/>
        <c:axId val="155200512"/>
        <c:axId val="155218688"/>
        <c:axId val="0"/>
      </c:bar3DChart>
      <c:catAx>
        <c:axId val="155200512"/>
        <c:scaling>
          <c:orientation val="minMax"/>
        </c:scaling>
        <c:delete val="0"/>
        <c:axPos val="b"/>
        <c:numFmt formatCode="General" sourceLinked="0"/>
        <c:majorTickMark val="out"/>
        <c:minorTickMark val="none"/>
        <c:tickLblPos val="nextTo"/>
        <c:txPr>
          <a:bodyPr/>
          <a:lstStyle/>
          <a:p>
            <a:pPr>
              <a:defRPr sz="1400"/>
            </a:pPr>
            <a:endParaRPr lang="en-US"/>
          </a:p>
        </c:txPr>
        <c:crossAx val="155218688"/>
        <c:crosses val="autoZero"/>
        <c:auto val="1"/>
        <c:lblAlgn val="ctr"/>
        <c:lblOffset val="100"/>
        <c:noMultiLvlLbl val="0"/>
      </c:catAx>
      <c:valAx>
        <c:axId val="155218688"/>
        <c:scaling>
          <c:orientation val="minMax"/>
        </c:scaling>
        <c:delete val="0"/>
        <c:axPos val="l"/>
        <c:numFmt formatCode="0%" sourceLinked="1"/>
        <c:majorTickMark val="out"/>
        <c:minorTickMark val="none"/>
        <c:tickLblPos val="nextTo"/>
        <c:txPr>
          <a:bodyPr/>
          <a:lstStyle/>
          <a:p>
            <a:pPr>
              <a:defRPr sz="1600"/>
            </a:pPr>
            <a:endParaRPr lang="en-US"/>
          </a:p>
        </c:txPr>
        <c:crossAx val="155200512"/>
        <c:crosses val="autoZero"/>
        <c:crossBetween val="between"/>
        <c:majorUnit val="0.2"/>
      </c:valAx>
    </c:plotArea>
    <c:legend>
      <c:legendPos val="b"/>
      <c:layout>
        <c:manualLayout>
          <c:xMode val="edge"/>
          <c:yMode val="edge"/>
          <c:x val="0.35004130133023814"/>
          <c:y val="0.8882141962020228"/>
          <c:w val="0.29991727541677765"/>
          <c:h val="6.8410825932089123E-2"/>
        </c:manualLayout>
      </c:layout>
      <c:overlay val="0"/>
      <c:spPr>
        <a:noFill/>
        <a:ln>
          <a:noFill/>
        </a:ln>
      </c:spPr>
      <c:txPr>
        <a:bodyPr/>
        <a:lstStyle/>
        <a:p>
          <a:pPr>
            <a:defRPr sz="1200"/>
          </a:pPr>
          <a:endParaRPr lang="en-US"/>
        </a:p>
      </c:txPr>
    </c:legend>
    <c:plotVisOnly val="1"/>
    <c:dispBlanksAs val="gap"/>
    <c:showDLblsOverMax val="0"/>
  </c:chart>
  <c:txPr>
    <a:bodyPr/>
    <a:lstStyle/>
    <a:p>
      <a:pPr>
        <a:defRPr sz="1800"/>
      </a:pPr>
      <a:endParaRPr lang="en-US"/>
    </a:p>
  </c:txPr>
  <c:externalData r:id="rId1">
    <c:autoUpdate val="0"/>
  </c:externalData>
</c:chartSpace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722" name="Rectangle 2"/>
          <p:cNvSpPr>
            <a:spLocks noGrp="1" noChangeArrowheads="1"/>
          </p:cNvSpPr>
          <p:nvPr>
            <p:ph type="hdr" sz="quarter"/>
          </p:nvPr>
        </p:nvSpPr>
        <p:spPr bwMode="auto">
          <a:xfrm>
            <a:off x="1" y="0"/>
            <a:ext cx="3037840" cy="46513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29" tIns="45714" rIns="91429" bIns="45714" numCol="1" anchor="t" anchorCtr="0" compatLnSpc="1">
            <a:prstTxWarp prst="textNoShape">
              <a:avLst/>
            </a:prstTxWarp>
          </a:bodyPr>
          <a:lstStyle>
            <a:lvl1pPr eaLnBrk="1" hangingPunct="1">
              <a:defRPr sz="1200">
                <a:latin typeface="Arial" charset="0"/>
              </a:defRPr>
            </a:lvl1pPr>
          </a:lstStyle>
          <a:p>
            <a:endParaRPr lang="en-US" dirty="0"/>
          </a:p>
        </p:txBody>
      </p:sp>
      <p:sp>
        <p:nvSpPr>
          <p:cNvPr id="30723" name="Rectangle 3"/>
          <p:cNvSpPr>
            <a:spLocks noGrp="1" noChangeArrowheads="1"/>
          </p:cNvSpPr>
          <p:nvPr>
            <p:ph type="dt" sz="quarter" idx="1"/>
          </p:nvPr>
        </p:nvSpPr>
        <p:spPr bwMode="auto">
          <a:xfrm>
            <a:off x="3970939" y="0"/>
            <a:ext cx="3037840" cy="46513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29" tIns="45714" rIns="91429" bIns="45714" numCol="1" anchor="t" anchorCtr="0" compatLnSpc="1">
            <a:prstTxWarp prst="textNoShape">
              <a:avLst/>
            </a:prstTxWarp>
          </a:bodyPr>
          <a:lstStyle>
            <a:lvl1pPr algn="r" eaLnBrk="1" hangingPunct="1">
              <a:defRPr sz="1200">
                <a:latin typeface="Arial" charset="0"/>
              </a:defRPr>
            </a:lvl1pPr>
          </a:lstStyle>
          <a:p>
            <a:endParaRPr lang="en-US" dirty="0"/>
          </a:p>
        </p:txBody>
      </p:sp>
      <p:sp>
        <p:nvSpPr>
          <p:cNvPr id="30724" name="Rectangle 4"/>
          <p:cNvSpPr>
            <a:spLocks noGrp="1" noChangeArrowheads="1"/>
          </p:cNvSpPr>
          <p:nvPr>
            <p:ph type="ftr" sz="quarter" idx="2"/>
          </p:nvPr>
        </p:nvSpPr>
        <p:spPr bwMode="auto">
          <a:xfrm>
            <a:off x="1" y="8829675"/>
            <a:ext cx="3037840" cy="46513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29" tIns="45714" rIns="91429" bIns="45714" numCol="1" anchor="b" anchorCtr="0" compatLnSpc="1">
            <a:prstTxWarp prst="textNoShape">
              <a:avLst/>
            </a:prstTxWarp>
          </a:bodyPr>
          <a:lstStyle>
            <a:lvl1pPr eaLnBrk="1" hangingPunct="1">
              <a:defRPr sz="1200">
                <a:latin typeface="Arial" charset="0"/>
              </a:defRPr>
            </a:lvl1pPr>
          </a:lstStyle>
          <a:p>
            <a:endParaRPr lang="en-US" dirty="0"/>
          </a:p>
        </p:txBody>
      </p:sp>
      <p:sp>
        <p:nvSpPr>
          <p:cNvPr id="30725" name="Rectangle 5"/>
          <p:cNvSpPr>
            <a:spLocks noGrp="1" noChangeArrowheads="1"/>
          </p:cNvSpPr>
          <p:nvPr>
            <p:ph type="sldNum" sz="quarter" idx="3"/>
          </p:nvPr>
        </p:nvSpPr>
        <p:spPr bwMode="auto">
          <a:xfrm>
            <a:off x="3970939" y="8829675"/>
            <a:ext cx="3037840" cy="46513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29" tIns="45714" rIns="91429" bIns="45714" numCol="1" anchor="b" anchorCtr="0" compatLnSpc="1">
            <a:prstTxWarp prst="textNoShape">
              <a:avLst/>
            </a:prstTxWarp>
          </a:bodyPr>
          <a:lstStyle>
            <a:lvl1pPr algn="r" eaLnBrk="1" hangingPunct="1">
              <a:defRPr sz="1200">
                <a:latin typeface="Arial" charset="0"/>
              </a:defRPr>
            </a:lvl1pPr>
          </a:lstStyle>
          <a:p>
            <a:fld id="{1151A9D5-1FE1-4197-910F-C1D804B007EE}" type="slidenum">
              <a:rPr lang="en-US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552992285"/>
      </p:ext>
    </p:extLst>
  </p:cSld>
  <p:clrMap bg1="lt1" tx1="dk1" bg2="lt2" tx2="dk2" accent1="accent1" accent2="accent2" accent3="accent3" accent4="accent4" accent5="accent5" accent6="accent6" hlink="hlink" folHlink="folHlink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6610" name="Rectangle 2"/>
          <p:cNvSpPr>
            <a:spLocks noGrp="1" noChangeArrowheads="1"/>
          </p:cNvSpPr>
          <p:nvPr>
            <p:ph type="hdr" sz="quarter"/>
          </p:nvPr>
        </p:nvSpPr>
        <p:spPr bwMode="auto">
          <a:xfrm>
            <a:off x="1" y="0"/>
            <a:ext cx="3037840" cy="46513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29" tIns="45714" rIns="91429" bIns="45714" numCol="1" anchor="t" anchorCtr="0" compatLnSpc="1">
            <a:prstTxWarp prst="textNoShape">
              <a:avLst/>
            </a:prstTxWarp>
          </a:bodyPr>
          <a:lstStyle>
            <a:lvl1pPr eaLnBrk="1" hangingPunct="1">
              <a:defRPr sz="1200">
                <a:latin typeface="Arial" charset="0"/>
              </a:defRPr>
            </a:lvl1pPr>
          </a:lstStyle>
          <a:p>
            <a:endParaRPr lang="en-US" dirty="0"/>
          </a:p>
        </p:txBody>
      </p:sp>
      <p:sp>
        <p:nvSpPr>
          <p:cNvPr id="196611" name="Rectangle 3"/>
          <p:cNvSpPr>
            <a:spLocks noGrp="1" noChangeArrowheads="1"/>
          </p:cNvSpPr>
          <p:nvPr>
            <p:ph type="dt" idx="1"/>
          </p:nvPr>
        </p:nvSpPr>
        <p:spPr bwMode="auto">
          <a:xfrm>
            <a:off x="3970939" y="0"/>
            <a:ext cx="3037840" cy="46513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29" tIns="45714" rIns="91429" bIns="45714" numCol="1" anchor="t" anchorCtr="0" compatLnSpc="1">
            <a:prstTxWarp prst="textNoShape">
              <a:avLst/>
            </a:prstTxWarp>
          </a:bodyPr>
          <a:lstStyle>
            <a:lvl1pPr algn="r" eaLnBrk="1" hangingPunct="1">
              <a:defRPr sz="1200">
                <a:latin typeface="Arial" charset="0"/>
              </a:defRPr>
            </a:lvl1pPr>
          </a:lstStyle>
          <a:p>
            <a:endParaRPr lang="en-US" dirty="0"/>
          </a:p>
        </p:txBody>
      </p:sp>
      <p:sp>
        <p:nvSpPr>
          <p:cNvPr id="196612" name="Rectangle 4"/>
          <p:cNvSpPr>
            <a:spLocks noGrp="1" noRot="1" noChangeAspect="1" noChangeArrowheads="1" noTextEdit="1"/>
          </p:cNvSpPr>
          <p:nvPr>
            <p:ph type="sldImg" idx="2"/>
          </p:nvPr>
        </p:nvSpPr>
        <p:spPr bwMode="auto">
          <a:xfrm>
            <a:off x="1181100" y="696913"/>
            <a:ext cx="4649788" cy="3486150"/>
          </a:xfrm>
          <a:prstGeom prst="rect">
            <a:avLst/>
          </a:prstGeom>
          <a:noFill/>
          <a:ln w="9525">
            <a:solidFill>
              <a:srgbClr val="000000"/>
            </a:solidFill>
            <a:miter lim="800000"/>
            <a:headEnd/>
            <a:tailEnd/>
          </a:ln>
          <a:effectLst/>
        </p:spPr>
      </p:sp>
      <p:sp>
        <p:nvSpPr>
          <p:cNvPr id="196613" name="Rectangle 5"/>
          <p:cNvSpPr>
            <a:spLocks noGrp="1" noChangeArrowheads="1"/>
          </p:cNvSpPr>
          <p:nvPr>
            <p:ph type="body" sz="quarter" idx="3"/>
          </p:nvPr>
        </p:nvSpPr>
        <p:spPr bwMode="auto">
          <a:xfrm>
            <a:off x="701040" y="4416464"/>
            <a:ext cx="5608320" cy="418306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29" tIns="45714" rIns="91429" bIns="45714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</a:p>
        </p:txBody>
      </p:sp>
      <p:sp>
        <p:nvSpPr>
          <p:cNvPr id="196614" name="Rectangle 6"/>
          <p:cNvSpPr>
            <a:spLocks noGrp="1" noChangeArrowheads="1"/>
          </p:cNvSpPr>
          <p:nvPr>
            <p:ph type="ftr" sz="quarter" idx="4"/>
          </p:nvPr>
        </p:nvSpPr>
        <p:spPr bwMode="auto">
          <a:xfrm>
            <a:off x="1" y="8829675"/>
            <a:ext cx="3037840" cy="46513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29" tIns="45714" rIns="91429" bIns="45714" numCol="1" anchor="b" anchorCtr="0" compatLnSpc="1">
            <a:prstTxWarp prst="textNoShape">
              <a:avLst/>
            </a:prstTxWarp>
          </a:bodyPr>
          <a:lstStyle>
            <a:lvl1pPr eaLnBrk="1" hangingPunct="1">
              <a:defRPr sz="1200">
                <a:latin typeface="Arial" charset="0"/>
              </a:defRPr>
            </a:lvl1pPr>
          </a:lstStyle>
          <a:p>
            <a:endParaRPr lang="en-US" dirty="0"/>
          </a:p>
        </p:txBody>
      </p:sp>
      <p:sp>
        <p:nvSpPr>
          <p:cNvPr id="196615" name="Rectangle 7"/>
          <p:cNvSpPr>
            <a:spLocks noGrp="1" noChangeArrowheads="1"/>
          </p:cNvSpPr>
          <p:nvPr>
            <p:ph type="sldNum" sz="quarter" idx="5"/>
          </p:nvPr>
        </p:nvSpPr>
        <p:spPr bwMode="auto">
          <a:xfrm>
            <a:off x="3970939" y="8829675"/>
            <a:ext cx="3037840" cy="46513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29" tIns="45714" rIns="91429" bIns="45714" numCol="1" anchor="b" anchorCtr="0" compatLnSpc="1">
            <a:prstTxWarp prst="textNoShape">
              <a:avLst/>
            </a:prstTxWarp>
          </a:bodyPr>
          <a:lstStyle>
            <a:lvl1pPr algn="r" eaLnBrk="1" hangingPunct="1">
              <a:defRPr sz="1200">
                <a:latin typeface="Arial" charset="0"/>
              </a:defRPr>
            </a:lvl1pPr>
          </a:lstStyle>
          <a:p>
            <a:fld id="{6CBA1652-0621-46C0-BBCA-AD3E42E71A87}" type="slidenum">
              <a:rPr lang="en-US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649228866"/>
      </p:ext>
    </p:extLst>
  </p:cSld>
  <p:clrMap bg1="lt1" tx1="dk1" bg2="lt2" tx2="dk2" accent1="accent1" accent2="accent2" accent3="accent3" accent4="accent4" accent5="accent5" accent6="accent6" hlink="hlink" folHlink="folHlink"/>
  <p:notesStyle>
    <a:lvl1pPr algn="l" rtl="0" fontAlgn="base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charset="0"/>
        <a:ea typeface="+mn-ea"/>
        <a:cs typeface="+mn-cs"/>
      </a:defRPr>
    </a:lvl1pPr>
    <a:lvl2pPr marL="457200" algn="l" rtl="0" fontAlgn="base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charset="0"/>
        <a:ea typeface="+mn-ea"/>
        <a:cs typeface="+mn-cs"/>
      </a:defRPr>
    </a:lvl2pPr>
    <a:lvl3pPr marL="914400" algn="l" rtl="0" fontAlgn="base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charset="0"/>
        <a:ea typeface="+mn-ea"/>
        <a:cs typeface="+mn-cs"/>
      </a:defRPr>
    </a:lvl3pPr>
    <a:lvl4pPr marL="1371600" algn="l" rtl="0" fontAlgn="base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charset="0"/>
        <a:ea typeface="+mn-ea"/>
        <a:cs typeface="+mn-cs"/>
      </a:defRPr>
    </a:lvl4pPr>
    <a:lvl5pPr marL="1828800" algn="l" rtl="0" fontAlgn="base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charset="0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7"/>
          <p:cNvSpPr>
            <a:spLocks noGrp="1" noChangeArrowheads="1"/>
          </p:cNvSpPr>
          <p:nvPr>
            <p:ph type="sldNum" sz="quarter" idx="5"/>
          </p:nvPr>
        </p:nvSpPr>
        <p:spPr>
          <a:ln/>
        </p:spPr>
        <p:txBody>
          <a:bodyPr/>
          <a:lstStyle/>
          <a:p>
            <a:fld id="{68784D17-1630-4B3A-B2D0-4E675C0E81AF}" type="slidenum">
              <a:rPr lang="en-US"/>
              <a:pPr/>
              <a:t>0</a:t>
            </a:fld>
            <a:endParaRPr lang="en-US" dirty="0"/>
          </a:p>
        </p:txBody>
      </p:sp>
      <p:sp>
        <p:nvSpPr>
          <p:cNvPr id="197634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197635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r>
              <a:rPr lang="en-US" dirty="0" smtClean="0"/>
              <a:t>Beginning</a:t>
            </a:r>
            <a:r>
              <a:rPr lang="en-US" baseline="0" dirty="0" smtClean="0"/>
              <a:t> c</a:t>
            </a:r>
            <a:r>
              <a:rPr lang="en-US" dirty="0" smtClean="0"/>
              <a:t>ourse details </a:t>
            </a:r>
            <a:r>
              <a:rPr lang="en-US" baseline="0" dirty="0" smtClean="0"/>
              <a:t>and/or books/materials needed for a class/project.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A5D78FC6-CE17-4259-A63C-DDFC12E048FC}" type="slidenum">
              <a:rPr lang="en-US" smtClean="0"/>
              <a:pPr/>
              <a:t>1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067571111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r>
              <a:rPr lang="en-US" dirty="0" smtClean="0"/>
              <a:t>Beginning</a:t>
            </a:r>
            <a:r>
              <a:rPr lang="en-US" baseline="0" dirty="0" smtClean="0"/>
              <a:t> c</a:t>
            </a:r>
            <a:r>
              <a:rPr lang="en-US" dirty="0" smtClean="0"/>
              <a:t>ourse details </a:t>
            </a:r>
            <a:r>
              <a:rPr lang="en-US" baseline="0" dirty="0" smtClean="0"/>
              <a:t>and/or books/materials needed for a class/project.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A5D78FC6-CE17-4259-A63C-DDFC12E048FC}" type="slidenum">
              <a:rPr lang="en-US" smtClean="0"/>
              <a:pPr/>
              <a:t>2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067571111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r>
              <a:rPr lang="en-US" dirty="0" smtClean="0"/>
              <a:t>Beginning</a:t>
            </a:r>
            <a:r>
              <a:rPr lang="en-US" baseline="0" dirty="0" smtClean="0"/>
              <a:t> c</a:t>
            </a:r>
            <a:r>
              <a:rPr lang="en-US" dirty="0" smtClean="0"/>
              <a:t>ourse details </a:t>
            </a:r>
            <a:r>
              <a:rPr lang="en-US" baseline="0" dirty="0" smtClean="0"/>
              <a:t>and/or books/materials needed for a class/project.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A5D78FC6-CE17-4259-A63C-DDFC12E048FC}" type="slidenum">
              <a:rPr lang="en-US" smtClean="0"/>
              <a:pPr/>
              <a:t>4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399684652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6D20D82-8927-4ECB-AD39-0D6674447288}" type="datetimeFigureOut">
              <a:rPr lang="en-US" smtClean="0"/>
              <a:t>12/14/2016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3D447AD-08A4-4846-BFD3-3789146A6851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682811145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1400">
        <p14:doors dir="vert"/>
      </p:transition>
    </mc:Choice>
    <mc:Fallback>
      <p:transition spd="slow">
        <p:fade/>
      </p:transition>
    </mc:Fallback>
  </mc:AlternateContent>
  <p:timing>
    <p:tnLst>
      <p:par>
        <p:cTn id="1" dur="indefinite" restart="never" nodeType="tmRoot"/>
      </p:par>
    </p:tnLst>
  </p:timing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6D20D82-8927-4ECB-AD39-0D6674447288}" type="datetimeFigureOut">
              <a:rPr lang="en-US" smtClean="0"/>
              <a:t>12/14/2016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3D447AD-08A4-4846-BFD3-3789146A6851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614014506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1400">
        <p14:doors dir="vert"/>
      </p:transition>
    </mc:Choice>
    <mc:Fallback>
      <p:transition spd="slow">
        <p:fade/>
      </p:transition>
    </mc:Fallback>
  </mc:AlternateContent>
  <p:timing>
    <p:tnLst>
      <p:par>
        <p:cTn id="1" dur="indefinite" restart="never" nodeType="tmRoot"/>
      </p:par>
    </p:tnLst>
  </p:timing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6D20D82-8927-4ECB-AD39-0D6674447288}" type="datetimeFigureOut">
              <a:rPr lang="en-US" smtClean="0"/>
              <a:t>12/14/2016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3D447AD-08A4-4846-BFD3-3789146A6851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739436114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1400">
        <p14:doors dir="vert"/>
      </p:transition>
    </mc:Choice>
    <mc:Fallback>
      <p:transition spd="slow">
        <p:fade/>
      </p:transition>
    </mc:Fallback>
  </mc:AlternateContent>
  <p:timing>
    <p:tnLst>
      <p:par>
        <p:cTn id="1" dur="indefinite" restart="never" nodeType="tmRoot"/>
      </p:par>
    </p:tnLst>
  </p:timing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6D20D82-8927-4ECB-AD39-0D6674447288}" type="datetimeFigureOut">
              <a:rPr lang="en-US" smtClean="0"/>
              <a:t>12/14/2016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3D447AD-08A4-4846-BFD3-3789146A6851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65559182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1400">
        <p14:doors dir="vert"/>
      </p:transition>
    </mc:Choice>
    <mc:Fallback>
      <p:transition spd="slow">
        <p:fade/>
      </p:transition>
    </mc:Fallback>
  </mc:AlternateContent>
  <p:timing>
    <p:tnLst>
      <p:par>
        <p:cTn id="1" dur="indefinite" restart="never" nodeType="tmRoot"/>
      </p:par>
    </p:tnLst>
  </p:timing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6D20D82-8927-4ECB-AD39-0D6674447288}" type="datetimeFigureOut">
              <a:rPr lang="en-US" smtClean="0"/>
              <a:t>12/14/2016</a:t>
            </a:fld>
            <a:endParaRPr lang="en-US" dirty="0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3D447AD-08A4-4846-BFD3-3789146A6851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974806395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1400">
        <p14:doors dir="vert"/>
      </p:transition>
    </mc:Choice>
    <mc:Fallback>
      <p:transition spd="slow">
        <p:fade/>
      </p:transition>
    </mc:Fallback>
  </mc:AlternateContent>
  <p:timing>
    <p:tnLst>
      <p:par>
        <p:cTn id="1" dur="indefinite" restart="never" nodeType="tmRoot"/>
      </p:par>
    </p:tnLst>
  </p:timing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6D20D82-8927-4ECB-AD39-0D6674447288}" type="datetimeFigureOut">
              <a:rPr lang="en-US" smtClean="0"/>
              <a:t>12/14/2016</a:t>
            </a:fld>
            <a:endParaRPr lang="en-US" dirty="0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3D447AD-08A4-4846-BFD3-3789146A6851}" type="slidenum">
              <a:rPr lang="en-US" smtClean="0"/>
              <a:t>‹#›</a:t>
            </a:fld>
            <a:endParaRPr lang="en-US" dirty="0"/>
          </a:p>
        </p:txBody>
      </p:sp>
      <p:sp>
        <p:nvSpPr>
          <p:cNvPr id="6" name="Title 1"/>
          <p:cNvSpPr>
            <a:spLocks noGrp="1"/>
          </p:cNvSpPr>
          <p:nvPr>
            <p:ph type="title"/>
          </p:nvPr>
        </p:nvSpPr>
        <p:spPr>
          <a:xfrm>
            <a:off x="0" y="223838"/>
            <a:ext cx="9144000" cy="754062"/>
          </a:xfrm>
        </p:spPr>
        <p:txBody>
          <a:bodyPr>
            <a:noAutofit/>
          </a:bodyPr>
          <a:lstStyle>
            <a:lvl1pPr>
              <a:defRPr sz="3200"/>
            </a:lvl1pPr>
          </a:lstStyle>
          <a:p>
            <a:endParaRPr lang="en-US" sz="2800" dirty="0">
              <a:solidFill>
                <a:schemeClr val="bg2">
                  <a:lumMod val="50000"/>
                </a:scheme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811796170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1400">
        <p14:doors dir="vert"/>
      </p:transition>
    </mc:Choice>
    <mc:Fallback>
      <p:transition spd="slow">
        <p:fade/>
      </p:transition>
    </mc:Fallback>
  </mc:AlternateContent>
  <p:timing>
    <p:tnLst>
      <p:par>
        <p:cTn id="1" dur="indefinite" restart="never" nodeType="tmRoot"/>
      </p:par>
    </p:tnLst>
  </p:timing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6D20D82-8927-4ECB-AD39-0D6674447288}" type="datetimeFigureOut">
              <a:rPr lang="en-US" smtClean="0"/>
              <a:t>12/14/2016</a:t>
            </a:fld>
            <a:endParaRPr lang="en-US" dirty="0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3D447AD-08A4-4846-BFD3-3789146A6851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076742694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1400">
        <p14:doors dir="vert"/>
      </p:transition>
    </mc:Choice>
    <mc:Fallback>
      <p:transition spd="slow">
        <p:fade/>
      </p:transition>
    </mc:Fallback>
  </mc:AlternateContent>
  <p:timing>
    <p:tnLst>
      <p:par>
        <p:cTn id="1" dur="indefinite" restart="never" nodeType="tmRoot"/>
      </p:par>
    </p:tnLst>
  </p:timing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6D20D82-8927-4ECB-AD39-0D6674447288}" type="datetimeFigureOut">
              <a:rPr lang="en-US" smtClean="0"/>
              <a:t>12/14/2016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3D447AD-08A4-4846-BFD3-3789146A6851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616396186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1400">
        <p14:doors dir="vert"/>
      </p:transition>
    </mc:Choice>
    <mc:Fallback>
      <p:transition spd="slow">
        <p:fade/>
      </p:transition>
    </mc:Fallback>
  </mc:AlternateContent>
  <p:timing>
    <p:tnLst>
      <p:par>
        <p:cTn id="1" dur="indefinite" restart="never" nodeType="tmRoot"/>
      </p:par>
    </p:tnLst>
  </p:timing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6D20D82-8927-4ECB-AD39-0D6674447288}" type="datetimeFigureOut">
              <a:rPr lang="en-US" smtClean="0"/>
              <a:t>12/14/2016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3D447AD-08A4-4846-BFD3-3789146A6851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924512979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1400">
        <p14:doors dir="vert"/>
      </p:transition>
    </mc:Choice>
    <mc:Fallback>
      <p:transition spd="slow">
        <p:fade/>
      </p:transition>
    </mc:Fallback>
  </mc:AlternateContent>
  <p:timing>
    <p:tnLst>
      <p:par>
        <p:cTn id="1" dur="indefinite" restart="never" nodeType="tmRoot"/>
      </p:par>
    </p:tnLst>
  </p:timing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6D20D82-8927-4ECB-AD39-0D6674447288}" type="datetimeFigureOut">
              <a:rPr lang="en-US" smtClean="0"/>
              <a:t>12/14/2016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3D447AD-08A4-4846-BFD3-3789146A6851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056909868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1400">
        <p14:doors dir="vert"/>
      </p:transition>
    </mc:Choice>
    <mc:Fallback>
      <p:transition spd="slow">
        <p:fade/>
      </p:transition>
    </mc:Fallback>
  </mc:AlternateContent>
  <p:timing>
    <p:tnLst>
      <p:par>
        <p:cTn id="1" dur="indefinite" restart="never" nodeType="tmRoot"/>
      </p:par>
    </p:tnLst>
  </p:timing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6D20D82-8927-4ECB-AD39-0D6674447288}" type="datetimeFigureOut">
              <a:rPr lang="en-US" smtClean="0"/>
              <a:t>12/14/2016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3D447AD-08A4-4846-BFD3-3789146A6851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634966138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1400">
        <p14:doors dir="vert"/>
      </p:transition>
    </mc:Choice>
    <mc:Fallback>
      <p:transition spd="slow">
        <p:fade/>
      </p:transition>
    </mc:Fallback>
  </mc:AlternateContent>
  <p:timing>
    <p:tnLst>
      <p:par>
        <p:cTn id="1" dur="indefinite" restart="never" nodeType="tmRoot"/>
      </p:par>
    </p:tnLst>
  </p:timing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>
  <p:cSld name="1_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1400">
        <p14:doors dir="vert"/>
      </p:transition>
    </mc:Choice>
    <mc:Fallback>
      <p:transition spd="slow">
        <p:fade/>
      </p:transition>
    </mc:Fallback>
  </mc:AlternateContent>
  <p:timing>
    <p:tnLst>
      <p:par>
        <p:cTn id="1" dur="indefinite" restart="never" nodeType="tmRoot"/>
      </p:par>
    </p:tnLst>
  </p:timing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1400">
        <p14:doors dir="vert"/>
      </p:transition>
    </mc:Choice>
    <mc:Fallback>
      <p:transition spd="slow">
        <p:fade/>
      </p:transition>
    </mc:Fallback>
  </mc:AlternateContent>
  <p:timing>
    <p:tnLst>
      <p:par>
        <p:cTn id="1" dur="indefinite" restart="never" nodeType="tmRoot"/>
      </p:par>
    </p:tnLst>
  </p:timing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dirty="0" smtClean="0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dirty="0" smtClean="0"/>
              <a:t>Click to edit Master text styles</a:t>
            </a:r>
          </a:p>
          <a:p>
            <a:pPr lvl="1"/>
            <a:r>
              <a:rPr lang="en-US" dirty="0" smtClean="0"/>
              <a:t>Second level</a:t>
            </a:r>
          </a:p>
          <a:p>
            <a:pPr lvl="2"/>
            <a:r>
              <a:rPr lang="en-US" dirty="0" smtClean="0"/>
              <a:t>Third level</a:t>
            </a:r>
          </a:p>
          <a:p>
            <a:pPr lvl="3"/>
            <a:r>
              <a:rPr lang="en-US" dirty="0" smtClean="0"/>
              <a:t>Fourth level</a:t>
            </a:r>
          </a:p>
          <a:p>
            <a:pPr lvl="4"/>
            <a:r>
              <a:rPr lang="en-US" dirty="0" smtClean="0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A6D20D82-8927-4ECB-AD39-0D6674447288}" type="datetimeFigureOut">
              <a:rPr lang="en-US" smtClean="0"/>
              <a:t>12/14/2016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3D447AD-08A4-4846-BFD3-3789146A6851}" type="slidenum">
              <a:rPr lang="en-US" smtClean="0"/>
              <a:t>‹#›</a:t>
            </a:fld>
            <a:endParaRPr lang="en-US" dirty="0"/>
          </a:p>
        </p:txBody>
      </p:sp>
      <p:sp>
        <p:nvSpPr>
          <p:cNvPr id="7" name="Line 8"/>
          <p:cNvSpPr>
            <a:spLocks noChangeShapeType="1"/>
          </p:cNvSpPr>
          <p:nvPr userDrawn="1"/>
        </p:nvSpPr>
        <p:spPr bwMode="auto">
          <a:xfrm>
            <a:off x="203200" y="1052513"/>
            <a:ext cx="8686800" cy="0"/>
          </a:xfrm>
          <a:prstGeom prst="line">
            <a:avLst/>
          </a:prstGeom>
          <a:noFill/>
          <a:ln w="19050">
            <a:solidFill>
              <a:schemeClr val="accent2">
                <a:lumMod val="75000"/>
              </a:schemeClr>
            </a:solidFill>
            <a:round/>
            <a:headEnd/>
            <a:tailEnd/>
          </a:ln>
          <a:effectLst/>
        </p:spPr>
        <p:txBody>
          <a:bodyPr/>
          <a:lstStyle/>
          <a:p>
            <a:endParaRPr lang="en-US" dirty="0"/>
          </a:p>
        </p:txBody>
      </p:sp>
      <p:sp>
        <p:nvSpPr>
          <p:cNvPr id="10" name="Rectangle 10"/>
          <p:cNvSpPr>
            <a:spLocks noChangeArrowheads="1"/>
          </p:cNvSpPr>
          <p:nvPr userDrawn="1"/>
        </p:nvSpPr>
        <p:spPr bwMode="auto">
          <a:xfrm rot="5400000">
            <a:off x="4475479" y="-4404118"/>
            <a:ext cx="182881" cy="9032240"/>
          </a:xfrm>
          <a:prstGeom prst="rect">
            <a:avLst/>
          </a:prstGeom>
          <a:solidFill>
            <a:schemeClr val="accent2">
              <a:lumMod val="75000"/>
            </a:schemeClr>
          </a:solidFill>
          <a:ln w="9525">
            <a:solidFill>
              <a:schemeClr val="accent2">
                <a:lumMod val="75000"/>
              </a:schemeClr>
            </a:solidFill>
            <a:miter lim="800000"/>
            <a:headEnd/>
            <a:tailEnd/>
          </a:ln>
          <a:effectLst/>
        </p:spPr>
        <p:txBody>
          <a:bodyPr wrap="none" anchor="ctr"/>
          <a:lstStyle/>
          <a:p>
            <a:pPr algn="ctr" eaLnBrk="1" hangingPunct="1"/>
            <a:endParaRPr lang="en-US" sz="2400" dirty="0">
              <a:latin typeface="Times New Roman" pitchFamily="18" charset="0"/>
            </a:endParaRPr>
          </a:p>
        </p:txBody>
      </p:sp>
      <p:sp>
        <p:nvSpPr>
          <p:cNvPr id="13" name="Rectangle 10"/>
          <p:cNvSpPr>
            <a:spLocks noChangeArrowheads="1"/>
          </p:cNvSpPr>
          <p:nvPr userDrawn="1"/>
        </p:nvSpPr>
        <p:spPr bwMode="auto">
          <a:xfrm rot="5400000">
            <a:off x="4475477" y="2202794"/>
            <a:ext cx="182883" cy="9032240"/>
          </a:xfrm>
          <a:prstGeom prst="rect">
            <a:avLst/>
          </a:prstGeom>
          <a:solidFill>
            <a:schemeClr val="accent2">
              <a:lumMod val="75000"/>
            </a:schemeClr>
          </a:solidFill>
          <a:ln w="9525">
            <a:solidFill>
              <a:schemeClr val="accent2">
                <a:lumMod val="75000"/>
              </a:schemeClr>
            </a:solidFill>
            <a:miter lim="800000"/>
            <a:headEnd/>
            <a:tailEnd/>
          </a:ln>
          <a:effectLst/>
        </p:spPr>
        <p:txBody>
          <a:bodyPr wrap="none" anchor="ctr"/>
          <a:lstStyle/>
          <a:p>
            <a:pPr algn="ctr" eaLnBrk="1" hangingPunct="1"/>
            <a:endParaRPr lang="en-US" sz="2400" dirty="0">
              <a:latin typeface="Times New Roman" pitchFamily="18" charset="0"/>
            </a:endParaRPr>
          </a:p>
        </p:txBody>
      </p:sp>
      <p:sp>
        <p:nvSpPr>
          <p:cNvPr id="15" name="Text Box 18"/>
          <p:cNvSpPr txBox="1">
            <a:spLocks noChangeArrowheads="1"/>
          </p:cNvSpPr>
          <p:nvPr userDrawn="1"/>
        </p:nvSpPr>
        <p:spPr bwMode="auto">
          <a:xfrm>
            <a:off x="7636775" y="6574651"/>
            <a:ext cx="1446264" cy="276999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square">
            <a:spAutoFit/>
          </a:bodyPr>
          <a:lstStyle/>
          <a:p>
            <a:pPr>
              <a:spcBef>
                <a:spcPct val="50000"/>
              </a:spcBef>
            </a:pPr>
            <a:r>
              <a:rPr lang="en-US" sz="1200" b="1" dirty="0" smtClean="0">
                <a:solidFill>
                  <a:schemeClr val="bg1"/>
                </a:solidFill>
                <a:latin typeface="+mn-lt"/>
              </a:rPr>
              <a:t>Korbel School 2016</a:t>
            </a:r>
            <a:endParaRPr lang="en-US" sz="1200" b="1" dirty="0">
              <a:solidFill>
                <a:schemeClr val="bg1"/>
              </a:solidFill>
              <a:latin typeface="+mn-lt"/>
            </a:endParaRPr>
          </a:p>
        </p:txBody>
      </p:sp>
      <p:sp>
        <p:nvSpPr>
          <p:cNvPr id="16" name="Text Box 13"/>
          <p:cNvSpPr txBox="1">
            <a:spLocks noChangeArrowheads="1"/>
          </p:cNvSpPr>
          <p:nvPr userDrawn="1"/>
        </p:nvSpPr>
        <p:spPr bwMode="auto">
          <a:xfrm>
            <a:off x="4382770" y="6588738"/>
            <a:ext cx="1143000" cy="2603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>
            <a:spAutoFit/>
          </a:bodyPr>
          <a:lstStyle/>
          <a:p>
            <a:pPr>
              <a:spcBef>
                <a:spcPct val="50000"/>
              </a:spcBef>
            </a:pPr>
            <a:fld id="{589DDDC9-2FD4-4F3A-8ED9-E383CDC906B8}" type="slidenum">
              <a:rPr lang="en-US" sz="1100" b="1">
                <a:solidFill>
                  <a:schemeClr val="bg1"/>
                </a:solidFill>
              </a:rPr>
              <a:pPr>
                <a:spcBef>
                  <a:spcPct val="50000"/>
                </a:spcBef>
              </a:pPr>
              <a:t>‹#›</a:t>
            </a:fld>
            <a:endParaRPr lang="en-US" sz="1100" b="1" dirty="0">
              <a:solidFill>
                <a:schemeClr val="bg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426127427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4" r:id="rId1"/>
    <p:sldLayoutId id="2147483665" r:id="rId2"/>
    <p:sldLayoutId id="2147483666" r:id="rId3"/>
    <p:sldLayoutId id="2147483667" r:id="rId4"/>
    <p:sldLayoutId id="2147483668" r:id="rId5"/>
    <p:sldLayoutId id="2147483669" r:id="rId6"/>
    <p:sldLayoutId id="2147483670" r:id="rId7"/>
    <p:sldLayoutId id="2147483671" r:id="rId8"/>
    <p:sldLayoutId id="2147483672" r:id="rId9"/>
    <p:sldLayoutId id="2147483673" r:id="rId10"/>
    <p:sldLayoutId id="2147483674" r:id="rId11"/>
    <p:sldLayoutId id="2147483675" r:id="rId12"/>
    <p:sldLayoutId id="2147483651" r:id="rId13"/>
  </p:sldLayoutIdLst>
  <mc:AlternateContent xmlns:mc="http://schemas.openxmlformats.org/markup-compatibility/2006">
    <mc:Choice xmlns:p14="http://schemas.microsoft.com/office/powerpoint/2010/main" Requires="p14">
      <p:transition spd="slow" p14:dur="1400">
        <p14:doors dir="vert"/>
      </p:transition>
    </mc:Choice>
    <mc:Fallback>
      <p:transition spd="slow">
        <p:fade/>
      </p:transition>
    </mc:Fallback>
  </mc:AlternateContent>
  <p:timing>
    <p:tnLst>
      <p:par>
        <p:cTn id="1" dur="indefinite" restart="never" nodeType="tmRoot"/>
      </p:par>
    </p:tnLst>
  </p:timing>
  <p:txStyles>
    <p:titleStyle>
      <a:lvl1pPr algn="ctr" defTabSz="914400" rtl="0" eaLnBrk="1" latinLnBrk="0" hangingPunct="1">
        <a:spcBef>
          <a:spcPct val="0"/>
        </a:spcBef>
        <a:buNone/>
        <a:defRPr sz="3200" b="1" kern="1200">
          <a:solidFill>
            <a:schemeClr val="tx1"/>
          </a:solidFill>
          <a:latin typeface="Tahoma" panose="020B0604030504040204" pitchFamily="34" charset="0"/>
          <a:ea typeface="Tahoma" panose="020B0604030504040204" pitchFamily="34" charset="0"/>
          <a:cs typeface="Tahoma" panose="020B0604030504040204" pitchFamily="34" charset="0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anose="020B0604020202020204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2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4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4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jpeg"/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4.xml"/><Relationship Id="rId5" Type="http://schemas.openxmlformats.org/officeDocument/2006/relationships/image" Target="../media/image6.png"/><Relationship Id="rId4" Type="http://schemas.openxmlformats.org/officeDocument/2006/relationships/image" Target="../media/image5.jpg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chart" Target="../charts/chart1.xml"/><Relationship Id="rId1" Type="http://schemas.openxmlformats.org/officeDocument/2006/relationships/slideLayout" Target="../slideLayouts/slideLayout6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179" name="Rectangle 11"/>
          <p:cNvSpPr>
            <a:spLocks noChangeArrowheads="1"/>
          </p:cNvSpPr>
          <p:nvPr/>
        </p:nvSpPr>
        <p:spPr bwMode="auto">
          <a:xfrm>
            <a:off x="98425" y="6491514"/>
            <a:ext cx="8943975" cy="308201"/>
          </a:xfrm>
          <a:prstGeom prst="rect">
            <a:avLst/>
          </a:prstGeom>
          <a:solidFill>
            <a:schemeClr val="accent2">
              <a:lumMod val="50000"/>
            </a:schemeClr>
          </a:solidFill>
          <a:ln w="9525">
            <a:solidFill>
              <a:schemeClr val="accent2">
                <a:lumMod val="50000"/>
              </a:schemeClr>
            </a:solidFill>
            <a:miter lim="800000"/>
            <a:headEnd/>
            <a:tailEnd/>
          </a:ln>
          <a:effectLst/>
        </p:spPr>
        <p:txBody>
          <a:bodyPr wrap="none" anchor="ctr"/>
          <a:lstStyle/>
          <a:p>
            <a:endParaRPr lang="en-US" dirty="0"/>
          </a:p>
        </p:txBody>
      </p:sp>
      <p:sp>
        <p:nvSpPr>
          <p:cNvPr id="7182" name="Text Box 14"/>
          <p:cNvSpPr txBox="1">
            <a:spLocks noChangeArrowheads="1"/>
          </p:cNvSpPr>
          <p:nvPr/>
        </p:nvSpPr>
        <p:spPr bwMode="auto">
          <a:xfrm>
            <a:off x="98425" y="6492375"/>
            <a:ext cx="8943975" cy="3683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/>
          <a:lstStyle/>
          <a:p>
            <a:pPr algn="ctr"/>
            <a:r>
              <a:rPr lang="en-US" sz="1400" b="1" dirty="0" smtClean="0">
                <a:solidFill>
                  <a:schemeClr val="bg1"/>
                </a:solidFill>
                <a:latin typeface="+mj-lt"/>
              </a:rPr>
              <a:t>Floyd Ciruli    777 Grant </a:t>
            </a:r>
            <a:r>
              <a:rPr lang="en-US" sz="1400" b="1" dirty="0">
                <a:solidFill>
                  <a:schemeClr val="bg1"/>
                </a:solidFill>
                <a:latin typeface="+mj-lt"/>
              </a:rPr>
              <a:t>St., Ste </a:t>
            </a:r>
            <a:r>
              <a:rPr lang="en-US" sz="1400" b="1" dirty="0" smtClean="0">
                <a:solidFill>
                  <a:schemeClr val="bg1"/>
                </a:solidFill>
                <a:latin typeface="+mj-lt"/>
              </a:rPr>
              <a:t>303,  </a:t>
            </a:r>
            <a:r>
              <a:rPr lang="en-US" sz="1400" b="1" dirty="0">
                <a:solidFill>
                  <a:schemeClr val="bg1"/>
                </a:solidFill>
                <a:latin typeface="+mj-lt"/>
              </a:rPr>
              <a:t>Denver, CO </a:t>
            </a:r>
            <a:r>
              <a:rPr lang="en-US" sz="1400" b="1" dirty="0" smtClean="0">
                <a:solidFill>
                  <a:schemeClr val="bg1"/>
                </a:solidFill>
                <a:latin typeface="+mj-lt"/>
              </a:rPr>
              <a:t>80203   PH </a:t>
            </a:r>
            <a:r>
              <a:rPr lang="en-US" sz="1400" b="1" dirty="0">
                <a:solidFill>
                  <a:schemeClr val="bg1"/>
                </a:solidFill>
                <a:latin typeface="+mj-lt"/>
              </a:rPr>
              <a:t>(303) 399-3173 </a:t>
            </a:r>
            <a:r>
              <a:rPr lang="en-US" sz="1400" b="1" dirty="0" smtClean="0">
                <a:solidFill>
                  <a:schemeClr val="bg1"/>
                </a:solidFill>
                <a:latin typeface="+mj-lt"/>
              </a:rPr>
              <a:t>  </a:t>
            </a:r>
            <a:r>
              <a:rPr lang="en-US" sz="1400" b="1" dirty="0">
                <a:solidFill>
                  <a:schemeClr val="bg1"/>
                </a:solidFill>
                <a:latin typeface="+mj-lt"/>
              </a:rPr>
              <a:t>FAX (303) 399-3147  </a:t>
            </a:r>
            <a:r>
              <a:rPr lang="en-US" sz="1400" b="1" dirty="0" smtClean="0">
                <a:solidFill>
                  <a:schemeClr val="bg1"/>
                </a:solidFill>
                <a:latin typeface="+mj-lt"/>
              </a:rPr>
              <a:t> www.ciruli.com</a:t>
            </a:r>
            <a:endParaRPr lang="en-US" sz="1400" b="1" dirty="0">
              <a:solidFill>
                <a:schemeClr val="bg1"/>
              </a:solidFill>
              <a:latin typeface="+mj-lt"/>
            </a:endParaRPr>
          </a:p>
        </p:txBody>
      </p:sp>
      <p:sp>
        <p:nvSpPr>
          <p:cNvPr id="7" name="Text Box 18"/>
          <p:cNvSpPr txBox="1">
            <a:spLocks noChangeArrowheads="1"/>
          </p:cNvSpPr>
          <p:nvPr/>
        </p:nvSpPr>
        <p:spPr bwMode="auto">
          <a:xfrm>
            <a:off x="0" y="1450774"/>
            <a:ext cx="9144000" cy="378565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square">
            <a:spAutoFit/>
          </a:bodyPr>
          <a:lstStyle/>
          <a:p>
            <a:pPr algn="ctr">
              <a:spcBef>
                <a:spcPts val="0"/>
              </a:spcBef>
            </a:pPr>
            <a:r>
              <a:rPr lang="en-US" sz="2700" b="1" dirty="0" smtClean="0">
                <a:solidFill>
                  <a:schemeClr val="accent2">
                    <a:lumMod val="75000"/>
                  </a:schemeClr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Election 2016:</a:t>
            </a:r>
          </a:p>
          <a:p>
            <a:pPr algn="ctr">
              <a:spcBef>
                <a:spcPts val="0"/>
              </a:spcBef>
            </a:pPr>
            <a:r>
              <a:rPr lang="en-US" sz="2700" b="1" dirty="0" smtClean="0">
                <a:solidFill>
                  <a:schemeClr val="accent2">
                    <a:lumMod val="75000"/>
                  </a:schemeClr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Commercialization of Marijuana is Not the Same as Legalization – Time to Change the Question?</a:t>
            </a:r>
          </a:p>
          <a:p>
            <a:r>
              <a:rPr lang="en-US" sz="1400" dirty="0">
                <a:solidFill>
                  <a:schemeClr val="accent2">
                    <a:lumMod val="75000"/>
                  </a:schemeClr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 </a:t>
            </a:r>
          </a:p>
          <a:p>
            <a:pPr algn="ctr">
              <a:spcBef>
                <a:spcPts val="0"/>
              </a:spcBef>
            </a:pPr>
            <a:endParaRPr lang="en-US" sz="900" b="1" dirty="0" smtClean="0">
              <a:solidFill>
                <a:schemeClr val="accent2">
                  <a:lumMod val="75000"/>
                </a:schemeClr>
              </a:solidFill>
              <a:latin typeface="Tahoma" pitchFamily="34" charset="0"/>
              <a:cs typeface="Tahoma" pitchFamily="34" charset="0"/>
            </a:endParaRPr>
          </a:p>
          <a:p>
            <a:pPr algn="ctr"/>
            <a:r>
              <a:rPr lang="en-US" sz="2600" b="1" dirty="0" smtClean="0">
                <a:solidFill>
                  <a:schemeClr val="accent2">
                    <a:lumMod val="75000"/>
                  </a:schemeClr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Annual Conference</a:t>
            </a:r>
          </a:p>
          <a:p>
            <a:pPr algn="ctr"/>
            <a:r>
              <a:rPr lang="en-US" sz="2600" b="1" dirty="0" smtClean="0">
                <a:solidFill>
                  <a:schemeClr val="accent2">
                    <a:lumMod val="75000"/>
                  </a:schemeClr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Pacific Chapter of American Association</a:t>
            </a:r>
          </a:p>
          <a:p>
            <a:pPr algn="ctr"/>
            <a:r>
              <a:rPr lang="en-US" sz="2600" b="1" dirty="0" smtClean="0">
                <a:solidFill>
                  <a:schemeClr val="accent2">
                    <a:lumMod val="75000"/>
                  </a:schemeClr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for Public Opinion Research</a:t>
            </a:r>
            <a:endParaRPr lang="en-US" sz="2600" b="1" dirty="0">
              <a:solidFill>
                <a:schemeClr val="accent2">
                  <a:lumMod val="75000"/>
                </a:schemeClr>
              </a:solidFill>
              <a:latin typeface="Tahoma" panose="020B0604030504040204" pitchFamily="34" charset="0"/>
              <a:ea typeface="Tahoma" panose="020B0604030504040204" pitchFamily="34" charset="0"/>
              <a:cs typeface="Tahoma" panose="020B0604030504040204" pitchFamily="34" charset="0"/>
            </a:endParaRPr>
          </a:p>
          <a:p>
            <a:pPr algn="ctr">
              <a:spcBef>
                <a:spcPts val="0"/>
              </a:spcBef>
            </a:pPr>
            <a:endParaRPr lang="en-US" sz="2000" b="1" dirty="0">
              <a:solidFill>
                <a:schemeClr val="accent2">
                  <a:lumMod val="75000"/>
                </a:schemeClr>
              </a:solidFill>
              <a:latin typeface="Tahoma" pitchFamily="34" charset="0"/>
              <a:cs typeface="Tahoma" pitchFamily="34" charset="0"/>
            </a:endParaRPr>
          </a:p>
          <a:p>
            <a:pPr algn="ctr">
              <a:spcBef>
                <a:spcPts val="0"/>
              </a:spcBef>
            </a:pPr>
            <a:r>
              <a:rPr lang="en-US" sz="2400" b="1" dirty="0" smtClean="0">
                <a:solidFill>
                  <a:schemeClr val="accent2">
                    <a:lumMod val="75000"/>
                  </a:schemeClr>
                </a:solidFill>
                <a:latin typeface="Tahoma" pitchFamily="34" charset="0"/>
                <a:cs typeface="Tahoma" pitchFamily="34" charset="0"/>
              </a:rPr>
              <a:t>Professor Floyd Ciruli</a:t>
            </a:r>
          </a:p>
          <a:p>
            <a:pPr algn="ctr">
              <a:spcBef>
                <a:spcPts val="0"/>
              </a:spcBef>
            </a:pPr>
            <a:endParaRPr lang="en-US" sz="1400" b="1" dirty="0" smtClean="0">
              <a:solidFill>
                <a:schemeClr val="accent2">
                  <a:lumMod val="75000"/>
                </a:schemeClr>
              </a:solidFill>
              <a:latin typeface="Tahoma" pitchFamily="34" charset="0"/>
              <a:cs typeface="Tahoma" pitchFamily="34" charset="0"/>
            </a:endParaRPr>
          </a:p>
        </p:txBody>
      </p:sp>
      <p:sp>
        <p:nvSpPr>
          <p:cNvPr id="8" name="Text Box 18"/>
          <p:cNvSpPr txBox="1">
            <a:spLocks noChangeArrowheads="1"/>
          </p:cNvSpPr>
          <p:nvPr/>
        </p:nvSpPr>
        <p:spPr bwMode="auto">
          <a:xfrm>
            <a:off x="867" y="4797648"/>
            <a:ext cx="9144000" cy="161582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>
            <a:spAutoFit/>
          </a:bodyPr>
          <a:lstStyle/>
          <a:p>
            <a:pPr algn="ctr">
              <a:spcBef>
                <a:spcPts val="0"/>
              </a:spcBef>
            </a:pPr>
            <a:r>
              <a:rPr lang="en-US" sz="1900" b="1" dirty="0" smtClean="0">
                <a:solidFill>
                  <a:schemeClr val="accent2">
                    <a:lumMod val="75000"/>
                  </a:schemeClr>
                </a:solidFill>
                <a:latin typeface="Tahoma" pitchFamily="34" charset="0"/>
                <a:cs typeface="Tahoma" pitchFamily="34" charset="0"/>
              </a:rPr>
              <a:t>Crossley Center for Public Opinion Research</a:t>
            </a:r>
          </a:p>
          <a:p>
            <a:pPr algn="ctr">
              <a:spcBef>
                <a:spcPts val="0"/>
              </a:spcBef>
            </a:pPr>
            <a:r>
              <a:rPr lang="en-US" sz="1900" b="1" dirty="0" smtClean="0">
                <a:solidFill>
                  <a:schemeClr val="accent2">
                    <a:lumMod val="75000"/>
                  </a:schemeClr>
                </a:solidFill>
                <a:latin typeface="Tahoma" pitchFamily="34" charset="0"/>
                <a:cs typeface="Tahoma" pitchFamily="34" charset="0"/>
              </a:rPr>
              <a:t>Josef Korbel School of International Studies</a:t>
            </a:r>
          </a:p>
          <a:p>
            <a:pPr algn="ctr">
              <a:spcBef>
                <a:spcPts val="0"/>
              </a:spcBef>
            </a:pPr>
            <a:r>
              <a:rPr lang="en-US" sz="1900" b="1" dirty="0" smtClean="0">
                <a:solidFill>
                  <a:schemeClr val="accent2">
                    <a:lumMod val="75000"/>
                  </a:schemeClr>
                </a:solidFill>
                <a:latin typeface="Tahoma" pitchFamily="34" charset="0"/>
                <a:cs typeface="Tahoma" pitchFamily="34" charset="0"/>
              </a:rPr>
              <a:t>University of Denver</a:t>
            </a:r>
          </a:p>
          <a:p>
            <a:pPr algn="ctr">
              <a:spcBef>
                <a:spcPts val="0"/>
              </a:spcBef>
            </a:pPr>
            <a:endParaRPr lang="en-US" sz="2100" b="1" dirty="0" smtClean="0">
              <a:solidFill>
                <a:schemeClr val="accent2">
                  <a:lumMod val="75000"/>
                </a:schemeClr>
              </a:solidFill>
              <a:latin typeface="Tahoma" pitchFamily="34" charset="0"/>
              <a:cs typeface="Tahoma" pitchFamily="34" charset="0"/>
            </a:endParaRPr>
          </a:p>
          <a:p>
            <a:pPr algn="ctr">
              <a:spcBef>
                <a:spcPts val="0"/>
              </a:spcBef>
            </a:pPr>
            <a:r>
              <a:rPr lang="en-US" sz="2100" b="1" dirty="0" smtClean="0">
                <a:solidFill>
                  <a:schemeClr val="accent2">
                    <a:lumMod val="75000"/>
                  </a:schemeClr>
                </a:solidFill>
                <a:latin typeface="Tahoma" pitchFamily="34" charset="0"/>
                <a:cs typeface="Tahoma" pitchFamily="34" charset="0"/>
              </a:rPr>
              <a:t>December 2016</a:t>
            </a:r>
          </a:p>
        </p:txBody>
      </p:sp>
      <p:pic>
        <p:nvPicPr>
          <p:cNvPr id="9" name="Picture 8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8425" y="56905"/>
            <a:ext cx="3472407" cy="1371600"/>
          </a:xfrm>
          <a:prstGeom prst="rect">
            <a:avLst/>
          </a:prstGeom>
        </p:spPr>
      </p:pic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1400">
        <p14:doors dir="vert"/>
      </p:transition>
    </mc:Choice>
    <mc:Fallback>
      <p:transition spd="slow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/>
          <p:cNvSpPr>
            <a:spLocks noGrp="1"/>
          </p:cNvSpPr>
          <p:nvPr>
            <p:ph type="title"/>
          </p:nvPr>
        </p:nvSpPr>
        <p:spPr>
          <a:xfrm>
            <a:off x="457200" y="5138"/>
            <a:ext cx="8229600" cy="1143000"/>
          </a:xfrm>
        </p:spPr>
        <p:txBody>
          <a:bodyPr/>
          <a:lstStyle/>
          <a:p>
            <a:r>
              <a:rPr lang="en-US" dirty="0" smtClean="0">
                <a:solidFill>
                  <a:schemeClr val="accent2">
                    <a:lumMod val="75000"/>
                  </a:schemeClr>
                </a:solidFill>
              </a:rPr>
              <a:t>Marijuana in the U.S.: Pew Map 2015</a:t>
            </a:r>
            <a:endParaRPr lang="en-US" dirty="0">
              <a:solidFill>
                <a:schemeClr val="accent2">
                  <a:lumMod val="75000"/>
                </a:schemeClr>
              </a:solidFill>
            </a:endParaRPr>
          </a:p>
        </p:txBody>
      </p:sp>
      <p:pic>
        <p:nvPicPr>
          <p:cNvPr id="1028" name="Picture 4" descr="http://www.pewresearch.org/files/2014/04/FT_14.10.24_marijuanaMap.png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417648" y="1166261"/>
            <a:ext cx="4307763" cy="539496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1400">
        <p14:doors dir="vert"/>
      </p:transition>
    </mc:Choice>
    <mc:Fallback>
      <p:transition spd="slow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/>
          <p:cNvSpPr>
            <a:spLocks noGrp="1"/>
          </p:cNvSpPr>
          <p:nvPr>
            <p:ph type="title"/>
          </p:nvPr>
        </p:nvSpPr>
        <p:spPr>
          <a:xfrm>
            <a:off x="126460" y="34322"/>
            <a:ext cx="8910536" cy="1143000"/>
          </a:xfrm>
        </p:spPr>
        <p:txBody>
          <a:bodyPr>
            <a:normAutofit/>
          </a:bodyPr>
          <a:lstStyle/>
          <a:p>
            <a:r>
              <a:rPr lang="en-US" sz="2800" dirty="0" smtClean="0">
                <a:solidFill>
                  <a:schemeClr val="accent2">
                    <a:lumMod val="75000"/>
                  </a:schemeClr>
                </a:solidFill>
              </a:rPr>
              <a:t>Marijuana in the U.S.: </a:t>
            </a:r>
            <a:br>
              <a:rPr lang="en-US" sz="2800" dirty="0" smtClean="0">
                <a:solidFill>
                  <a:schemeClr val="accent2">
                    <a:lumMod val="75000"/>
                  </a:schemeClr>
                </a:solidFill>
              </a:rPr>
            </a:br>
            <a:r>
              <a:rPr lang="en-US" sz="2800" dirty="0" smtClean="0">
                <a:solidFill>
                  <a:schemeClr val="accent2">
                    <a:lumMod val="75000"/>
                  </a:schemeClr>
                </a:solidFill>
              </a:rPr>
              <a:t>Politico/Reuters Map 2016</a:t>
            </a:r>
            <a:endParaRPr lang="en-US" sz="2800" dirty="0">
              <a:solidFill>
                <a:schemeClr val="accent2">
                  <a:lumMod val="75000"/>
                </a:schemeClr>
              </a:solidFill>
            </a:endParaRPr>
          </a:p>
        </p:txBody>
      </p:sp>
      <p:pic>
        <p:nvPicPr>
          <p:cNvPr id="4" name="Picture 3"/>
          <p:cNvPicPr>
            <a:picLocks noChangeAspect="1"/>
          </p:cNvPicPr>
          <p:nvPr/>
        </p:nvPicPr>
        <p:blipFill rotWithShape="1"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10256"/>
          <a:stretch/>
        </p:blipFill>
        <p:spPr>
          <a:xfrm>
            <a:off x="1307304" y="1185708"/>
            <a:ext cx="6526982" cy="5303520"/>
          </a:xfrm>
          <a:prstGeom prst="rect">
            <a:avLst/>
          </a:prstGeom>
        </p:spPr>
      </p:pic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1400">
        <p14:doors dir="vert"/>
      </p:transition>
    </mc:Choice>
    <mc:Fallback>
      <p:transition spd="slow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itle 4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z="3000" dirty="0" smtClean="0">
                <a:solidFill>
                  <a:schemeClr val="accent2">
                    <a:lumMod val="75000"/>
                  </a:schemeClr>
                </a:solidFill>
              </a:rPr>
              <a:t>Legalization of Marijuana on Ballot or Statute</a:t>
            </a:r>
            <a:endParaRPr lang="en-US" sz="3000" dirty="0">
              <a:solidFill>
                <a:schemeClr val="accent2">
                  <a:lumMod val="75000"/>
                </a:schemeClr>
              </a:solidFill>
            </a:endParaRPr>
          </a:p>
        </p:txBody>
      </p:sp>
      <p:graphicFrame>
        <p:nvGraphicFramePr>
          <p:cNvPr id="7" name="Table 6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2623157423"/>
              </p:ext>
            </p:extLst>
          </p:nvPr>
        </p:nvGraphicFramePr>
        <p:xfrm>
          <a:off x="1502366" y="2000400"/>
          <a:ext cx="6133851" cy="3048000"/>
        </p:xfrm>
        <a:graphic>
          <a:graphicData uri="http://schemas.openxmlformats.org/drawingml/2006/table">
            <a:tbl>
              <a:tblPr firstRow="1">
                <a:tableStyleId>{0E3FDE45-AF77-4B5C-9715-49D594BDF05E}</a:tableStyleId>
              </a:tblPr>
              <a:tblGrid>
                <a:gridCol w="2286602"/>
                <a:gridCol w="2047426"/>
                <a:gridCol w="1799823"/>
              </a:tblGrid>
              <a:tr h="0">
                <a:tc>
                  <a:txBody>
                    <a:bodyPr/>
                    <a:lstStyle/>
                    <a:p>
                      <a:pPr marL="0" marR="0" algn="ctr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2000" dirty="0" smtClean="0">
                          <a:solidFill>
                            <a:srgbClr val="000000"/>
                          </a:solidFill>
                          <a:effectLst/>
                          <a:latin typeface="+mn-lt"/>
                          <a:ea typeface="Verdana" panose="020B0604030504040204" pitchFamily="34" charset="0"/>
                          <a:cs typeface="Verdana" panose="020B0604030504040204" pitchFamily="34" charset="0"/>
                        </a:rPr>
                        <a:t>State</a:t>
                      </a:r>
                      <a:endParaRPr lang="en-US" sz="2000" dirty="0" smtClean="0">
                        <a:effectLst/>
                        <a:latin typeface="+mn-lt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marL="0" marR="0" algn="ctr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2000" dirty="0" smtClean="0">
                          <a:effectLst/>
                          <a:latin typeface="+mn-lt"/>
                        </a:rPr>
                        <a:t>Win/Lose</a:t>
                      </a:r>
                      <a:endParaRPr lang="en-US" sz="2000" dirty="0">
                        <a:solidFill>
                          <a:srgbClr val="000000"/>
                        </a:solidFill>
                        <a:effectLst/>
                        <a:latin typeface="+mn-lt"/>
                        <a:ea typeface="Verdana" panose="020B0604030504040204" pitchFamily="34" charset="0"/>
                        <a:cs typeface="Verdana" panose="020B0604030504040204" pitchFamily="34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marL="0" marR="0" algn="ctr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2000" dirty="0" smtClean="0">
                          <a:solidFill>
                            <a:srgbClr val="000000"/>
                          </a:solidFill>
                          <a:effectLst/>
                          <a:latin typeface="+mn-lt"/>
                          <a:ea typeface="Verdana" panose="020B0604030504040204" pitchFamily="34" charset="0"/>
                          <a:cs typeface="Verdana" panose="020B0604030504040204" pitchFamily="34" charset="0"/>
                        </a:rPr>
                        <a:t>Type</a:t>
                      </a:r>
                      <a:endParaRPr lang="en-US" sz="2000" dirty="0">
                        <a:solidFill>
                          <a:srgbClr val="000000"/>
                        </a:solidFill>
                        <a:effectLst/>
                        <a:latin typeface="+mn-lt"/>
                        <a:ea typeface="Verdana" panose="020B0604030504040204" pitchFamily="34" charset="0"/>
                        <a:cs typeface="Verdana" panose="020B0604030504040204" pitchFamily="34" charset="0"/>
                      </a:endParaRPr>
                    </a:p>
                  </a:txBody>
                  <a:tcPr marL="68580" marR="68580" marT="0" marB="0"/>
                </a:tc>
              </a:tr>
              <a:tr h="0">
                <a:tc>
                  <a:txBody>
                    <a:bodyPr/>
                    <a:lstStyle/>
                    <a:p>
                      <a:pPr marL="0" marR="0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2000" dirty="0" smtClean="0">
                          <a:effectLst/>
                          <a:latin typeface="Verdana" panose="020B0604030504040204" pitchFamily="34" charset="0"/>
                          <a:ea typeface="Verdana" panose="020B0604030504040204" pitchFamily="34" charset="0"/>
                          <a:cs typeface="Verdana" panose="020B0604030504040204" pitchFamily="34" charset="0"/>
                        </a:rPr>
                        <a:t>California</a:t>
                      </a:r>
                      <a:endParaRPr lang="en-US" sz="2000" dirty="0">
                        <a:solidFill>
                          <a:srgbClr val="000000"/>
                        </a:solidFill>
                        <a:effectLst/>
                        <a:latin typeface="Verdana" panose="020B0604030504040204" pitchFamily="34" charset="0"/>
                        <a:ea typeface="Verdana" panose="020B0604030504040204" pitchFamily="34" charset="0"/>
                        <a:cs typeface="Verdana" panose="020B0604030504040204" pitchFamily="34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marL="0" marR="0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2000" dirty="0" smtClean="0">
                          <a:effectLst/>
                          <a:latin typeface="Verdana" panose="020B0604030504040204" pitchFamily="34" charset="0"/>
                          <a:ea typeface="Verdana" panose="020B0604030504040204" pitchFamily="34" charset="0"/>
                          <a:cs typeface="Verdana" panose="020B0604030504040204" pitchFamily="34" charset="0"/>
                        </a:rPr>
                        <a:t>Win – 56%</a:t>
                      </a:r>
                      <a:endParaRPr lang="en-US" sz="2000" dirty="0">
                        <a:solidFill>
                          <a:srgbClr val="000000"/>
                        </a:solidFill>
                        <a:effectLst/>
                        <a:latin typeface="Verdana" panose="020B0604030504040204" pitchFamily="34" charset="0"/>
                        <a:ea typeface="Verdana" panose="020B0604030504040204" pitchFamily="34" charset="0"/>
                        <a:cs typeface="Verdana" panose="020B0604030504040204" pitchFamily="34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marL="0" marR="0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2000" dirty="0" smtClean="0">
                          <a:solidFill>
                            <a:srgbClr val="000000"/>
                          </a:solidFill>
                          <a:effectLst/>
                          <a:latin typeface="Verdana" panose="020B0604030504040204" pitchFamily="34" charset="0"/>
                          <a:ea typeface="Verdana" panose="020B0604030504040204" pitchFamily="34" charset="0"/>
                          <a:cs typeface="Verdana" panose="020B0604030504040204" pitchFamily="34" charset="0"/>
                        </a:rPr>
                        <a:t>Recreational</a:t>
                      </a:r>
                      <a:endParaRPr lang="en-US" sz="2000" dirty="0">
                        <a:solidFill>
                          <a:srgbClr val="000000"/>
                        </a:solidFill>
                        <a:effectLst/>
                        <a:latin typeface="Verdana" panose="020B0604030504040204" pitchFamily="34" charset="0"/>
                        <a:ea typeface="Verdana" panose="020B0604030504040204" pitchFamily="34" charset="0"/>
                        <a:cs typeface="Verdana" panose="020B0604030504040204" pitchFamily="34" charset="0"/>
                      </a:endParaRPr>
                    </a:p>
                  </a:txBody>
                  <a:tcPr marL="68580" marR="68580" marT="0" marB="0"/>
                </a:tc>
              </a:tr>
              <a:tr h="0">
                <a:tc>
                  <a:txBody>
                    <a:bodyPr/>
                    <a:lstStyle/>
                    <a:p>
                      <a:pPr marL="0" marR="0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2000" dirty="0" smtClean="0">
                          <a:effectLst/>
                          <a:latin typeface="Verdana" panose="020B0604030504040204" pitchFamily="34" charset="0"/>
                          <a:ea typeface="Verdana" panose="020B0604030504040204" pitchFamily="34" charset="0"/>
                          <a:cs typeface="Verdana" panose="020B0604030504040204" pitchFamily="34" charset="0"/>
                        </a:rPr>
                        <a:t>Maine</a:t>
                      </a:r>
                      <a:endParaRPr lang="en-US" sz="2000" dirty="0">
                        <a:solidFill>
                          <a:srgbClr val="000000"/>
                        </a:solidFill>
                        <a:effectLst/>
                        <a:latin typeface="Verdana" panose="020B0604030504040204" pitchFamily="34" charset="0"/>
                        <a:ea typeface="Verdana" panose="020B0604030504040204" pitchFamily="34" charset="0"/>
                        <a:cs typeface="Verdana" panose="020B0604030504040204" pitchFamily="34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marL="0" marR="0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2000" dirty="0" smtClean="0">
                          <a:effectLst/>
                          <a:latin typeface="Verdana" panose="020B0604030504040204" pitchFamily="34" charset="0"/>
                          <a:ea typeface="Verdana" panose="020B0604030504040204" pitchFamily="34" charset="0"/>
                          <a:cs typeface="Verdana" panose="020B0604030504040204" pitchFamily="34" charset="0"/>
                        </a:rPr>
                        <a:t>Win – 50.3%</a:t>
                      </a:r>
                      <a:endParaRPr lang="en-US" sz="2000" dirty="0">
                        <a:solidFill>
                          <a:srgbClr val="000000"/>
                        </a:solidFill>
                        <a:effectLst/>
                        <a:latin typeface="Verdana" panose="020B0604030504040204" pitchFamily="34" charset="0"/>
                        <a:ea typeface="Verdana" panose="020B0604030504040204" pitchFamily="34" charset="0"/>
                        <a:cs typeface="Verdana" panose="020B0604030504040204" pitchFamily="34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marL="0" marR="0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2000" dirty="0" smtClean="0">
                          <a:solidFill>
                            <a:srgbClr val="000000"/>
                          </a:solidFill>
                          <a:effectLst/>
                          <a:latin typeface="Verdana" panose="020B0604030504040204" pitchFamily="34" charset="0"/>
                          <a:ea typeface="Verdana" panose="020B0604030504040204" pitchFamily="34" charset="0"/>
                          <a:cs typeface="Verdana" panose="020B0604030504040204" pitchFamily="34" charset="0"/>
                        </a:rPr>
                        <a:t>Recreational</a:t>
                      </a:r>
                      <a:endParaRPr lang="en-US" sz="2000" dirty="0">
                        <a:solidFill>
                          <a:srgbClr val="000000"/>
                        </a:solidFill>
                        <a:effectLst/>
                        <a:latin typeface="Verdana" panose="020B0604030504040204" pitchFamily="34" charset="0"/>
                        <a:ea typeface="Verdana" panose="020B0604030504040204" pitchFamily="34" charset="0"/>
                        <a:cs typeface="Verdana" panose="020B0604030504040204" pitchFamily="34" charset="0"/>
                      </a:endParaRPr>
                    </a:p>
                  </a:txBody>
                  <a:tcPr marL="68580" marR="68580" marT="0" marB="0"/>
                </a:tc>
              </a:tr>
              <a:tr h="0">
                <a:tc>
                  <a:txBody>
                    <a:bodyPr/>
                    <a:lstStyle/>
                    <a:p>
                      <a:pPr marL="0" marR="0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2000" dirty="0" smtClean="0">
                          <a:effectLst/>
                          <a:latin typeface="Verdana" panose="020B0604030504040204" pitchFamily="34" charset="0"/>
                          <a:ea typeface="Verdana" panose="020B0604030504040204" pitchFamily="34" charset="0"/>
                          <a:cs typeface="Verdana" panose="020B0604030504040204" pitchFamily="34" charset="0"/>
                        </a:rPr>
                        <a:t>Massachusetts</a:t>
                      </a:r>
                      <a:endParaRPr lang="en-US" sz="2000" dirty="0">
                        <a:solidFill>
                          <a:srgbClr val="000000"/>
                        </a:solidFill>
                        <a:effectLst/>
                        <a:latin typeface="Verdana" panose="020B0604030504040204" pitchFamily="34" charset="0"/>
                        <a:ea typeface="Verdana" panose="020B0604030504040204" pitchFamily="34" charset="0"/>
                        <a:cs typeface="Verdana" panose="020B0604030504040204" pitchFamily="34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marL="0" marR="0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2000" dirty="0" smtClean="0">
                          <a:effectLst/>
                          <a:latin typeface="Verdana" panose="020B0604030504040204" pitchFamily="34" charset="0"/>
                          <a:ea typeface="Verdana" panose="020B0604030504040204" pitchFamily="34" charset="0"/>
                          <a:cs typeface="Verdana" panose="020B0604030504040204" pitchFamily="34" charset="0"/>
                        </a:rPr>
                        <a:t>Win – 53.5%</a:t>
                      </a:r>
                      <a:endParaRPr lang="en-US" sz="2000" dirty="0">
                        <a:solidFill>
                          <a:srgbClr val="000000"/>
                        </a:solidFill>
                        <a:effectLst/>
                        <a:latin typeface="Verdana" panose="020B0604030504040204" pitchFamily="34" charset="0"/>
                        <a:ea typeface="Verdana" panose="020B0604030504040204" pitchFamily="34" charset="0"/>
                        <a:cs typeface="Verdana" panose="020B0604030504040204" pitchFamily="34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marL="0" marR="0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2000" dirty="0" smtClean="0">
                          <a:solidFill>
                            <a:srgbClr val="000000"/>
                          </a:solidFill>
                          <a:effectLst/>
                          <a:latin typeface="Verdana" panose="020B0604030504040204" pitchFamily="34" charset="0"/>
                          <a:ea typeface="Verdana" panose="020B0604030504040204" pitchFamily="34" charset="0"/>
                          <a:cs typeface="Verdana" panose="020B0604030504040204" pitchFamily="34" charset="0"/>
                        </a:rPr>
                        <a:t>Recreational</a:t>
                      </a:r>
                      <a:endParaRPr lang="en-US" sz="2000" dirty="0">
                        <a:solidFill>
                          <a:srgbClr val="000000"/>
                        </a:solidFill>
                        <a:effectLst/>
                        <a:latin typeface="Verdana" panose="020B0604030504040204" pitchFamily="34" charset="0"/>
                        <a:ea typeface="Verdana" panose="020B0604030504040204" pitchFamily="34" charset="0"/>
                        <a:cs typeface="Verdana" panose="020B0604030504040204" pitchFamily="34" charset="0"/>
                      </a:endParaRPr>
                    </a:p>
                  </a:txBody>
                  <a:tcPr marL="68580" marR="68580" marT="0" marB="0"/>
                </a:tc>
              </a:tr>
              <a:tr h="0">
                <a:tc>
                  <a:txBody>
                    <a:bodyPr/>
                    <a:lstStyle/>
                    <a:p>
                      <a:pPr marL="0" marR="0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2000" dirty="0" smtClean="0">
                          <a:effectLst/>
                          <a:latin typeface="Verdana" panose="020B0604030504040204" pitchFamily="34" charset="0"/>
                          <a:ea typeface="Verdana" panose="020B0604030504040204" pitchFamily="34" charset="0"/>
                          <a:cs typeface="Verdana" panose="020B0604030504040204" pitchFamily="34" charset="0"/>
                        </a:rPr>
                        <a:t>Nevada</a:t>
                      </a:r>
                      <a:endParaRPr lang="en-US" sz="2000" dirty="0">
                        <a:solidFill>
                          <a:srgbClr val="000000"/>
                        </a:solidFill>
                        <a:effectLst/>
                        <a:latin typeface="Verdana" panose="020B0604030504040204" pitchFamily="34" charset="0"/>
                        <a:ea typeface="Verdana" panose="020B0604030504040204" pitchFamily="34" charset="0"/>
                        <a:cs typeface="Verdana" panose="020B0604030504040204" pitchFamily="34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marL="0" marR="0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2000" dirty="0" smtClean="0">
                          <a:effectLst/>
                          <a:latin typeface="Verdana" panose="020B0604030504040204" pitchFamily="34" charset="0"/>
                          <a:ea typeface="Verdana" panose="020B0604030504040204" pitchFamily="34" charset="0"/>
                          <a:cs typeface="Verdana" panose="020B0604030504040204" pitchFamily="34" charset="0"/>
                        </a:rPr>
                        <a:t>Win – 54.5%</a:t>
                      </a:r>
                      <a:endParaRPr lang="en-US" sz="2000" dirty="0">
                        <a:solidFill>
                          <a:srgbClr val="000000"/>
                        </a:solidFill>
                        <a:effectLst/>
                        <a:latin typeface="Verdana" panose="020B0604030504040204" pitchFamily="34" charset="0"/>
                        <a:ea typeface="Verdana" panose="020B0604030504040204" pitchFamily="34" charset="0"/>
                        <a:cs typeface="Verdana" panose="020B0604030504040204" pitchFamily="34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marL="0" marR="0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2000" dirty="0" smtClean="0">
                          <a:solidFill>
                            <a:srgbClr val="000000"/>
                          </a:solidFill>
                          <a:effectLst/>
                          <a:latin typeface="Verdana" panose="020B0604030504040204" pitchFamily="34" charset="0"/>
                          <a:ea typeface="Verdana" panose="020B0604030504040204" pitchFamily="34" charset="0"/>
                          <a:cs typeface="Verdana" panose="020B0604030504040204" pitchFamily="34" charset="0"/>
                        </a:rPr>
                        <a:t>Recreational</a:t>
                      </a:r>
                      <a:endParaRPr lang="en-US" sz="2000" dirty="0">
                        <a:solidFill>
                          <a:srgbClr val="000000"/>
                        </a:solidFill>
                        <a:effectLst/>
                        <a:latin typeface="Verdana" panose="020B0604030504040204" pitchFamily="34" charset="0"/>
                        <a:ea typeface="Verdana" panose="020B0604030504040204" pitchFamily="34" charset="0"/>
                        <a:cs typeface="Verdana" panose="020B0604030504040204" pitchFamily="34" charset="0"/>
                      </a:endParaRPr>
                    </a:p>
                  </a:txBody>
                  <a:tcPr marL="68580" marR="68580" marT="0" marB="0"/>
                </a:tc>
              </a:tr>
              <a:tr h="0">
                <a:tc>
                  <a:txBody>
                    <a:bodyPr/>
                    <a:lstStyle/>
                    <a:p>
                      <a:pPr marL="0" marR="0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2000" dirty="0" smtClean="0">
                          <a:solidFill>
                            <a:srgbClr val="000000"/>
                          </a:solidFill>
                          <a:effectLst/>
                          <a:latin typeface="Verdana" panose="020B0604030504040204" pitchFamily="34" charset="0"/>
                          <a:ea typeface="Verdana" panose="020B0604030504040204" pitchFamily="34" charset="0"/>
                          <a:cs typeface="Verdana" panose="020B0604030504040204" pitchFamily="34" charset="0"/>
                        </a:rPr>
                        <a:t>Arizona</a:t>
                      </a:r>
                      <a:endParaRPr lang="en-US" sz="2000" dirty="0">
                        <a:solidFill>
                          <a:srgbClr val="000000"/>
                        </a:solidFill>
                        <a:effectLst/>
                        <a:latin typeface="Verdana" panose="020B0604030504040204" pitchFamily="34" charset="0"/>
                        <a:ea typeface="Verdana" panose="020B0604030504040204" pitchFamily="34" charset="0"/>
                        <a:cs typeface="Verdana" panose="020B0604030504040204" pitchFamily="34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marL="0" marR="0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2000" dirty="0" smtClean="0">
                          <a:solidFill>
                            <a:srgbClr val="000000"/>
                          </a:solidFill>
                          <a:effectLst/>
                          <a:latin typeface="Verdana" panose="020B0604030504040204" pitchFamily="34" charset="0"/>
                          <a:ea typeface="Verdana" panose="020B0604030504040204" pitchFamily="34" charset="0"/>
                          <a:cs typeface="Verdana" panose="020B0604030504040204" pitchFamily="34" charset="0"/>
                        </a:rPr>
                        <a:t>Lose </a:t>
                      </a:r>
                      <a:r>
                        <a:rPr lang="en-US" sz="2000" dirty="0" smtClean="0">
                          <a:effectLst/>
                          <a:latin typeface="Verdana" panose="020B0604030504040204" pitchFamily="34" charset="0"/>
                          <a:ea typeface="Verdana" panose="020B0604030504040204" pitchFamily="34" charset="0"/>
                          <a:cs typeface="Verdana" panose="020B0604030504040204" pitchFamily="34" charset="0"/>
                        </a:rPr>
                        <a:t>– </a:t>
                      </a:r>
                      <a:r>
                        <a:rPr lang="en-US" sz="2000" dirty="0" smtClean="0">
                          <a:solidFill>
                            <a:srgbClr val="000000"/>
                          </a:solidFill>
                          <a:effectLst/>
                          <a:latin typeface="Verdana" panose="020B0604030504040204" pitchFamily="34" charset="0"/>
                          <a:ea typeface="Verdana" panose="020B0604030504040204" pitchFamily="34" charset="0"/>
                          <a:cs typeface="Verdana" panose="020B0604030504040204" pitchFamily="34" charset="0"/>
                        </a:rPr>
                        <a:t>52.2%</a:t>
                      </a:r>
                      <a:endParaRPr lang="en-US" sz="2000" dirty="0">
                        <a:solidFill>
                          <a:srgbClr val="000000"/>
                        </a:solidFill>
                        <a:effectLst/>
                        <a:latin typeface="Verdana" panose="020B0604030504040204" pitchFamily="34" charset="0"/>
                        <a:ea typeface="Verdana" panose="020B0604030504040204" pitchFamily="34" charset="0"/>
                        <a:cs typeface="Verdana" panose="020B0604030504040204" pitchFamily="34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marL="0" marR="0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2000" dirty="0" smtClean="0">
                          <a:solidFill>
                            <a:srgbClr val="000000"/>
                          </a:solidFill>
                          <a:effectLst/>
                          <a:latin typeface="Verdana" panose="020B0604030504040204" pitchFamily="34" charset="0"/>
                          <a:ea typeface="Verdana" panose="020B0604030504040204" pitchFamily="34" charset="0"/>
                          <a:cs typeface="Verdana" panose="020B0604030504040204" pitchFamily="34" charset="0"/>
                        </a:rPr>
                        <a:t>Recreational</a:t>
                      </a:r>
                      <a:endParaRPr lang="en-US" sz="2000" dirty="0">
                        <a:solidFill>
                          <a:srgbClr val="000000"/>
                        </a:solidFill>
                        <a:effectLst/>
                        <a:latin typeface="Verdana" panose="020B0604030504040204" pitchFamily="34" charset="0"/>
                        <a:ea typeface="Verdana" panose="020B0604030504040204" pitchFamily="34" charset="0"/>
                        <a:cs typeface="Verdana" panose="020B0604030504040204" pitchFamily="34" charset="0"/>
                      </a:endParaRPr>
                    </a:p>
                  </a:txBody>
                  <a:tcPr marL="68580" marR="68580" marT="0" marB="0"/>
                </a:tc>
              </a:tr>
              <a:tr h="0">
                <a:tc>
                  <a:txBody>
                    <a:bodyPr/>
                    <a:lstStyle/>
                    <a:p>
                      <a:pPr marL="0" marR="0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2000" dirty="0" smtClean="0">
                          <a:solidFill>
                            <a:srgbClr val="000000"/>
                          </a:solidFill>
                          <a:effectLst/>
                          <a:latin typeface="Verdana" panose="020B0604030504040204" pitchFamily="34" charset="0"/>
                          <a:ea typeface="Verdana" panose="020B0604030504040204" pitchFamily="34" charset="0"/>
                          <a:cs typeface="Verdana" panose="020B0604030504040204" pitchFamily="34" charset="0"/>
                        </a:rPr>
                        <a:t>Arkansas</a:t>
                      </a:r>
                      <a:endParaRPr lang="en-US" sz="2000" dirty="0">
                        <a:solidFill>
                          <a:srgbClr val="000000"/>
                        </a:solidFill>
                        <a:effectLst/>
                        <a:latin typeface="Verdana" panose="020B0604030504040204" pitchFamily="34" charset="0"/>
                        <a:ea typeface="Verdana" panose="020B0604030504040204" pitchFamily="34" charset="0"/>
                        <a:cs typeface="Verdana" panose="020B0604030504040204" pitchFamily="34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marL="0" marR="0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2000" dirty="0" smtClean="0">
                          <a:solidFill>
                            <a:srgbClr val="000000"/>
                          </a:solidFill>
                          <a:effectLst/>
                          <a:latin typeface="Verdana" panose="020B0604030504040204" pitchFamily="34" charset="0"/>
                          <a:ea typeface="Verdana" panose="020B0604030504040204" pitchFamily="34" charset="0"/>
                          <a:cs typeface="Verdana" panose="020B0604030504040204" pitchFamily="34" charset="0"/>
                        </a:rPr>
                        <a:t>Win – 53.2%</a:t>
                      </a:r>
                      <a:endParaRPr lang="en-US" sz="2000" dirty="0">
                        <a:solidFill>
                          <a:srgbClr val="000000"/>
                        </a:solidFill>
                        <a:effectLst/>
                        <a:latin typeface="Verdana" panose="020B0604030504040204" pitchFamily="34" charset="0"/>
                        <a:ea typeface="Verdana" panose="020B0604030504040204" pitchFamily="34" charset="0"/>
                        <a:cs typeface="Verdana" panose="020B0604030504040204" pitchFamily="34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marL="0" marR="0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2000" dirty="0" smtClean="0">
                          <a:solidFill>
                            <a:srgbClr val="000000"/>
                          </a:solidFill>
                          <a:effectLst/>
                          <a:latin typeface="Verdana" panose="020B0604030504040204" pitchFamily="34" charset="0"/>
                          <a:ea typeface="Verdana" panose="020B0604030504040204" pitchFamily="34" charset="0"/>
                          <a:cs typeface="Verdana" panose="020B0604030504040204" pitchFamily="34" charset="0"/>
                        </a:rPr>
                        <a:t>Medical</a:t>
                      </a:r>
                      <a:endParaRPr lang="en-US" sz="2000" dirty="0">
                        <a:solidFill>
                          <a:srgbClr val="000000"/>
                        </a:solidFill>
                        <a:effectLst/>
                        <a:latin typeface="Verdana" panose="020B0604030504040204" pitchFamily="34" charset="0"/>
                        <a:ea typeface="Verdana" panose="020B0604030504040204" pitchFamily="34" charset="0"/>
                        <a:cs typeface="Verdana" panose="020B0604030504040204" pitchFamily="34" charset="0"/>
                      </a:endParaRPr>
                    </a:p>
                  </a:txBody>
                  <a:tcPr marL="68580" marR="68580" marT="0" marB="0"/>
                </a:tc>
              </a:tr>
              <a:tr h="0">
                <a:tc>
                  <a:txBody>
                    <a:bodyPr/>
                    <a:lstStyle/>
                    <a:p>
                      <a:pPr marL="0" marR="0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2000" dirty="0" smtClean="0">
                          <a:solidFill>
                            <a:srgbClr val="000000"/>
                          </a:solidFill>
                          <a:effectLst/>
                          <a:latin typeface="Verdana" panose="020B0604030504040204" pitchFamily="34" charset="0"/>
                          <a:ea typeface="Verdana" panose="020B0604030504040204" pitchFamily="34" charset="0"/>
                          <a:cs typeface="Verdana" panose="020B0604030504040204" pitchFamily="34" charset="0"/>
                        </a:rPr>
                        <a:t>Florida</a:t>
                      </a:r>
                      <a:endParaRPr lang="en-US" sz="2000" dirty="0">
                        <a:solidFill>
                          <a:srgbClr val="000000"/>
                        </a:solidFill>
                        <a:effectLst/>
                        <a:latin typeface="Verdana" panose="020B0604030504040204" pitchFamily="34" charset="0"/>
                        <a:ea typeface="Verdana" panose="020B0604030504040204" pitchFamily="34" charset="0"/>
                        <a:cs typeface="Verdana" panose="020B0604030504040204" pitchFamily="34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marL="0" marR="0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2000" dirty="0" smtClean="0">
                          <a:solidFill>
                            <a:srgbClr val="000000"/>
                          </a:solidFill>
                          <a:effectLst/>
                          <a:latin typeface="Verdana" panose="020B0604030504040204" pitchFamily="34" charset="0"/>
                          <a:ea typeface="Verdana" panose="020B0604030504040204" pitchFamily="34" charset="0"/>
                          <a:cs typeface="Verdana" panose="020B0604030504040204" pitchFamily="34" charset="0"/>
                        </a:rPr>
                        <a:t>Win – 71.3%</a:t>
                      </a:r>
                      <a:endParaRPr lang="en-US" sz="2000" dirty="0">
                        <a:solidFill>
                          <a:srgbClr val="000000"/>
                        </a:solidFill>
                        <a:effectLst/>
                        <a:latin typeface="Verdana" panose="020B0604030504040204" pitchFamily="34" charset="0"/>
                        <a:ea typeface="Verdana" panose="020B0604030504040204" pitchFamily="34" charset="0"/>
                        <a:cs typeface="Verdana" panose="020B0604030504040204" pitchFamily="34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marL="0" marR="0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2000" dirty="0" smtClean="0">
                          <a:solidFill>
                            <a:srgbClr val="000000"/>
                          </a:solidFill>
                          <a:effectLst/>
                          <a:latin typeface="Verdana" panose="020B0604030504040204" pitchFamily="34" charset="0"/>
                          <a:ea typeface="Verdana" panose="020B0604030504040204" pitchFamily="34" charset="0"/>
                          <a:cs typeface="Verdana" panose="020B0604030504040204" pitchFamily="34" charset="0"/>
                        </a:rPr>
                        <a:t>Medical</a:t>
                      </a:r>
                      <a:endParaRPr lang="en-US" sz="2000" dirty="0">
                        <a:solidFill>
                          <a:srgbClr val="000000"/>
                        </a:solidFill>
                        <a:effectLst/>
                        <a:latin typeface="Verdana" panose="020B0604030504040204" pitchFamily="34" charset="0"/>
                        <a:ea typeface="Verdana" panose="020B0604030504040204" pitchFamily="34" charset="0"/>
                        <a:cs typeface="Verdana" panose="020B0604030504040204" pitchFamily="34" charset="0"/>
                      </a:endParaRPr>
                    </a:p>
                  </a:txBody>
                  <a:tcPr marL="68580" marR="68580" marT="0" marB="0"/>
                </a:tc>
              </a:tr>
              <a:tr h="0">
                <a:tc>
                  <a:txBody>
                    <a:bodyPr/>
                    <a:lstStyle/>
                    <a:p>
                      <a:pPr marL="0" marR="0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2000" dirty="0" smtClean="0">
                          <a:solidFill>
                            <a:srgbClr val="000000"/>
                          </a:solidFill>
                          <a:effectLst/>
                          <a:latin typeface="Verdana" panose="020B0604030504040204" pitchFamily="34" charset="0"/>
                          <a:ea typeface="Verdana" panose="020B0604030504040204" pitchFamily="34" charset="0"/>
                          <a:cs typeface="Verdana" panose="020B0604030504040204" pitchFamily="34" charset="0"/>
                        </a:rPr>
                        <a:t>Montana</a:t>
                      </a:r>
                      <a:endParaRPr lang="en-US" sz="2000" dirty="0">
                        <a:solidFill>
                          <a:srgbClr val="000000"/>
                        </a:solidFill>
                        <a:effectLst/>
                        <a:latin typeface="Verdana" panose="020B0604030504040204" pitchFamily="34" charset="0"/>
                        <a:ea typeface="Verdana" panose="020B0604030504040204" pitchFamily="34" charset="0"/>
                        <a:cs typeface="Verdana" panose="020B0604030504040204" pitchFamily="34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marL="0" marR="0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2000" dirty="0" smtClean="0">
                          <a:solidFill>
                            <a:srgbClr val="000000"/>
                          </a:solidFill>
                          <a:effectLst/>
                          <a:latin typeface="Verdana" panose="020B0604030504040204" pitchFamily="34" charset="0"/>
                          <a:ea typeface="Verdana" panose="020B0604030504040204" pitchFamily="34" charset="0"/>
                          <a:cs typeface="Verdana" panose="020B0604030504040204" pitchFamily="34" charset="0"/>
                        </a:rPr>
                        <a:t>Win </a:t>
                      </a:r>
                      <a:r>
                        <a:rPr lang="en-US" sz="2000" dirty="0" smtClean="0">
                          <a:effectLst/>
                          <a:latin typeface="Verdana" panose="020B0604030504040204" pitchFamily="34" charset="0"/>
                          <a:ea typeface="Verdana" panose="020B0604030504040204" pitchFamily="34" charset="0"/>
                          <a:cs typeface="Verdana" panose="020B0604030504040204" pitchFamily="34" charset="0"/>
                        </a:rPr>
                        <a:t>– </a:t>
                      </a:r>
                      <a:r>
                        <a:rPr lang="en-US" sz="2000" dirty="0" smtClean="0">
                          <a:solidFill>
                            <a:srgbClr val="000000"/>
                          </a:solidFill>
                          <a:effectLst/>
                          <a:latin typeface="Verdana" panose="020B0604030504040204" pitchFamily="34" charset="0"/>
                          <a:ea typeface="Verdana" panose="020B0604030504040204" pitchFamily="34" charset="0"/>
                          <a:cs typeface="Verdana" panose="020B0604030504040204" pitchFamily="34" charset="0"/>
                        </a:rPr>
                        <a:t>56.3%</a:t>
                      </a:r>
                      <a:endParaRPr lang="en-US" sz="2000" dirty="0">
                        <a:solidFill>
                          <a:srgbClr val="000000"/>
                        </a:solidFill>
                        <a:effectLst/>
                        <a:latin typeface="Verdana" panose="020B0604030504040204" pitchFamily="34" charset="0"/>
                        <a:ea typeface="Verdana" panose="020B0604030504040204" pitchFamily="34" charset="0"/>
                        <a:cs typeface="Verdana" panose="020B0604030504040204" pitchFamily="34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marL="0" marR="0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2000" dirty="0" smtClean="0">
                          <a:solidFill>
                            <a:srgbClr val="000000"/>
                          </a:solidFill>
                          <a:effectLst/>
                          <a:latin typeface="Verdana" panose="020B0604030504040204" pitchFamily="34" charset="0"/>
                          <a:ea typeface="Verdana" panose="020B0604030504040204" pitchFamily="34" charset="0"/>
                          <a:cs typeface="Verdana" panose="020B0604030504040204" pitchFamily="34" charset="0"/>
                        </a:rPr>
                        <a:t>Medical</a:t>
                      </a:r>
                      <a:endParaRPr lang="en-US" sz="2000" dirty="0">
                        <a:solidFill>
                          <a:srgbClr val="000000"/>
                        </a:solidFill>
                        <a:effectLst/>
                        <a:latin typeface="Verdana" panose="020B0604030504040204" pitchFamily="34" charset="0"/>
                        <a:ea typeface="Verdana" panose="020B0604030504040204" pitchFamily="34" charset="0"/>
                        <a:cs typeface="Verdana" panose="020B0604030504040204" pitchFamily="34" charset="0"/>
                      </a:endParaRPr>
                    </a:p>
                  </a:txBody>
                  <a:tcPr marL="68580" marR="68580" marT="0" marB="0"/>
                </a:tc>
              </a:tr>
              <a:tr h="0">
                <a:tc>
                  <a:txBody>
                    <a:bodyPr/>
                    <a:lstStyle/>
                    <a:p>
                      <a:pPr marL="0" marR="0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2000" dirty="0" smtClean="0">
                          <a:solidFill>
                            <a:srgbClr val="000000"/>
                          </a:solidFill>
                          <a:effectLst/>
                          <a:latin typeface="Verdana" panose="020B0604030504040204" pitchFamily="34" charset="0"/>
                          <a:ea typeface="Verdana" panose="020B0604030504040204" pitchFamily="34" charset="0"/>
                          <a:cs typeface="Verdana" panose="020B0604030504040204" pitchFamily="34" charset="0"/>
                        </a:rPr>
                        <a:t>North Dakota</a:t>
                      </a:r>
                      <a:endParaRPr lang="en-US" sz="2000" dirty="0">
                        <a:solidFill>
                          <a:srgbClr val="000000"/>
                        </a:solidFill>
                        <a:effectLst/>
                        <a:latin typeface="Verdana" panose="020B0604030504040204" pitchFamily="34" charset="0"/>
                        <a:ea typeface="Verdana" panose="020B0604030504040204" pitchFamily="34" charset="0"/>
                        <a:cs typeface="Verdana" panose="020B0604030504040204" pitchFamily="34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marL="0" marR="0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2000" dirty="0" smtClean="0">
                          <a:solidFill>
                            <a:srgbClr val="000000"/>
                          </a:solidFill>
                          <a:effectLst/>
                          <a:latin typeface="Verdana" panose="020B0604030504040204" pitchFamily="34" charset="0"/>
                          <a:ea typeface="Verdana" panose="020B0604030504040204" pitchFamily="34" charset="0"/>
                          <a:cs typeface="Verdana" panose="020B0604030504040204" pitchFamily="34" charset="0"/>
                        </a:rPr>
                        <a:t>Win – 63.8%</a:t>
                      </a:r>
                      <a:endParaRPr lang="en-US" sz="2000" dirty="0">
                        <a:solidFill>
                          <a:srgbClr val="000000"/>
                        </a:solidFill>
                        <a:effectLst/>
                        <a:latin typeface="Verdana" panose="020B0604030504040204" pitchFamily="34" charset="0"/>
                        <a:ea typeface="Verdana" panose="020B0604030504040204" pitchFamily="34" charset="0"/>
                        <a:cs typeface="Verdana" panose="020B0604030504040204" pitchFamily="34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marL="0" marR="0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2000" dirty="0" smtClean="0">
                          <a:solidFill>
                            <a:srgbClr val="000000"/>
                          </a:solidFill>
                          <a:effectLst/>
                          <a:latin typeface="Verdana" panose="020B0604030504040204" pitchFamily="34" charset="0"/>
                          <a:ea typeface="Verdana" panose="020B0604030504040204" pitchFamily="34" charset="0"/>
                          <a:cs typeface="Verdana" panose="020B0604030504040204" pitchFamily="34" charset="0"/>
                        </a:rPr>
                        <a:t>Medical</a:t>
                      </a:r>
                      <a:endParaRPr lang="en-US" sz="2000" dirty="0">
                        <a:solidFill>
                          <a:srgbClr val="000000"/>
                        </a:solidFill>
                        <a:effectLst/>
                        <a:latin typeface="Verdana" panose="020B0604030504040204" pitchFamily="34" charset="0"/>
                        <a:ea typeface="Verdana" panose="020B0604030504040204" pitchFamily="34" charset="0"/>
                        <a:cs typeface="Verdana" panose="020B0604030504040204" pitchFamily="34" charset="0"/>
                      </a:endParaRPr>
                    </a:p>
                  </a:txBody>
                  <a:tcPr marL="68580" marR="68580" marT="0" marB="0"/>
                </a:tc>
              </a:tr>
            </a:tbl>
          </a:graphicData>
        </a:graphic>
      </p:graphicFrame>
      <p:sp>
        <p:nvSpPr>
          <p:cNvPr id="9" name="TextBox 8"/>
          <p:cNvSpPr txBox="1"/>
          <p:nvPr/>
        </p:nvSpPr>
        <p:spPr>
          <a:xfrm>
            <a:off x="9525" y="1543707"/>
            <a:ext cx="9144000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1600" b="1" dirty="0" smtClean="0">
                <a:solidFill>
                  <a:schemeClr val="accent2">
                    <a:lumMod val="75000"/>
                  </a:schemeClr>
                </a:solidFill>
              </a:rPr>
              <a:t>States and Legalization - 2016</a:t>
            </a:r>
            <a:endParaRPr lang="en-US" sz="1600" b="1" dirty="0">
              <a:solidFill>
                <a:schemeClr val="accent2">
                  <a:lumMod val="75000"/>
                </a:schemeClr>
              </a:solidFill>
            </a:endParaRPr>
          </a:p>
        </p:txBody>
      </p:sp>
      <p:sp>
        <p:nvSpPr>
          <p:cNvPr id="11" name="TextBox 10"/>
          <p:cNvSpPr txBox="1"/>
          <p:nvPr/>
        </p:nvSpPr>
        <p:spPr>
          <a:xfrm>
            <a:off x="6659373" y="5059064"/>
            <a:ext cx="1301142" cy="2616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100" dirty="0" smtClean="0"/>
              <a:t>NORML 2016</a:t>
            </a:r>
            <a:endParaRPr lang="en-US" sz="1100" dirty="0"/>
          </a:p>
        </p:txBody>
      </p:sp>
    </p:spTree>
    <p:extLst>
      <p:ext uri="{BB962C8B-B14F-4D97-AF65-F5344CB8AC3E}">
        <p14:creationId xmlns:p14="http://schemas.microsoft.com/office/powerpoint/2010/main" val="3599006572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1400">
        <p14:doors dir="vert"/>
      </p:transition>
    </mc:Choice>
    <mc:Fallback>
      <p:transition spd="slow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/>
          <p:cNvSpPr>
            <a:spLocks noGrp="1"/>
          </p:cNvSpPr>
          <p:nvPr>
            <p:ph type="title"/>
          </p:nvPr>
        </p:nvSpPr>
        <p:spPr>
          <a:xfrm>
            <a:off x="304800" y="122725"/>
            <a:ext cx="8610600" cy="990600"/>
          </a:xfrm>
        </p:spPr>
        <p:txBody>
          <a:bodyPr>
            <a:normAutofit/>
          </a:bodyPr>
          <a:lstStyle/>
          <a:p>
            <a:r>
              <a:rPr lang="en-US" sz="2800" dirty="0" smtClean="0">
                <a:solidFill>
                  <a:schemeClr val="accent2">
                    <a:lumMod val="75000"/>
                  </a:schemeClr>
                </a:solidFill>
              </a:rPr>
              <a:t>U.S. Public Opinion on Marijuana:</a:t>
            </a:r>
            <a:br>
              <a:rPr lang="en-US" sz="2800" dirty="0" smtClean="0">
                <a:solidFill>
                  <a:schemeClr val="accent2">
                    <a:lumMod val="75000"/>
                  </a:schemeClr>
                </a:solidFill>
              </a:rPr>
            </a:br>
            <a:r>
              <a:rPr lang="en-US" sz="2800" dirty="0" smtClean="0">
                <a:solidFill>
                  <a:schemeClr val="accent2">
                    <a:lumMod val="75000"/>
                  </a:schemeClr>
                </a:solidFill>
              </a:rPr>
              <a:t>1960s to 2016</a:t>
            </a:r>
            <a:endParaRPr lang="en-US" sz="2800" dirty="0">
              <a:solidFill>
                <a:schemeClr val="accent2">
                  <a:lumMod val="75000"/>
                </a:schemeClr>
              </a:solidFill>
            </a:endParaRPr>
          </a:p>
        </p:txBody>
      </p:sp>
      <p:pic>
        <p:nvPicPr>
          <p:cNvPr id="4098" name="Picture 2" descr="u-s-marijuana-legalization-gallup-poll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60523" y="4385474"/>
            <a:ext cx="5178903" cy="219456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3" name="Picture 2"/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18823" y="1174650"/>
            <a:ext cx="4235112" cy="3017520"/>
          </a:xfrm>
          <a:prstGeom prst="rect">
            <a:avLst/>
          </a:prstGeom>
        </p:spPr>
      </p:pic>
      <p:pic>
        <p:nvPicPr>
          <p:cNvPr id="4" name="Picture 3"/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347830" y="1147017"/>
            <a:ext cx="2247900" cy="539496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778548061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1400">
        <p14:doors dir="vert"/>
      </p:transition>
    </mc:Choice>
    <mc:Fallback>
      <p:transition spd="slow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z="3000" dirty="0" smtClean="0">
                <a:solidFill>
                  <a:schemeClr val="accent2">
                    <a:lumMod val="75000"/>
                  </a:schemeClr>
                </a:solidFill>
              </a:rPr>
              <a:t>Recreational Marijuana </a:t>
            </a:r>
            <a:r>
              <a:rPr lang="en-US" sz="3000" dirty="0" smtClean="0">
                <a:solidFill>
                  <a:schemeClr val="accent2">
                    <a:lumMod val="75000"/>
                  </a:schemeClr>
                </a:solidFill>
              </a:rPr>
              <a:t>in Colorado</a:t>
            </a:r>
            <a:br>
              <a:rPr lang="en-US" sz="3000" dirty="0" smtClean="0">
                <a:solidFill>
                  <a:schemeClr val="accent2">
                    <a:lumMod val="75000"/>
                  </a:schemeClr>
                </a:solidFill>
              </a:rPr>
            </a:br>
            <a:r>
              <a:rPr lang="en-US" sz="2600" dirty="0" smtClean="0">
                <a:solidFill>
                  <a:schemeClr val="accent2">
                    <a:lumMod val="75000"/>
                  </a:schemeClr>
                </a:solidFill>
              </a:rPr>
              <a:t>2016 Election</a:t>
            </a:r>
            <a:endParaRPr lang="en-US" sz="2600" dirty="0">
              <a:solidFill>
                <a:schemeClr val="accent2">
                  <a:lumMod val="75000"/>
                </a:schemeClr>
              </a:solidFill>
            </a:endParaRPr>
          </a:p>
        </p:txBody>
      </p:sp>
      <p:graphicFrame>
        <p:nvGraphicFramePr>
          <p:cNvPr id="3" name="Table 2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2795656258"/>
              </p:ext>
            </p:extLst>
          </p:nvPr>
        </p:nvGraphicFramePr>
        <p:xfrm>
          <a:off x="1446010" y="1278209"/>
          <a:ext cx="6268034" cy="5151120"/>
        </p:xfrm>
        <a:graphic>
          <a:graphicData uri="http://schemas.openxmlformats.org/drawingml/2006/table">
            <a:tbl>
              <a:tblPr>
                <a:tableStyleId>{0E3FDE45-AF77-4B5C-9715-49D594BDF05E}</a:tableStyleId>
              </a:tblPr>
              <a:tblGrid>
                <a:gridCol w="3437309"/>
                <a:gridCol w="2830725"/>
              </a:tblGrid>
              <a:tr h="370840">
                <a:tc gridSpan="2">
                  <a:txBody>
                    <a:bodyPr/>
                    <a:lstStyle/>
                    <a:p>
                      <a:r>
                        <a:rPr lang="en-US" sz="2200" dirty="0" smtClean="0">
                          <a:solidFill>
                            <a:schemeClr val="accent2">
                              <a:lumMod val="75000"/>
                            </a:schemeClr>
                          </a:solidFill>
                          <a:latin typeface="Verdana" panose="020B0604030504040204" pitchFamily="34" charset="0"/>
                          <a:ea typeface="Verdana" panose="020B0604030504040204" pitchFamily="34" charset="0"/>
                          <a:cs typeface="Verdana" panose="020B0604030504040204" pitchFamily="34" charset="0"/>
                        </a:rPr>
                        <a:t>Pueblo – Napa Valley of Cannabis</a:t>
                      </a:r>
                      <a:endParaRPr lang="en-US" sz="2200" dirty="0">
                        <a:solidFill>
                          <a:schemeClr val="accent2">
                            <a:lumMod val="75000"/>
                          </a:schemeClr>
                        </a:solidFill>
                        <a:latin typeface="Verdana" panose="020B0604030504040204" pitchFamily="34" charset="0"/>
                        <a:ea typeface="Verdana" panose="020B0604030504040204" pitchFamily="34" charset="0"/>
                        <a:cs typeface="Verdana" panose="020B0604030504040204" pitchFamily="34" charset="0"/>
                      </a:endParaRPr>
                    </a:p>
                  </a:txBody>
                  <a:tcPr>
                    <a:solidFill>
                      <a:schemeClr val="accent2">
                        <a:lumMod val="20000"/>
                        <a:lumOff val="80000"/>
                      </a:schemeClr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en-US" sz="2400" dirty="0">
                        <a:solidFill>
                          <a:schemeClr val="accent2">
                            <a:lumMod val="75000"/>
                          </a:schemeClr>
                        </a:solidFill>
                        <a:latin typeface="Verdana" panose="020B0604030504040204" pitchFamily="34" charset="0"/>
                        <a:ea typeface="Verdana" panose="020B0604030504040204" pitchFamily="34" charset="0"/>
                        <a:cs typeface="Verdana" panose="020B0604030504040204" pitchFamily="34" charset="0"/>
                      </a:endParaRPr>
                    </a:p>
                  </a:txBody>
                  <a:tcPr>
                    <a:solidFill>
                      <a:schemeClr val="accent2">
                        <a:lumMod val="20000"/>
                        <a:lumOff val="80000"/>
                      </a:schemeClr>
                    </a:solidFill>
                  </a:tcPr>
                </a:tc>
              </a:tr>
              <a:tr h="370840">
                <a:tc>
                  <a:txBody>
                    <a:bodyPr/>
                    <a:lstStyle/>
                    <a:p>
                      <a:r>
                        <a:rPr lang="en-US" sz="2200" i="1" dirty="0" smtClean="0">
                          <a:latin typeface="Verdana" panose="020B0604030504040204" pitchFamily="34" charset="0"/>
                          <a:ea typeface="Verdana" panose="020B0604030504040204" pitchFamily="34" charset="0"/>
                          <a:cs typeface="Verdana" panose="020B0604030504040204" pitchFamily="34" charset="0"/>
                        </a:rPr>
                        <a:t>Delegalize</a:t>
                      </a:r>
                      <a:r>
                        <a:rPr lang="en-US" sz="2200" i="1" baseline="0" dirty="0" smtClean="0">
                          <a:latin typeface="Verdana" panose="020B0604030504040204" pitchFamily="34" charset="0"/>
                          <a:ea typeface="Verdana" panose="020B0604030504040204" pitchFamily="34" charset="0"/>
                          <a:cs typeface="Verdana" panose="020B0604030504040204" pitchFamily="34" charset="0"/>
                        </a:rPr>
                        <a:t> in county</a:t>
                      </a:r>
                      <a:endParaRPr lang="en-US" sz="2200" i="1" dirty="0">
                        <a:latin typeface="Verdana" panose="020B0604030504040204" pitchFamily="34" charset="0"/>
                        <a:ea typeface="Verdana" panose="020B0604030504040204" pitchFamily="34" charset="0"/>
                        <a:cs typeface="Verdana" panose="020B0604030504040204" pitchFamily="34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n-US" sz="2200" dirty="0">
                        <a:latin typeface="Verdana" panose="020B0604030504040204" pitchFamily="34" charset="0"/>
                        <a:ea typeface="Verdana" panose="020B0604030504040204" pitchFamily="34" charset="0"/>
                        <a:cs typeface="Verdana" panose="020B0604030504040204" pitchFamily="34" charset="0"/>
                      </a:endParaRPr>
                    </a:p>
                  </a:txBody>
                  <a:tcPr/>
                </a:tc>
              </a:tr>
              <a:tr h="457200">
                <a:tc>
                  <a:txBody>
                    <a:bodyPr/>
                    <a:lstStyle/>
                    <a:p>
                      <a:pPr marL="365760"/>
                      <a:r>
                        <a:rPr lang="en-US" sz="2200" dirty="0" smtClean="0">
                          <a:latin typeface="Verdana" panose="020B0604030504040204" pitchFamily="34" charset="0"/>
                          <a:ea typeface="Verdana" panose="020B0604030504040204" pitchFamily="34" charset="0"/>
                          <a:cs typeface="Verdana" panose="020B0604030504040204" pitchFamily="34" charset="0"/>
                        </a:rPr>
                        <a:t>Yes</a:t>
                      </a:r>
                      <a:endParaRPr lang="en-US" sz="2200" dirty="0">
                        <a:latin typeface="Verdana" panose="020B0604030504040204" pitchFamily="34" charset="0"/>
                        <a:ea typeface="Verdana" panose="020B0604030504040204" pitchFamily="34" charset="0"/>
                        <a:cs typeface="Verdana" panose="020B0604030504040204" pitchFamily="34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2200" dirty="0" smtClean="0">
                          <a:latin typeface="Verdana" panose="020B0604030504040204" pitchFamily="34" charset="0"/>
                          <a:ea typeface="Verdana" panose="020B0604030504040204" pitchFamily="34" charset="0"/>
                          <a:cs typeface="Verdana" panose="020B0604030504040204" pitchFamily="34" charset="0"/>
                        </a:rPr>
                        <a:t>42%</a:t>
                      </a:r>
                      <a:endParaRPr lang="en-US" sz="2200" dirty="0">
                        <a:latin typeface="Verdana" panose="020B0604030504040204" pitchFamily="34" charset="0"/>
                        <a:ea typeface="Verdana" panose="020B0604030504040204" pitchFamily="34" charset="0"/>
                        <a:cs typeface="Verdana" panose="020B0604030504040204" pitchFamily="34" charset="0"/>
                      </a:endParaRPr>
                    </a:p>
                  </a:txBody>
                  <a:tcPr/>
                </a:tc>
              </a:tr>
              <a:tr h="370840">
                <a:tc>
                  <a:txBody>
                    <a:bodyPr/>
                    <a:lstStyle/>
                    <a:p>
                      <a:pPr marL="365760"/>
                      <a:r>
                        <a:rPr lang="en-US" sz="2200" dirty="0" smtClean="0">
                          <a:latin typeface="Verdana" panose="020B0604030504040204" pitchFamily="34" charset="0"/>
                          <a:ea typeface="Verdana" panose="020B0604030504040204" pitchFamily="34" charset="0"/>
                          <a:cs typeface="Verdana" panose="020B0604030504040204" pitchFamily="34" charset="0"/>
                        </a:rPr>
                        <a:t>No</a:t>
                      </a:r>
                      <a:endParaRPr lang="en-US" sz="2200" dirty="0">
                        <a:latin typeface="Verdana" panose="020B0604030504040204" pitchFamily="34" charset="0"/>
                        <a:ea typeface="Verdana" panose="020B0604030504040204" pitchFamily="34" charset="0"/>
                        <a:cs typeface="Verdana" panose="020B0604030504040204" pitchFamily="34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2200" dirty="0" smtClean="0">
                          <a:latin typeface="Verdana" panose="020B0604030504040204" pitchFamily="34" charset="0"/>
                          <a:ea typeface="Verdana" panose="020B0604030504040204" pitchFamily="34" charset="0"/>
                          <a:cs typeface="Verdana" panose="020B0604030504040204" pitchFamily="34" charset="0"/>
                        </a:rPr>
                        <a:t>58</a:t>
                      </a:r>
                      <a:endParaRPr lang="en-US" sz="2200" dirty="0">
                        <a:latin typeface="Verdana" panose="020B0604030504040204" pitchFamily="34" charset="0"/>
                        <a:ea typeface="Verdana" panose="020B0604030504040204" pitchFamily="34" charset="0"/>
                        <a:cs typeface="Verdana" panose="020B0604030504040204" pitchFamily="34" charset="0"/>
                      </a:endParaRPr>
                    </a:p>
                  </a:txBody>
                  <a:tcPr/>
                </a:tc>
              </a:tr>
              <a:tr h="0">
                <a:tc>
                  <a:txBody>
                    <a:bodyPr/>
                    <a:lstStyle/>
                    <a:p>
                      <a:r>
                        <a:rPr lang="en-US" sz="2200" i="1" dirty="0" smtClean="0">
                          <a:latin typeface="Verdana" panose="020B0604030504040204" pitchFamily="34" charset="0"/>
                          <a:ea typeface="Verdana" panose="020B0604030504040204" pitchFamily="34" charset="0"/>
                          <a:cs typeface="Verdana" panose="020B0604030504040204" pitchFamily="34" charset="0"/>
                        </a:rPr>
                        <a:t>Allow in city</a:t>
                      </a:r>
                      <a:endParaRPr lang="en-US" sz="2200" i="1" dirty="0">
                        <a:latin typeface="Verdana" panose="020B0604030504040204" pitchFamily="34" charset="0"/>
                        <a:ea typeface="Verdana" panose="020B0604030504040204" pitchFamily="34" charset="0"/>
                        <a:cs typeface="Verdana" panose="020B0604030504040204" pitchFamily="34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n-US" sz="2200" dirty="0">
                        <a:latin typeface="Verdana" panose="020B0604030504040204" pitchFamily="34" charset="0"/>
                        <a:ea typeface="Verdana" panose="020B0604030504040204" pitchFamily="34" charset="0"/>
                        <a:cs typeface="Verdana" panose="020B0604030504040204" pitchFamily="34" charset="0"/>
                      </a:endParaRPr>
                    </a:p>
                  </a:txBody>
                  <a:tcPr/>
                </a:tc>
              </a:tr>
              <a:tr h="370840">
                <a:tc>
                  <a:txBody>
                    <a:bodyPr/>
                    <a:lstStyle/>
                    <a:p>
                      <a:pPr marL="365760"/>
                      <a:r>
                        <a:rPr lang="en-US" sz="2200" dirty="0" smtClean="0">
                          <a:latin typeface="Verdana" panose="020B0604030504040204" pitchFamily="34" charset="0"/>
                          <a:ea typeface="Verdana" panose="020B0604030504040204" pitchFamily="34" charset="0"/>
                          <a:cs typeface="Verdana" panose="020B0604030504040204" pitchFamily="34" charset="0"/>
                        </a:rPr>
                        <a:t>Yes</a:t>
                      </a:r>
                      <a:endParaRPr lang="en-US" sz="2200" dirty="0">
                        <a:latin typeface="Verdana" panose="020B0604030504040204" pitchFamily="34" charset="0"/>
                        <a:ea typeface="Verdana" panose="020B0604030504040204" pitchFamily="34" charset="0"/>
                        <a:cs typeface="Verdana" panose="020B0604030504040204" pitchFamily="34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2200" dirty="0" smtClean="0">
                          <a:latin typeface="Verdana" panose="020B0604030504040204" pitchFamily="34" charset="0"/>
                          <a:ea typeface="Verdana" panose="020B0604030504040204" pitchFamily="34" charset="0"/>
                          <a:cs typeface="Verdana" panose="020B0604030504040204" pitchFamily="34" charset="0"/>
                        </a:rPr>
                        <a:t>51%</a:t>
                      </a:r>
                      <a:endParaRPr lang="en-US" sz="2200" dirty="0">
                        <a:latin typeface="Verdana" panose="020B0604030504040204" pitchFamily="34" charset="0"/>
                        <a:ea typeface="Verdana" panose="020B0604030504040204" pitchFamily="34" charset="0"/>
                        <a:cs typeface="Verdana" panose="020B0604030504040204" pitchFamily="34" charset="0"/>
                      </a:endParaRPr>
                    </a:p>
                  </a:txBody>
                  <a:tcPr/>
                </a:tc>
              </a:tr>
              <a:tr h="326855">
                <a:tc>
                  <a:txBody>
                    <a:bodyPr/>
                    <a:lstStyle/>
                    <a:p>
                      <a:pPr marL="365760"/>
                      <a:r>
                        <a:rPr lang="en-US" sz="2200" dirty="0" smtClean="0">
                          <a:latin typeface="Verdana" panose="020B0604030504040204" pitchFamily="34" charset="0"/>
                          <a:ea typeface="Verdana" panose="020B0604030504040204" pitchFamily="34" charset="0"/>
                          <a:cs typeface="Verdana" panose="020B0604030504040204" pitchFamily="34" charset="0"/>
                        </a:rPr>
                        <a:t>No</a:t>
                      </a:r>
                      <a:endParaRPr lang="en-US" sz="2200" dirty="0">
                        <a:latin typeface="Verdana" panose="020B0604030504040204" pitchFamily="34" charset="0"/>
                        <a:ea typeface="Verdana" panose="020B0604030504040204" pitchFamily="34" charset="0"/>
                        <a:cs typeface="Verdana" panose="020B0604030504040204" pitchFamily="34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2200" dirty="0" smtClean="0">
                          <a:latin typeface="Verdana" panose="020B0604030504040204" pitchFamily="34" charset="0"/>
                          <a:ea typeface="Verdana" panose="020B0604030504040204" pitchFamily="34" charset="0"/>
                          <a:cs typeface="Verdana" panose="020B0604030504040204" pitchFamily="34" charset="0"/>
                        </a:rPr>
                        <a:t>49</a:t>
                      </a:r>
                      <a:endParaRPr lang="en-US" sz="2200" dirty="0">
                        <a:latin typeface="Verdana" panose="020B0604030504040204" pitchFamily="34" charset="0"/>
                        <a:ea typeface="Verdana" panose="020B0604030504040204" pitchFamily="34" charset="0"/>
                        <a:cs typeface="Verdana" panose="020B0604030504040204" pitchFamily="34" charset="0"/>
                      </a:endParaRPr>
                    </a:p>
                  </a:txBody>
                  <a:tcPr/>
                </a:tc>
              </a:tr>
              <a:tr h="370840">
                <a:tc gridSpan="2">
                  <a:txBody>
                    <a:bodyPr/>
                    <a:lstStyle/>
                    <a:p>
                      <a:r>
                        <a:rPr lang="en-US" sz="2200" dirty="0" smtClean="0">
                          <a:solidFill>
                            <a:schemeClr val="accent2">
                              <a:lumMod val="75000"/>
                            </a:schemeClr>
                          </a:solidFill>
                          <a:latin typeface="Verdana" panose="020B0604030504040204" pitchFamily="34" charset="0"/>
                          <a:ea typeface="Verdana" panose="020B0604030504040204" pitchFamily="34" charset="0"/>
                          <a:cs typeface="Verdana" panose="020B0604030504040204" pitchFamily="34" charset="0"/>
                        </a:rPr>
                        <a:t>Denver – Expansion of Use in Public</a:t>
                      </a:r>
                      <a:r>
                        <a:rPr lang="en-US" sz="2200" baseline="0" dirty="0" smtClean="0">
                          <a:solidFill>
                            <a:schemeClr val="accent2">
                              <a:lumMod val="75000"/>
                            </a:schemeClr>
                          </a:solidFill>
                          <a:latin typeface="Verdana" panose="020B0604030504040204" pitchFamily="34" charset="0"/>
                          <a:ea typeface="Verdana" panose="020B0604030504040204" pitchFamily="34" charset="0"/>
                          <a:cs typeface="Verdana" panose="020B0604030504040204" pitchFamily="34" charset="0"/>
                        </a:rPr>
                        <a:t> Places</a:t>
                      </a:r>
                      <a:endParaRPr lang="en-US" sz="2200" dirty="0">
                        <a:solidFill>
                          <a:schemeClr val="accent2">
                            <a:lumMod val="75000"/>
                          </a:schemeClr>
                        </a:solidFill>
                        <a:latin typeface="Verdana" panose="020B0604030504040204" pitchFamily="34" charset="0"/>
                        <a:ea typeface="Verdana" panose="020B0604030504040204" pitchFamily="34" charset="0"/>
                        <a:cs typeface="Verdana" panose="020B0604030504040204" pitchFamily="34" charset="0"/>
                      </a:endParaRPr>
                    </a:p>
                  </a:txBody>
                  <a:tcPr>
                    <a:solidFill>
                      <a:schemeClr val="accent2">
                        <a:lumMod val="20000"/>
                        <a:lumOff val="80000"/>
                      </a:schemeClr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en-US" sz="2400" dirty="0">
                        <a:solidFill>
                          <a:schemeClr val="accent2">
                            <a:lumMod val="75000"/>
                          </a:schemeClr>
                        </a:solidFill>
                        <a:latin typeface="Verdana" panose="020B0604030504040204" pitchFamily="34" charset="0"/>
                        <a:ea typeface="Verdana" panose="020B0604030504040204" pitchFamily="34" charset="0"/>
                        <a:cs typeface="Verdana" panose="020B0604030504040204" pitchFamily="34" charset="0"/>
                      </a:endParaRPr>
                    </a:p>
                  </a:txBody>
                  <a:tcPr>
                    <a:solidFill>
                      <a:schemeClr val="accent2">
                        <a:lumMod val="20000"/>
                        <a:lumOff val="80000"/>
                      </a:schemeClr>
                    </a:solidFill>
                  </a:tcPr>
                </a:tc>
              </a:tr>
              <a:tr h="370840">
                <a:tc>
                  <a:txBody>
                    <a:bodyPr/>
                    <a:lstStyle/>
                    <a:p>
                      <a:r>
                        <a:rPr lang="en-US" sz="2200" i="1" dirty="0" smtClean="0">
                          <a:latin typeface="Verdana" panose="020B0604030504040204" pitchFamily="34" charset="0"/>
                          <a:ea typeface="Verdana" panose="020B0604030504040204" pitchFamily="34" charset="0"/>
                          <a:cs typeface="Verdana" panose="020B0604030504040204" pitchFamily="34" charset="0"/>
                        </a:rPr>
                        <a:t>Use in bars</a:t>
                      </a:r>
                      <a:endParaRPr lang="en-US" sz="2200" i="1" dirty="0">
                        <a:latin typeface="Verdana" panose="020B0604030504040204" pitchFamily="34" charset="0"/>
                        <a:ea typeface="Verdana" panose="020B0604030504040204" pitchFamily="34" charset="0"/>
                        <a:cs typeface="Verdana" panose="020B0604030504040204" pitchFamily="34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n-US" sz="2200" dirty="0">
                        <a:latin typeface="Verdana" panose="020B0604030504040204" pitchFamily="34" charset="0"/>
                        <a:ea typeface="Verdana" panose="020B0604030504040204" pitchFamily="34" charset="0"/>
                        <a:cs typeface="Verdana" panose="020B0604030504040204" pitchFamily="34" charset="0"/>
                      </a:endParaRPr>
                    </a:p>
                  </a:txBody>
                  <a:tcPr/>
                </a:tc>
              </a:tr>
              <a:tr h="0">
                <a:tc>
                  <a:txBody>
                    <a:bodyPr/>
                    <a:lstStyle/>
                    <a:p>
                      <a:pPr marL="365760"/>
                      <a:r>
                        <a:rPr lang="en-US" sz="2200" dirty="0" smtClean="0">
                          <a:latin typeface="Verdana" panose="020B0604030504040204" pitchFamily="34" charset="0"/>
                          <a:ea typeface="Verdana" panose="020B0604030504040204" pitchFamily="34" charset="0"/>
                          <a:cs typeface="Verdana" panose="020B0604030504040204" pitchFamily="34" charset="0"/>
                        </a:rPr>
                        <a:t>Favor</a:t>
                      </a:r>
                      <a:endParaRPr lang="en-US" sz="2200" dirty="0">
                        <a:latin typeface="Verdana" panose="020B0604030504040204" pitchFamily="34" charset="0"/>
                        <a:ea typeface="Verdana" panose="020B0604030504040204" pitchFamily="34" charset="0"/>
                        <a:cs typeface="Verdana" panose="020B0604030504040204" pitchFamily="34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2200" dirty="0" smtClean="0">
                          <a:latin typeface="Verdana" panose="020B0604030504040204" pitchFamily="34" charset="0"/>
                          <a:ea typeface="Verdana" panose="020B0604030504040204" pitchFamily="34" charset="0"/>
                          <a:cs typeface="Verdana" panose="020B0604030504040204" pitchFamily="34" charset="0"/>
                        </a:rPr>
                        <a:t>54%</a:t>
                      </a:r>
                      <a:endParaRPr lang="en-US" sz="2200" dirty="0">
                        <a:latin typeface="Verdana" panose="020B0604030504040204" pitchFamily="34" charset="0"/>
                        <a:ea typeface="Verdana" panose="020B0604030504040204" pitchFamily="34" charset="0"/>
                        <a:cs typeface="Verdana" panose="020B0604030504040204" pitchFamily="34" charset="0"/>
                      </a:endParaRPr>
                    </a:p>
                  </a:txBody>
                  <a:tcPr/>
                </a:tc>
              </a:tr>
              <a:tr h="171212">
                <a:tc>
                  <a:txBody>
                    <a:bodyPr/>
                    <a:lstStyle/>
                    <a:p>
                      <a:pPr marL="365760"/>
                      <a:r>
                        <a:rPr lang="en-US" sz="2200" dirty="0" smtClean="0">
                          <a:latin typeface="Verdana" panose="020B0604030504040204" pitchFamily="34" charset="0"/>
                          <a:ea typeface="Verdana" panose="020B0604030504040204" pitchFamily="34" charset="0"/>
                          <a:cs typeface="Verdana" panose="020B0604030504040204" pitchFamily="34" charset="0"/>
                        </a:rPr>
                        <a:t>Oppose</a:t>
                      </a:r>
                      <a:endParaRPr lang="en-US" sz="2200" dirty="0">
                        <a:latin typeface="Verdana" panose="020B0604030504040204" pitchFamily="34" charset="0"/>
                        <a:ea typeface="Verdana" panose="020B0604030504040204" pitchFamily="34" charset="0"/>
                        <a:cs typeface="Verdana" panose="020B0604030504040204" pitchFamily="34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2200" dirty="0" smtClean="0">
                          <a:latin typeface="Verdana" panose="020B0604030504040204" pitchFamily="34" charset="0"/>
                          <a:ea typeface="Verdana" panose="020B0604030504040204" pitchFamily="34" charset="0"/>
                          <a:cs typeface="Verdana" panose="020B0604030504040204" pitchFamily="34" charset="0"/>
                        </a:rPr>
                        <a:t>46</a:t>
                      </a:r>
                      <a:endParaRPr lang="en-US" sz="2200" dirty="0">
                        <a:latin typeface="Verdana" panose="020B0604030504040204" pitchFamily="34" charset="0"/>
                        <a:ea typeface="Verdana" panose="020B0604030504040204" pitchFamily="34" charset="0"/>
                        <a:cs typeface="Verdana" panose="020B0604030504040204" pitchFamily="34" charset="0"/>
                      </a:endParaRPr>
                    </a:p>
                  </a:txBody>
                  <a:tcPr/>
                </a:tc>
              </a:tr>
              <a:tr h="370840">
                <a:tc>
                  <a:txBody>
                    <a:bodyPr/>
                    <a:lstStyle/>
                    <a:p>
                      <a:pPr marL="0" indent="0"/>
                      <a:r>
                        <a:rPr lang="en-US" sz="2200" i="0" dirty="0" smtClean="0">
                          <a:latin typeface="Verdana" panose="020B0604030504040204" pitchFamily="34" charset="0"/>
                          <a:ea typeface="Verdana" panose="020B0604030504040204" pitchFamily="34" charset="0"/>
                          <a:cs typeface="Verdana" panose="020B0604030504040204" pitchFamily="34" charset="0"/>
                        </a:rPr>
                        <a:t>H. Clinton</a:t>
                      </a:r>
                      <a:endParaRPr lang="en-US" sz="2200" i="0" dirty="0">
                        <a:latin typeface="Verdana" panose="020B0604030504040204" pitchFamily="34" charset="0"/>
                        <a:ea typeface="Verdana" panose="020B0604030504040204" pitchFamily="34" charset="0"/>
                        <a:cs typeface="Verdana" panose="020B0604030504040204" pitchFamily="34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2200" dirty="0" smtClean="0">
                          <a:latin typeface="Verdana" panose="020B0604030504040204" pitchFamily="34" charset="0"/>
                          <a:ea typeface="Verdana" panose="020B0604030504040204" pitchFamily="34" charset="0"/>
                          <a:cs typeface="Verdana" panose="020B0604030504040204" pitchFamily="34" charset="0"/>
                        </a:rPr>
                        <a:t>74</a:t>
                      </a:r>
                      <a:endParaRPr lang="en-US" sz="2200" dirty="0">
                        <a:latin typeface="Verdana" panose="020B0604030504040204" pitchFamily="34" charset="0"/>
                        <a:ea typeface="Verdana" panose="020B0604030504040204" pitchFamily="34" charset="0"/>
                        <a:cs typeface="Verdana" panose="020B0604030504040204" pitchFamily="34" charset="0"/>
                      </a:endParaRPr>
                    </a:p>
                  </a:txBody>
                  <a:tcPr/>
                </a:tc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1846416071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1400">
        <p14:doors dir="vert"/>
      </p:transition>
    </mc:Choice>
    <mc:Fallback>
      <p:transition spd="slow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z="2800" dirty="0" smtClean="0">
                <a:solidFill>
                  <a:schemeClr val="accent2">
                    <a:lumMod val="75000"/>
                  </a:schemeClr>
                </a:solidFill>
              </a:rPr>
              <a:t>Statement that Teens are Less Likely to Graduate</a:t>
            </a:r>
            <a:br>
              <a:rPr lang="en-US" sz="2800" dirty="0" smtClean="0">
                <a:solidFill>
                  <a:schemeClr val="accent2">
                    <a:lumMod val="75000"/>
                  </a:schemeClr>
                </a:solidFill>
              </a:rPr>
            </a:br>
            <a:r>
              <a:rPr lang="en-US" sz="2800" dirty="0" smtClean="0">
                <a:solidFill>
                  <a:schemeClr val="accent2">
                    <a:lumMod val="75000"/>
                  </a:schemeClr>
                </a:solidFill>
              </a:rPr>
              <a:t>From High School by Demographic Group</a:t>
            </a:r>
            <a:endParaRPr lang="en-US" sz="2800" dirty="0">
              <a:solidFill>
                <a:schemeClr val="accent2">
                  <a:lumMod val="75000"/>
                </a:schemeClr>
              </a:solidFill>
            </a:endParaRPr>
          </a:p>
        </p:txBody>
      </p:sp>
      <p:sp>
        <p:nvSpPr>
          <p:cNvPr id="3" name="TextBox 2"/>
          <p:cNvSpPr txBox="1"/>
          <p:nvPr/>
        </p:nvSpPr>
        <p:spPr>
          <a:xfrm>
            <a:off x="820715" y="2493096"/>
            <a:ext cx="7473821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1600" b="1" dirty="0" smtClean="0">
                <a:solidFill>
                  <a:schemeClr val="bg2">
                    <a:lumMod val="50000"/>
                  </a:schemeClr>
                </a:solidFill>
              </a:rPr>
              <a:t>Very Strong Argument</a:t>
            </a:r>
            <a:endParaRPr lang="en-US" sz="1600" b="1" dirty="0">
              <a:solidFill>
                <a:schemeClr val="bg2">
                  <a:lumMod val="50000"/>
                </a:schemeClr>
              </a:solidFill>
            </a:endParaRPr>
          </a:p>
        </p:txBody>
      </p:sp>
      <p:graphicFrame>
        <p:nvGraphicFramePr>
          <p:cNvPr id="4" name="Chart 3"/>
          <p:cNvGraphicFramePr/>
          <p:nvPr>
            <p:extLst>
              <p:ext uri="{D42A27DB-BD31-4B8C-83A1-F6EECF244321}">
                <p14:modId xmlns:p14="http://schemas.microsoft.com/office/powerpoint/2010/main" val="3561314623"/>
              </p:ext>
            </p:extLst>
          </p:nvPr>
        </p:nvGraphicFramePr>
        <p:xfrm>
          <a:off x="456668" y="2960838"/>
          <a:ext cx="8201915" cy="3806342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5" name="TextBox 4"/>
          <p:cNvSpPr txBox="1"/>
          <p:nvPr/>
        </p:nvSpPr>
        <p:spPr>
          <a:xfrm>
            <a:off x="1463927" y="2980546"/>
            <a:ext cx="811763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600" b="1" dirty="0" smtClean="0">
                <a:solidFill>
                  <a:schemeClr val="accent2">
                    <a:lumMod val="75000"/>
                  </a:schemeClr>
                </a:solidFill>
              </a:rPr>
              <a:t>+49</a:t>
            </a:r>
            <a:endParaRPr lang="en-US" sz="1600" b="1" dirty="0">
              <a:solidFill>
                <a:schemeClr val="accent2">
                  <a:lumMod val="75000"/>
                </a:schemeClr>
              </a:solidFill>
            </a:endParaRPr>
          </a:p>
        </p:txBody>
      </p:sp>
      <p:sp>
        <p:nvSpPr>
          <p:cNvPr id="6" name="TextBox 5"/>
          <p:cNvSpPr txBox="1"/>
          <p:nvPr/>
        </p:nvSpPr>
        <p:spPr>
          <a:xfrm>
            <a:off x="2247697" y="2938326"/>
            <a:ext cx="811763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600" b="1" dirty="0" smtClean="0">
                <a:solidFill>
                  <a:schemeClr val="accent2">
                    <a:lumMod val="75000"/>
                  </a:schemeClr>
                </a:solidFill>
              </a:rPr>
              <a:t>+52</a:t>
            </a:r>
            <a:endParaRPr lang="en-US" sz="1600" b="1" dirty="0">
              <a:solidFill>
                <a:schemeClr val="accent2">
                  <a:lumMod val="75000"/>
                </a:schemeClr>
              </a:solidFill>
            </a:endParaRPr>
          </a:p>
        </p:txBody>
      </p:sp>
      <p:sp>
        <p:nvSpPr>
          <p:cNvPr id="7" name="TextBox 6"/>
          <p:cNvSpPr txBox="1"/>
          <p:nvPr/>
        </p:nvSpPr>
        <p:spPr>
          <a:xfrm>
            <a:off x="7492669" y="2963666"/>
            <a:ext cx="811763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600" b="1" dirty="0" smtClean="0">
                <a:solidFill>
                  <a:schemeClr val="accent2">
                    <a:lumMod val="75000"/>
                  </a:schemeClr>
                </a:solidFill>
              </a:rPr>
              <a:t>+55</a:t>
            </a:r>
            <a:endParaRPr lang="en-US" sz="1600" b="1" dirty="0">
              <a:solidFill>
                <a:schemeClr val="accent2">
                  <a:lumMod val="75000"/>
                </a:schemeClr>
              </a:solidFill>
            </a:endParaRPr>
          </a:p>
        </p:txBody>
      </p:sp>
      <p:sp>
        <p:nvSpPr>
          <p:cNvPr id="8" name="TextBox 7"/>
          <p:cNvSpPr txBox="1"/>
          <p:nvPr/>
        </p:nvSpPr>
        <p:spPr>
          <a:xfrm>
            <a:off x="2985005" y="3165566"/>
            <a:ext cx="811763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600" b="1" dirty="0" smtClean="0">
                <a:solidFill>
                  <a:schemeClr val="accent2">
                    <a:lumMod val="75000"/>
                  </a:schemeClr>
                </a:solidFill>
              </a:rPr>
              <a:t>+38</a:t>
            </a:r>
            <a:endParaRPr lang="en-US" sz="1600" b="1" dirty="0">
              <a:solidFill>
                <a:schemeClr val="accent2">
                  <a:lumMod val="75000"/>
                </a:schemeClr>
              </a:solidFill>
            </a:endParaRPr>
          </a:p>
        </p:txBody>
      </p:sp>
      <p:sp>
        <p:nvSpPr>
          <p:cNvPr id="9" name="TextBox 8"/>
          <p:cNvSpPr txBox="1"/>
          <p:nvPr/>
        </p:nvSpPr>
        <p:spPr>
          <a:xfrm>
            <a:off x="3778107" y="3105317"/>
            <a:ext cx="811763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600" b="1" dirty="0" smtClean="0">
                <a:solidFill>
                  <a:schemeClr val="accent2">
                    <a:lumMod val="75000"/>
                  </a:schemeClr>
                </a:solidFill>
              </a:rPr>
              <a:t>+43</a:t>
            </a:r>
            <a:endParaRPr lang="en-US" sz="1600" b="1" dirty="0">
              <a:solidFill>
                <a:schemeClr val="accent2">
                  <a:lumMod val="75000"/>
                </a:schemeClr>
              </a:solidFill>
            </a:endParaRPr>
          </a:p>
        </p:txBody>
      </p:sp>
      <p:sp>
        <p:nvSpPr>
          <p:cNvPr id="10" name="TextBox 9"/>
          <p:cNvSpPr txBox="1"/>
          <p:nvPr/>
        </p:nvSpPr>
        <p:spPr>
          <a:xfrm>
            <a:off x="4529632" y="3203534"/>
            <a:ext cx="811763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600" b="1" dirty="0" smtClean="0">
                <a:solidFill>
                  <a:schemeClr val="accent2">
                    <a:lumMod val="75000"/>
                  </a:schemeClr>
                </a:solidFill>
              </a:rPr>
              <a:t>+38</a:t>
            </a:r>
            <a:endParaRPr lang="en-US" sz="1600" b="1" dirty="0">
              <a:solidFill>
                <a:schemeClr val="accent2">
                  <a:lumMod val="75000"/>
                </a:schemeClr>
              </a:solidFill>
            </a:endParaRPr>
          </a:p>
        </p:txBody>
      </p:sp>
      <p:sp>
        <p:nvSpPr>
          <p:cNvPr id="11" name="TextBox 10"/>
          <p:cNvSpPr txBox="1"/>
          <p:nvPr/>
        </p:nvSpPr>
        <p:spPr>
          <a:xfrm>
            <a:off x="5224158" y="3153601"/>
            <a:ext cx="811763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600" b="1" dirty="0" smtClean="0">
                <a:solidFill>
                  <a:schemeClr val="accent2">
                    <a:lumMod val="75000"/>
                  </a:schemeClr>
                </a:solidFill>
              </a:rPr>
              <a:t>+39</a:t>
            </a:r>
            <a:endParaRPr lang="en-US" sz="1600" b="1" dirty="0">
              <a:solidFill>
                <a:schemeClr val="accent2">
                  <a:lumMod val="75000"/>
                </a:schemeClr>
              </a:solidFill>
            </a:endParaRPr>
          </a:p>
        </p:txBody>
      </p:sp>
      <p:sp>
        <p:nvSpPr>
          <p:cNvPr id="12" name="TextBox 11"/>
          <p:cNvSpPr txBox="1"/>
          <p:nvPr/>
        </p:nvSpPr>
        <p:spPr>
          <a:xfrm>
            <a:off x="5942622" y="2759957"/>
            <a:ext cx="811763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600" b="1" dirty="0" smtClean="0">
                <a:solidFill>
                  <a:schemeClr val="accent2">
                    <a:lumMod val="75000"/>
                  </a:schemeClr>
                </a:solidFill>
              </a:rPr>
              <a:t>+65</a:t>
            </a:r>
            <a:endParaRPr lang="en-US" sz="1600" b="1" dirty="0">
              <a:solidFill>
                <a:schemeClr val="accent2">
                  <a:lumMod val="75000"/>
                </a:schemeClr>
              </a:solidFill>
            </a:endParaRPr>
          </a:p>
        </p:txBody>
      </p:sp>
      <p:sp>
        <p:nvSpPr>
          <p:cNvPr id="13" name="TextBox 12"/>
          <p:cNvSpPr txBox="1"/>
          <p:nvPr/>
        </p:nvSpPr>
        <p:spPr>
          <a:xfrm>
            <a:off x="6717066" y="3066075"/>
            <a:ext cx="811763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600" b="1" dirty="0" smtClean="0">
                <a:solidFill>
                  <a:schemeClr val="accent2">
                    <a:lumMod val="75000"/>
                  </a:schemeClr>
                </a:solidFill>
              </a:rPr>
              <a:t>+41</a:t>
            </a:r>
            <a:endParaRPr lang="en-US" sz="1600" b="1" dirty="0">
              <a:solidFill>
                <a:schemeClr val="accent2">
                  <a:lumMod val="75000"/>
                </a:schemeClr>
              </a:solidFill>
            </a:endParaRPr>
          </a:p>
        </p:txBody>
      </p:sp>
      <p:sp>
        <p:nvSpPr>
          <p:cNvPr id="14" name="TextBox 13"/>
          <p:cNvSpPr txBox="1"/>
          <p:nvPr/>
        </p:nvSpPr>
        <p:spPr>
          <a:xfrm>
            <a:off x="467138" y="1165090"/>
            <a:ext cx="8229390" cy="1246495"/>
          </a:xfrm>
          <a:prstGeom prst="rect">
            <a:avLst/>
          </a:prstGeom>
          <a:noFill/>
          <a:ln w="19050">
            <a:noFill/>
          </a:ln>
        </p:spPr>
        <p:txBody>
          <a:bodyPr wrap="square" rtlCol="0">
            <a:spAutoFit/>
          </a:bodyPr>
          <a:lstStyle/>
          <a:p>
            <a:pPr>
              <a:buClr>
                <a:srgbClr val="000099"/>
              </a:buClr>
            </a:pPr>
            <a:r>
              <a:rPr lang="en-US" sz="1500" dirty="0" smtClean="0"/>
              <a:t>As I read the following statements, please tell me if you believe it is a very strong argument to limit the commercial spread of marijuana, a somewhat strong argument to limit it or not a very strong argument to limit the commercial spread of marijuana. </a:t>
            </a:r>
            <a:r>
              <a:rPr lang="en-US" sz="1500" i="1" dirty="0" smtClean="0"/>
              <a:t>Q: Did you know that teens under age 17 who use marijuana daily are 60 percent less likely to graduate from high school…</a:t>
            </a:r>
            <a:endParaRPr lang="en-US" sz="1500" dirty="0"/>
          </a:p>
        </p:txBody>
      </p:sp>
      <p:sp>
        <p:nvSpPr>
          <p:cNvPr id="15" name="TextBox 14"/>
          <p:cNvSpPr txBox="1"/>
          <p:nvPr/>
        </p:nvSpPr>
        <p:spPr>
          <a:xfrm>
            <a:off x="5438174" y="6149246"/>
            <a:ext cx="3015177" cy="2616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100" dirty="0" smtClean="0"/>
              <a:t>Ciruli Associates, N516, Feb. 21, 2016</a:t>
            </a:r>
            <a:endParaRPr lang="en-US" sz="1100" dirty="0"/>
          </a:p>
        </p:txBody>
      </p:sp>
    </p:spTree>
    <p:extLst>
      <p:ext uri="{BB962C8B-B14F-4D97-AF65-F5344CB8AC3E}">
        <p14:creationId xmlns:p14="http://schemas.microsoft.com/office/powerpoint/2010/main" val="4212627675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1400">
        <p14:doors dir="vert"/>
      </p:transition>
    </mc:Choice>
    <mc:Fallback>
      <p:transition spd="slow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z="2800" dirty="0" smtClean="0">
                <a:solidFill>
                  <a:schemeClr val="accent2">
                    <a:lumMod val="75000"/>
                  </a:schemeClr>
                </a:solidFill>
              </a:rPr>
              <a:t>Residents Strongly Agree</a:t>
            </a:r>
            <a:br>
              <a:rPr lang="en-US" sz="2800" dirty="0" smtClean="0">
                <a:solidFill>
                  <a:schemeClr val="accent2">
                    <a:lumMod val="75000"/>
                  </a:schemeClr>
                </a:solidFill>
              </a:rPr>
            </a:br>
            <a:r>
              <a:rPr lang="en-US" sz="2800" dirty="0" smtClean="0">
                <a:solidFill>
                  <a:schemeClr val="accent2">
                    <a:lumMod val="75000"/>
                  </a:schemeClr>
                </a:solidFill>
              </a:rPr>
              <a:t>With Concerns About Marijuana</a:t>
            </a:r>
            <a:endParaRPr lang="en-US" sz="2800" dirty="0">
              <a:solidFill>
                <a:schemeClr val="accent2">
                  <a:lumMod val="75000"/>
                </a:schemeClr>
              </a:solidFill>
            </a:endParaRPr>
          </a:p>
        </p:txBody>
      </p:sp>
      <p:sp>
        <p:nvSpPr>
          <p:cNvPr id="3" name="TextBox 2"/>
          <p:cNvSpPr txBox="1"/>
          <p:nvPr/>
        </p:nvSpPr>
        <p:spPr>
          <a:xfrm>
            <a:off x="467138" y="1182515"/>
            <a:ext cx="8219662" cy="1077218"/>
          </a:xfrm>
          <a:prstGeom prst="rect">
            <a:avLst/>
          </a:prstGeom>
          <a:noFill/>
          <a:ln w="19050">
            <a:noFill/>
          </a:ln>
        </p:spPr>
        <p:txBody>
          <a:bodyPr wrap="square" rtlCol="0">
            <a:spAutoFit/>
          </a:bodyPr>
          <a:lstStyle/>
          <a:p>
            <a:pPr lvl="0">
              <a:buClr>
                <a:srgbClr val="000099"/>
              </a:buClr>
            </a:pPr>
            <a:r>
              <a:rPr lang="en-US" sz="1600" dirty="0" smtClean="0"/>
              <a:t>Substantial portions of Pueblo residents believe that there are significant problems with marijuana sales.  </a:t>
            </a:r>
            <a:r>
              <a:rPr lang="en-US" sz="1600" i="1" dirty="0" smtClean="0"/>
              <a:t>Q:  As I read the following statements, please tell me if you strongly agree, somewhat agree, somewhat disagree or strongly disagree with the statement…</a:t>
            </a:r>
            <a:endParaRPr lang="en-US" sz="2700" dirty="0"/>
          </a:p>
        </p:txBody>
      </p:sp>
      <p:graphicFrame>
        <p:nvGraphicFramePr>
          <p:cNvPr id="4" name="Table 3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666430553"/>
              </p:ext>
            </p:extLst>
          </p:nvPr>
        </p:nvGraphicFramePr>
        <p:xfrm>
          <a:off x="589774" y="2701736"/>
          <a:ext cx="7951111" cy="3657600"/>
        </p:xfrm>
        <a:graphic>
          <a:graphicData uri="http://schemas.openxmlformats.org/drawingml/2006/table">
            <a:tbl>
              <a:tblPr firstRow="1" bandRow="1">
                <a:tableStyleId>{0E3FDE45-AF77-4B5C-9715-49D594BDF05E}</a:tableStyleId>
              </a:tblPr>
              <a:tblGrid>
                <a:gridCol w="5023086"/>
                <a:gridCol w="918432"/>
                <a:gridCol w="968734"/>
                <a:gridCol w="1040859"/>
              </a:tblGrid>
              <a:tr h="255476">
                <a:tc>
                  <a:txBody>
                    <a:bodyPr/>
                    <a:lstStyle/>
                    <a:p>
                      <a:endParaRPr lang="en-US" sz="18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800" dirty="0" smtClean="0"/>
                        <a:t>All</a:t>
                      </a:r>
                      <a:endParaRPr lang="en-US" sz="18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800" dirty="0" smtClean="0"/>
                        <a:t>White</a:t>
                      </a:r>
                      <a:endParaRPr lang="en-US" sz="18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800" dirty="0" smtClean="0"/>
                        <a:t>Hispanic</a:t>
                      </a:r>
                      <a:endParaRPr lang="en-US" sz="1800" dirty="0"/>
                    </a:p>
                  </a:txBody>
                  <a:tcPr/>
                </a:tc>
              </a:tr>
              <a:tr h="331608">
                <a:tc>
                  <a:txBody>
                    <a:bodyPr/>
                    <a:lstStyle/>
                    <a:p>
                      <a:r>
                        <a:rPr lang="en-US" sz="1800" dirty="0" smtClean="0">
                          <a:latin typeface="Verdana" panose="020B0604030504040204" pitchFamily="34" charset="0"/>
                          <a:ea typeface="Verdana" panose="020B0604030504040204" pitchFamily="34" charset="0"/>
                          <a:cs typeface="Verdana" panose="020B0604030504040204" pitchFamily="34" charset="0"/>
                        </a:rPr>
                        <a:t>Driving under the influence of marijuana is as dangerous as alcohol and harder for police to detect</a:t>
                      </a:r>
                      <a:endParaRPr lang="en-US" sz="1800" dirty="0">
                        <a:latin typeface="Verdana" panose="020B0604030504040204" pitchFamily="34" charset="0"/>
                        <a:ea typeface="Verdana" panose="020B0604030504040204" pitchFamily="34" charset="0"/>
                        <a:cs typeface="Verdana" panose="020B0604030504040204" pitchFamily="34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137160"/>
                      <a:r>
                        <a:rPr lang="en-US" sz="1800" dirty="0" smtClean="0">
                          <a:latin typeface="Verdana" panose="020B0604030504040204" pitchFamily="34" charset="0"/>
                          <a:ea typeface="Verdana" panose="020B0604030504040204" pitchFamily="34" charset="0"/>
                          <a:cs typeface="Verdana" panose="020B0604030504040204" pitchFamily="34" charset="0"/>
                        </a:rPr>
                        <a:t>62%</a:t>
                      </a:r>
                      <a:endParaRPr lang="en-US" sz="1800" dirty="0">
                        <a:latin typeface="Verdana" panose="020B0604030504040204" pitchFamily="34" charset="0"/>
                        <a:ea typeface="Verdana" panose="020B0604030504040204" pitchFamily="34" charset="0"/>
                        <a:cs typeface="Verdana" panose="020B0604030504040204" pitchFamily="34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137160"/>
                      <a:r>
                        <a:rPr lang="en-US" sz="1800" dirty="0" smtClean="0">
                          <a:latin typeface="Verdana" panose="020B0604030504040204" pitchFamily="34" charset="0"/>
                          <a:ea typeface="Verdana" panose="020B0604030504040204" pitchFamily="34" charset="0"/>
                          <a:cs typeface="Verdana" panose="020B0604030504040204" pitchFamily="34" charset="0"/>
                        </a:rPr>
                        <a:t>64%</a:t>
                      </a:r>
                      <a:endParaRPr lang="en-US" sz="1800" dirty="0">
                        <a:latin typeface="Verdana" panose="020B0604030504040204" pitchFamily="34" charset="0"/>
                        <a:ea typeface="Verdana" panose="020B0604030504040204" pitchFamily="34" charset="0"/>
                        <a:cs typeface="Verdana" panose="020B0604030504040204" pitchFamily="34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182880"/>
                      <a:r>
                        <a:rPr lang="en-US" sz="1800" dirty="0" smtClean="0">
                          <a:latin typeface="Verdana" panose="020B0604030504040204" pitchFamily="34" charset="0"/>
                          <a:ea typeface="Verdana" panose="020B0604030504040204" pitchFamily="34" charset="0"/>
                          <a:cs typeface="Verdana" panose="020B0604030504040204" pitchFamily="34" charset="0"/>
                        </a:rPr>
                        <a:t>56%</a:t>
                      </a:r>
                      <a:endParaRPr lang="en-US" sz="1800" dirty="0">
                        <a:latin typeface="Verdana" panose="020B0604030504040204" pitchFamily="34" charset="0"/>
                        <a:ea typeface="Verdana" panose="020B0604030504040204" pitchFamily="34" charset="0"/>
                        <a:cs typeface="Verdana" panose="020B0604030504040204" pitchFamily="34" charset="0"/>
                      </a:endParaRPr>
                    </a:p>
                  </a:txBody>
                  <a:tcPr/>
                </a:tc>
              </a:tr>
              <a:tr h="331608">
                <a:tc>
                  <a:txBody>
                    <a:bodyPr/>
                    <a:lstStyle/>
                    <a:p>
                      <a:r>
                        <a:rPr lang="en-US" sz="1800" dirty="0" smtClean="0">
                          <a:latin typeface="Verdana" panose="020B0604030504040204" pitchFamily="34" charset="0"/>
                          <a:ea typeface="Verdana" panose="020B0604030504040204" pitchFamily="34" charset="0"/>
                          <a:cs typeface="Verdana" panose="020B0604030504040204" pitchFamily="34" charset="0"/>
                        </a:rPr>
                        <a:t>There is considerable scientific evidence that regular marijuana use has bad health effects, especially on young people</a:t>
                      </a:r>
                      <a:endParaRPr lang="en-US" sz="1800" i="1" dirty="0">
                        <a:latin typeface="Verdana" panose="020B0604030504040204" pitchFamily="34" charset="0"/>
                        <a:ea typeface="Verdana" panose="020B0604030504040204" pitchFamily="34" charset="0"/>
                        <a:cs typeface="Verdana" panose="020B0604030504040204" pitchFamily="34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137160"/>
                      <a:r>
                        <a:rPr lang="en-US" sz="1800" dirty="0" smtClean="0">
                          <a:latin typeface="Verdana" panose="020B0604030504040204" pitchFamily="34" charset="0"/>
                          <a:ea typeface="Verdana" panose="020B0604030504040204" pitchFamily="34" charset="0"/>
                          <a:cs typeface="Verdana" panose="020B0604030504040204" pitchFamily="34" charset="0"/>
                        </a:rPr>
                        <a:t>59</a:t>
                      </a:r>
                      <a:endParaRPr lang="en-US" sz="1800" dirty="0">
                        <a:latin typeface="Verdana" panose="020B0604030504040204" pitchFamily="34" charset="0"/>
                        <a:ea typeface="Verdana" panose="020B0604030504040204" pitchFamily="34" charset="0"/>
                        <a:cs typeface="Verdana" panose="020B0604030504040204" pitchFamily="34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137160"/>
                      <a:r>
                        <a:rPr lang="en-US" sz="1800" dirty="0" smtClean="0">
                          <a:latin typeface="Verdana" panose="020B0604030504040204" pitchFamily="34" charset="0"/>
                          <a:ea typeface="Verdana" panose="020B0604030504040204" pitchFamily="34" charset="0"/>
                          <a:cs typeface="Verdana" panose="020B0604030504040204" pitchFamily="34" charset="0"/>
                        </a:rPr>
                        <a:t>62</a:t>
                      </a:r>
                      <a:endParaRPr lang="en-US" sz="1800" dirty="0">
                        <a:latin typeface="Verdana" panose="020B0604030504040204" pitchFamily="34" charset="0"/>
                        <a:ea typeface="Verdana" panose="020B0604030504040204" pitchFamily="34" charset="0"/>
                        <a:cs typeface="Verdana" panose="020B0604030504040204" pitchFamily="34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182880"/>
                      <a:r>
                        <a:rPr lang="en-US" sz="1800" dirty="0" smtClean="0">
                          <a:latin typeface="Verdana" panose="020B0604030504040204" pitchFamily="34" charset="0"/>
                          <a:ea typeface="Verdana" panose="020B0604030504040204" pitchFamily="34" charset="0"/>
                          <a:cs typeface="Verdana" panose="020B0604030504040204" pitchFamily="34" charset="0"/>
                        </a:rPr>
                        <a:t>55</a:t>
                      </a:r>
                      <a:endParaRPr lang="en-US" sz="1800" dirty="0">
                        <a:latin typeface="Verdana" panose="020B0604030504040204" pitchFamily="34" charset="0"/>
                        <a:ea typeface="Verdana" panose="020B0604030504040204" pitchFamily="34" charset="0"/>
                        <a:cs typeface="Verdana" panose="020B0604030504040204" pitchFamily="34" charset="0"/>
                      </a:endParaRPr>
                    </a:p>
                  </a:txBody>
                  <a:tcPr/>
                </a:tc>
              </a:tr>
              <a:tr h="275625">
                <a:tc>
                  <a:txBody>
                    <a:bodyPr/>
                    <a:lstStyle/>
                    <a:p>
                      <a:r>
                        <a:rPr lang="en-US" sz="1800" dirty="0" smtClean="0">
                          <a:latin typeface="Verdana" panose="020B0604030504040204" pitchFamily="34" charset="0"/>
                          <a:ea typeface="Verdana" panose="020B0604030504040204" pitchFamily="34" charset="0"/>
                          <a:cs typeface="Verdana" panose="020B0604030504040204" pitchFamily="34" charset="0"/>
                        </a:rPr>
                        <a:t>Recreational marijuana</a:t>
                      </a:r>
                      <a:r>
                        <a:rPr lang="en-US" sz="1800" baseline="0" dirty="0" smtClean="0">
                          <a:latin typeface="Verdana" panose="020B0604030504040204" pitchFamily="34" charset="0"/>
                          <a:ea typeface="Verdana" panose="020B0604030504040204" pitchFamily="34" charset="0"/>
                          <a:cs typeface="Verdana" panose="020B0604030504040204" pitchFamily="34" charset="0"/>
                        </a:rPr>
                        <a:t> is becoming big business.  Its advertising and production of convenient, colorful edible products, such as cupcakes, attracts and encourages use by young adults.</a:t>
                      </a:r>
                      <a:endParaRPr lang="en-US" sz="1800" i="0" dirty="0">
                        <a:latin typeface="Verdana" panose="020B0604030504040204" pitchFamily="34" charset="0"/>
                        <a:ea typeface="Verdana" panose="020B0604030504040204" pitchFamily="34" charset="0"/>
                        <a:cs typeface="Verdana" panose="020B0604030504040204" pitchFamily="34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137160"/>
                      <a:r>
                        <a:rPr lang="en-US" sz="1800" dirty="0" smtClean="0">
                          <a:latin typeface="Verdana" panose="020B0604030504040204" pitchFamily="34" charset="0"/>
                          <a:ea typeface="Verdana" panose="020B0604030504040204" pitchFamily="34" charset="0"/>
                          <a:cs typeface="Verdana" panose="020B0604030504040204" pitchFamily="34" charset="0"/>
                        </a:rPr>
                        <a:t>59</a:t>
                      </a:r>
                      <a:endParaRPr lang="en-US" sz="1800" dirty="0">
                        <a:latin typeface="Verdana" panose="020B0604030504040204" pitchFamily="34" charset="0"/>
                        <a:ea typeface="Verdana" panose="020B0604030504040204" pitchFamily="34" charset="0"/>
                        <a:cs typeface="Verdana" panose="020B0604030504040204" pitchFamily="34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137160"/>
                      <a:r>
                        <a:rPr lang="en-US" sz="1800" dirty="0" smtClean="0">
                          <a:latin typeface="Verdana" panose="020B0604030504040204" pitchFamily="34" charset="0"/>
                          <a:ea typeface="Verdana" panose="020B0604030504040204" pitchFamily="34" charset="0"/>
                          <a:cs typeface="Verdana" panose="020B0604030504040204" pitchFamily="34" charset="0"/>
                        </a:rPr>
                        <a:t>60</a:t>
                      </a:r>
                      <a:endParaRPr lang="en-US" sz="1800" dirty="0">
                        <a:latin typeface="Verdana" panose="020B0604030504040204" pitchFamily="34" charset="0"/>
                        <a:ea typeface="Verdana" panose="020B0604030504040204" pitchFamily="34" charset="0"/>
                        <a:cs typeface="Verdana" panose="020B0604030504040204" pitchFamily="34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182880"/>
                      <a:r>
                        <a:rPr lang="en-US" sz="1800" dirty="0" smtClean="0">
                          <a:latin typeface="Verdana" panose="020B0604030504040204" pitchFamily="34" charset="0"/>
                          <a:ea typeface="Verdana" panose="020B0604030504040204" pitchFamily="34" charset="0"/>
                          <a:cs typeface="Verdana" panose="020B0604030504040204" pitchFamily="34" charset="0"/>
                        </a:rPr>
                        <a:t>46</a:t>
                      </a:r>
                      <a:endParaRPr lang="en-US" sz="1800" dirty="0">
                        <a:latin typeface="Verdana" panose="020B0604030504040204" pitchFamily="34" charset="0"/>
                        <a:ea typeface="Verdana" panose="020B0604030504040204" pitchFamily="34" charset="0"/>
                        <a:cs typeface="Verdana" panose="020B0604030504040204" pitchFamily="34" charset="0"/>
                      </a:endParaRPr>
                    </a:p>
                  </a:txBody>
                  <a:tcPr/>
                </a:tc>
              </a:tr>
            </a:tbl>
          </a:graphicData>
        </a:graphic>
      </p:graphicFrame>
      <p:sp>
        <p:nvSpPr>
          <p:cNvPr id="5" name="TextBox 4"/>
          <p:cNvSpPr txBox="1"/>
          <p:nvPr/>
        </p:nvSpPr>
        <p:spPr>
          <a:xfrm>
            <a:off x="643812" y="2321851"/>
            <a:ext cx="8042988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1600" b="1" dirty="0" smtClean="0">
                <a:solidFill>
                  <a:schemeClr val="accent2">
                    <a:lumMod val="75000"/>
                  </a:schemeClr>
                </a:solidFill>
              </a:rPr>
              <a:t>Strongly Agree</a:t>
            </a:r>
            <a:endParaRPr lang="en-US" sz="1600" b="1" dirty="0">
              <a:solidFill>
                <a:schemeClr val="accent2">
                  <a:lumMod val="75000"/>
                </a:schemeClr>
              </a:solidFill>
            </a:endParaRPr>
          </a:p>
        </p:txBody>
      </p:sp>
      <p:sp>
        <p:nvSpPr>
          <p:cNvPr id="6" name="TextBox 5"/>
          <p:cNvSpPr txBox="1"/>
          <p:nvPr/>
        </p:nvSpPr>
        <p:spPr>
          <a:xfrm>
            <a:off x="5758781" y="6333396"/>
            <a:ext cx="3073940" cy="2616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100" dirty="0" smtClean="0"/>
              <a:t>Ciruli Associates, N516, Feb. 21, 2016</a:t>
            </a:r>
            <a:endParaRPr lang="en-US" sz="1100" dirty="0"/>
          </a:p>
        </p:txBody>
      </p:sp>
    </p:spTree>
    <p:extLst>
      <p:ext uri="{BB962C8B-B14F-4D97-AF65-F5344CB8AC3E}">
        <p14:creationId xmlns:p14="http://schemas.microsoft.com/office/powerpoint/2010/main" val="1975061670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1400">
        <p14:doors dir="vert"/>
      </p:transition>
    </mc:Choice>
    <mc:Fallback>
      <p:transition spd="slow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z="2800" dirty="0" smtClean="0">
                <a:solidFill>
                  <a:schemeClr val="accent2">
                    <a:lumMod val="75000"/>
                  </a:schemeClr>
                </a:solidFill>
              </a:rPr>
              <a:t>Recreational Marijuana </a:t>
            </a:r>
            <a:r>
              <a:rPr lang="en-US" sz="2800" dirty="0" smtClean="0">
                <a:solidFill>
                  <a:schemeClr val="accent2">
                    <a:lumMod val="75000"/>
                  </a:schemeClr>
                </a:solidFill>
              </a:rPr>
              <a:t>Sales Expansion in</a:t>
            </a:r>
            <a:br>
              <a:rPr lang="en-US" sz="2800" dirty="0" smtClean="0">
                <a:solidFill>
                  <a:schemeClr val="accent2">
                    <a:lumMod val="75000"/>
                  </a:schemeClr>
                </a:solidFill>
              </a:rPr>
            </a:br>
            <a:r>
              <a:rPr lang="en-US" sz="2800" dirty="0" smtClean="0">
                <a:solidFill>
                  <a:schemeClr val="accent2">
                    <a:lumMod val="75000"/>
                  </a:schemeClr>
                </a:solidFill>
              </a:rPr>
              <a:t>Colorado Springs/El Paso County – 62% No</a:t>
            </a:r>
            <a:endParaRPr lang="en-US" sz="2800" dirty="0">
              <a:solidFill>
                <a:schemeClr val="accent2">
                  <a:lumMod val="75000"/>
                </a:schemeClr>
              </a:solidFill>
            </a:endParaRPr>
          </a:p>
        </p:txBody>
      </p:sp>
      <p:graphicFrame>
        <p:nvGraphicFramePr>
          <p:cNvPr id="3" name="Table 2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812780944"/>
              </p:ext>
            </p:extLst>
          </p:nvPr>
        </p:nvGraphicFramePr>
        <p:xfrm>
          <a:off x="1955265" y="1187747"/>
          <a:ext cx="5252934" cy="4800600"/>
        </p:xfrm>
        <a:graphic>
          <a:graphicData uri="http://schemas.openxmlformats.org/drawingml/2006/table">
            <a:tbl>
              <a:tblPr firstRow="1">
                <a:tableStyleId>{0E3FDE45-AF77-4B5C-9715-49D594BDF05E}</a:tableStyleId>
              </a:tblPr>
              <a:tblGrid>
                <a:gridCol w="2295727"/>
                <a:gridCol w="826850"/>
                <a:gridCol w="826851"/>
                <a:gridCol w="1303506"/>
              </a:tblGrid>
              <a:tr h="193580">
                <a:tc>
                  <a:txBody>
                    <a:bodyPr/>
                    <a:lstStyle/>
                    <a:p>
                      <a:pPr algn="ctr"/>
                      <a:endParaRPr lang="en-US" sz="15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500" dirty="0" smtClean="0"/>
                        <a:t>Yes</a:t>
                      </a:r>
                      <a:endParaRPr lang="en-US" sz="15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500" dirty="0" smtClean="0"/>
                        <a:t>No</a:t>
                      </a:r>
                      <a:endParaRPr lang="en-US" sz="15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500" dirty="0" smtClean="0"/>
                        <a:t>Don’t Know</a:t>
                      </a:r>
                      <a:endParaRPr lang="en-US" sz="1500" dirty="0"/>
                    </a:p>
                  </a:txBody>
                  <a:tcPr/>
                </a:tc>
              </a:tr>
              <a:tr h="140402">
                <a:tc>
                  <a:txBody>
                    <a:bodyPr/>
                    <a:lstStyle/>
                    <a:p>
                      <a:r>
                        <a:rPr lang="en-US" sz="1500" b="1" dirty="0" smtClean="0">
                          <a:latin typeface="Verdana" panose="020B0604030504040204" pitchFamily="34" charset="0"/>
                          <a:ea typeface="Verdana" panose="020B0604030504040204" pitchFamily="34" charset="0"/>
                          <a:cs typeface="Verdana" panose="020B0604030504040204" pitchFamily="34" charset="0"/>
                        </a:rPr>
                        <a:t>Total</a:t>
                      </a:r>
                      <a:endParaRPr lang="en-US" sz="1500" b="1" dirty="0">
                        <a:latin typeface="Verdana" panose="020B0604030504040204" pitchFamily="34" charset="0"/>
                        <a:ea typeface="Verdana" panose="020B0604030504040204" pitchFamily="34" charset="0"/>
                        <a:cs typeface="Verdana" panose="020B0604030504040204" pitchFamily="34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91440"/>
                      <a:r>
                        <a:rPr lang="en-US" sz="1500" b="1" dirty="0" smtClean="0">
                          <a:latin typeface="Verdana" panose="020B0604030504040204" pitchFamily="34" charset="0"/>
                          <a:ea typeface="Verdana" panose="020B0604030504040204" pitchFamily="34" charset="0"/>
                          <a:cs typeface="Verdana" panose="020B0604030504040204" pitchFamily="34" charset="0"/>
                        </a:rPr>
                        <a:t>32%</a:t>
                      </a:r>
                      <a:endParaRPr lang="en-US" sz="1500" b="1" dirty="0">
                        <a:latin typeface="Verdana" panose="020B0604030504040204" pitchFamily="34" charset="0"/>
                        <a:ea typeface="Verdana" panose="020B0604030504040204" pitchFamily="34" charset="0"/>
                        <a:cs typeface="Verdana" panose="020B0604030504040204" pitchFamily="34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91440"/>
                      <a:r>
                        <a:rPr lang="en-US" sz="1500" b="1" dirty="0" smtClean="0">
                          <a:latin typeface="Verdana" panose="020B0604030504040204" pitchFamily="34" charset="0"/>
                          <a:ea typeface="Verdana" panose="020B0604030504040204" pitchFamily="34" charset="0"/>
                          <a:cs typeface="Verdana" panose="020B0604030504040204" pitchFamily="34" charset="0"/>
                        </a:rPr>
                        <a:t>62%</a:t>
                      </a:r>
                      <a:endParaRPr lang="en-US" sz="1500" b="1" dirty="0">
                        <a:latin typeface="Verdana" panose="020B0604030504040204" pitchFamily="34" charset="0"/>
                        <a:ea typeface="Verdana" panose="020B0604030504040204" pitchFamily="34" charset="0"/>
                        <a:cs typeface="Verdana" panose="020B0604030504040204" pitchFamily="34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274320"/>
                      <a:r>
                        <a:rPr lang="en-US" sz="1500" b="1" dirty="0" smtClean="0">
                          <a:latin typeface="Verdana" panose="020B0604030504040204" pitchFamily="34" charset="0"/>
                          <a:ea typeface="Verdana" panose="020B0604030504040204" pitchFamily="34" charset="0"/>
                          <a:cs typeface="Verdana" panose="020B0604030504040204" pitchFamily="34" charset="0"/>
                        </a:rPr>
                        <a:t>  7%</a:t>
                      </a:r>
                      <a:endParaRPr lang="en-US" sz="1500" b="1" dirty="0">
                        <a:latin typeface="Verdana" panose="020B0604030504040204" pitchFamily="34" charset="0"/>
                        <a:ea typeface="Verdana" panose="020B0604030504040204" pitchFamily="34" charset="0"/>
                        <a:cs typeface="Verdana" panose="020B0604030504040204" pitchFamily="34" charset="0"/>
                      </a:endParaRPr>
                    </a:p>
                  </a:txBody>
                  <a:tcPr/>
                </a:tc>
              </a:tr>
              <a:tr h="0">
                <a:tc>
                  <a:txBody>
                    <a:bodyPr/>
                    <a:lstStyle/>
                    <a:p>
                      <a:r>
                        <a:rPr lang="en-US" sz="1500" dirty="0" smtClean="0">
                          <a:solidFill>
                            <a:schemeClr val="accent2">
                              <a:lumMod val="75000"/>
                            </a:schemeClr>
                          </a:solidFill>
                          <a:latin typeface="Verdana" panose="020B0604030504040204" pitchFamily="34" charset="0"/>
                          <a:ea typeface="Verdana" panose="020B0604030504040204" pitchFamily="34" charset="0"/>
                          <a:cs typeface="Verdana" panose="020B0604030504040204" pitchFamily="34" charset="0"/>
                        </a:rPr>
                        <a:t>Party Self-Identified</a:t>
                      </a:r>
                      <a:endParaRPr lang="en-US" sz="1500" dirty="0">
                        <a:solidFill>
                          <a:schemeClr val="accent2">
                            <a:lumMod val="75000"/>
                          </a:schemeClr>
                        </a:solidFill>
                        <a:latin typeface="Verdana" panose="020B0604030504040204" pitchFamily="34" charset="0"/>
                        <a:ea typeface="Verdana" panose="020B0604030504040204" pitchFamily="34" charset="0"/>
                        <a:cs typeface="Verdana" panose="020B0604030504040204" pitchFamily="34" charset="0"/>
                      </a:endParaRPr>
                    </a:p>
                  </a:txBody>
                  <a:tcPr>
                    <a:solidFill>
                      <a:schemeClr val="accent2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91440"/>
                      <a:endParaRPr lang="en-US" sz="1500" dirty="0">
                        <a:solidFill>
                          <a:schemeClr val="accent2">
                            <a:lumMod val="75000"/>
                          </a:schemeClr>
                        </a:solidFill>
                        <a:latin typeface="Verdana" panose="020B0604030504040204" pitchFamily="34" charset="0"/>
                        <a:ea typeface="Verdana" panose="020B0604030504040204" pitchFamily="34" charset="0"/>
                        <a:cs typeface="Verdana" panose="020B0604030504040204" pitchFamily="34" charset="0"/>
                      </a:endParaRPr>
                    </a:p>
                  </a:txBody>
                  <a:tcPr>
                    <a:solidFill>
                      <a:schemeClr val="accent2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91440"/>
                      <a:endParaRPr lang="en-US" sz="1500" dirty="0">
                        <a:solidFill>
                          <a:schemeClr val="accent2">
                            <a:lumMod val="75000"/>
                          </a:schemeClr>
                        </a:solidFill>
                        <a:latin typeface="Verdana" panose="020B0604030504040204" pitchFamily="34" charset="0"/>
                        <a:ea typeface="Verdana" panose="020B0604030504040204" pitchFamily="34" charset="0"/>
                        <a:cs typeface="Verdana" panose="020B0604030504040204" pitchFamily="34" charset="0"/>
                      </a:endParaRPr>
                    </a:p>
                  </a:txBody>
                  <a:tcPr>
                    <a:solidFill>
                      <a:schemeClr val="accent2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274320"/>
                      <a:endParaRPr lang="en-US" sz="1500" dirty="0">
                        <a:solidFill>
                          <a:schemeClr val="accent2">
                            <a:lumMod val="75000"/>
                          </a:schemeClr>
                        </a:solidFill>
                        <a:latin typeface="Verdana" panose="020B0604030504040204" pitchFamily="34" charset="0"/>
                        <a:ea typeface="Verdana" panose="020B0604030504040204" pitchFamily="34" charset="0"/>
                        <a:cs typeface="Verdana" panose="020B0604030504040204" pitchFamily="34" charset="0"/>
                      </a:endParaRPr>
                    </a:p>
                  </a:txBody>
                  <a:tcPr>
                    <a:solidFill>
                      <a:schemeClr val="accent2">
                        <a:lumMod val="20000"/>
                        <a:lumOff val="80000"/>
                      </a:schemeClr>
                    </a:solidFill>
                  </a:tcPr>
                </a:tc>
              </a:tr>
              <a:tr h="212495">
                <a:tc>
                  <a:txBody>
                    <a:bodyPr/>
                    <a:lstStyle/>
                    <a:p>
                      <a:pPr marL="182880"/>
                      <a:r>
                        <a:rPr lang="en-US" sz="1500" dirty="0" smtClean="0">
                          <a:latin typeface="Verdana" panose="020B0604030504040204" pitchFamily="34" charset="0"/>
                          <a:ea typeface="Verdana" panose="020B0604030504040204" pitchFamily="34" charset="0"/>
                          <a:cs typeface="Verdana" panose="020B0604030504040204" pitchFamily="34" charset="0"/>
                        </a:rPr>
                        <a:t>Democrat</a:t>
                      </a:r>
                      <a:endParaRPr lang="en-US" sz="1500" dirty="0">
                        <a:latin typeface="Verdana" panose="020B0604030504040204" pitchFamily="34" charset="0"/>
                        <a:ea typeface="Verdana" panose="020B0604030504040204" pitchFamily="34" charset="0"/>
                        <a:cs typeface="Verdana" panose="020B0604030504040204" pitchFamily="34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91440"/>
                      <a:r>
                        <a:rPr lang="en-US" sz="1500" dirty="0" smtClean="0">
                          <a:latin typeface="Verdana" panose="020B0604030504040204" pitchFamily="34" charset="0"/>
                          <a:ea typeface="Verdana" panose="020B0604030504040204" pitchFamily="34" charset="0"/>
                          <a:cs typeface="Verdana" panose="020B0604030504040204" pitchFamily="34" charset="0"/>
                        </a:rPr>
                        <a:t>48%</a:t>
                      </a:r>
                      <a:endParaRPr lang="en-US" sz="1500" dirty="0">
                        <a:latin typeface="Verdana" panose="020B0604030504040204" pitchFamily="34" charset="0"/>
                        <a:ea typeface="Verdana" panose="020B0604030504040204" pitchFamily="34" charset="0"/>
                        <a:cs typeface="Verdana" panose="020B0604030504040204" pitchFamily="34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91440"/>
                      <a:r>
                        <a:rPr lang="en-US" sz="1500" dirty="0" smtClean="0">
                          <a:latin typeface="Verdana" panose="020B0604030504040204" pitchFamily="34" charset="0"/>
                          <a:ea typeface="Verdana" panose="020B0604030504040204" pitchFamily="34" charset="0"/>
                          <a:cs typeface="Verdana" panose="020B0604030504040204" pitchFamily="34" charset="0"/>
                        </a:rPr>
                        <a:t>41%</a:t>
                      </a:r>
                      <a:endParaRPr lang="en-US" sz="1500" dirty="0">
                        <a:latin typeface="Verdana" panose="020B0604030504040204" pitchFamily="34" charset="0"/>
                        <a:ea typeface="Verdana" panose="020B0604030504040204" pitchFamily="34" charset="0"/>
                        <a:cs typeface="Verdana" panose="020B0604030504040204" pitchFamily="34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274320"/>
                      <a:r>
                        <a:rPr lang="en-US" sz="1500" dirty="0" smtClean="0">
                          <a:latin typeface="Verdana" panose="020B0604030504040204" pitchFamily="34" charset="0"/>
                          <a:ea typeface="Verdana" panose="020B0604030504040204" pitchFamily="34" charset="0"/>
                          <a:cs typeface="Verdana" panose="020B0604030504040204" pitchFamily="34" charset="0"/>
                        </a:rPr>
                        <a:t>11%</a:t>
                      </a:r>
                      <a:endParaRPr lang="en-US" sz="1500" dirty="0">
                        <a:latin typeface="Verdana" panose="020B0604030504040204" pitchFamily="34" charset="0"/>
                        <a:ea typeface="Verdana" panose="020B0604030504040204" pitchFamily="34" charset="0"/>
                        <a:cs typeface="Verdana" panose="020B0604030504040204" pitchFamily="34" charset="0"/>
                      </a:endParaRPr>
                    </a:p>
                  </a:txBody>
                  <a:tcPr/>
                </a:tc>
              </a:tr>
              <a:tr h="169045">
                <a:tc>
                  <a:txBody>
                    <a:bodyPr/>
                    <a:lstStyle/>
                    <a:p>
                      <a:pPr marL="182880"/>
                      <a:r>
                        <a:rPr lang="en-US" sz="1500" dirty="0" smtClean="0">
                          <a:latin typeface="Verdana" panose="020B0604030504040204" pitchFamily="34" charset="0"/>
                          <a:ea typeface="Verdana" panose="020B0604030504040204" pitchFamily="34" charset="0"/>
                          <a:cs typeface="Verdana" panose="020B0604030504040204" pitchFamily="34" charset="0"/>
                        </a:rPr>
                        <a:t>Unaffiliated</a:t>
                      </a:r>
                      <a:endParaRPr lang="en-US" sz="1500" dirty="0">
                        <a:latin typeface="Verdana" panose="020B0604030504040204" pitchFamily="34" charset="0"/>
                        <a:ea typeface="Verdana" panose="020B0604030504040204" pitchFamily="34" charset="0"/>
                        <a:cs typeface="Verdana" panose="020B0604030504040204" pitchFamily="34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91440"/>
                      <a:r>
                        <a:rPr lang="en-US" sz="1500" dirty="0" smtClean="0">
                          <a:latin typeface="Verdana" panose="020B0604030504040204" pitchFamily="34" charset="0"/>
                          <a:ea typeface="Verdana" panose="020B0604030504040204" pitchFamily="34" charset="0"/>
                          <a:cs typeface="Verdana" panose="020B0604030504040204" pitchFamily="34" charset="0"/>
                        </a:rPr>
                        <a:t>40</a:t>
                      </a:r>
                      <a:endParaRPr lang="en-US" sz="1500" dirty="0">
                        <a:latin typeface="Verdana" panose="020B0604030504040204" pitchFamily="34" charset="0"/>
                        <a:ea typeface="Verdana" panose="020B0604030504040204" pitchFamily="34" charset="0"/>
                        <a:cs typeface="Verdana" panose="020B0604030504040204" pitchFamily="34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91440"/>
                      <a:r>
                        <a:rPr lang="en-US" sz="1500" dirty="0" smtClean="0">
                          <a:latin typeface="Verdana" panose="020B0604030504040204" pitchFamily="34" charset="0"/>
                          <a:ea typeface="Verdana" panose="020B0604030504040204" pitchFamily="34" charset="0"/>
                          <a:cs typeface="Verdana" panose="020B0604030504040204" pitchFamily="34" charset="0"/>
                        </a:rPr>
                        <a:t>51</a:t>
                      </a:r>
                      <a:endParaRPr lang="en-US" sz="1500" dirty="0">
                        <a:latin typeface="Verdana" panose="020B0604030504040204" pitchFamily="34" charset="0"/>
                        <a:ea typeface="Verdana" panose="020B0604030504040204" pitchFamily="34" charset="0"/>
                        <a:cs typeface="Verdana" panose="020B0604030504040204" pitchFamily="34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274320"/>
                      <a:r>
                        <a:rPr lang="en-US" sz="1500" dirty="0" smtClean="0">
                          <a:latin typeface="Verdana" panose="020B0604030504040204" pitchFamily="34" charset="0"/>
                          <a:ea typeface="Verdana" panose="020B0604030504040204" pitchFamily="34" charset="0"/>
                          <a:cs typeface="Verdana" panose="020B0604030504040204" pitchFamily="34" charset="0"/>
                        </a:rPr>
                        <a:t>  9</a:t>
                      </a:r>
                      <a:endParaRPr lang="en-US" sz="1500" dirty="0">
                        <a:latin typeface="Verdana" panose="020B0604030504040204" pitchFamily="34" charset="0"/>
                        <a:ea typeface="Verdana" panose="020B0604030504040204" pitchFamily="34" charset="0"/>
                        <a:cs typeface="Verdana" panose="020B0604030504040204" pitchFamily="34" charset="0"/>
                      </a:endParaRPr>
                    </a:p>
                  </a:txBody>
                  <a:tcPr/>
                </a:tc>
              </a:tr>
              <a:tr h="169045">
                <a:tc>
                  <a:txBody>
                    <a:bodyPr/>
                    <a:lstStyle/>
                    <a:p>
                      <a:pPr marL="182880"/>
                      <a:r>
                        <a:rPr lang="en-US" sz="1500" dirty="0" smtClean="0">
                          <a:latin typeface="Verdana" panose="020B0604030504040204" pitchFamily="34" charset="0"/>
                          <a:ea typeface="Verdana" panose="020B0604030504040204" pitchFamily="34" charset="0"/>
                          <a:cs typeface="Verdana" panose="020B0604030504040204" pitchFamily="34" charset="0"/>
                        </a:rPr>
                        <a:t>Republican</a:t>
                      </a:r>
                      <a:endParaRPr lang="en-US" sz="1500" dirty="0">
                        <a:latin typeface="Verdana" panose="020B0604030504040204" pitchFamily="34" charset="0"/>
                        <a:ea typeface="Verdana" panose="020B0604030504040204" pitchFamily="34" charset="0"/>
                        <a:cs typeface="Verdana" panose="020B0604030504040204" pitchFamily="34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91440"/>
                      <a:r>
                        <a:rPr lang="en-US" sz="1500" dirty="0" smtClean="0">
                          <a:latin typeface="Verdana" panose="020B0604030504040204" pitchFamily="34" charset="0"/>
                          <a:ea typeface="Verdana" panose="020B0604030504040204" pitchFamily="34" charset="0"/>
                          <a:cs typeface="Verdana" panose="020B0604030504040204" pitchFamily="34" charset="0"/>
                        </a:rPr>
                        <a:t>17</a:t>
                      </a:r>
                      <a:endParaRPr lang="en-US" sz="1500" dirty="0">
                        <a:latin typeface="Verdana" panose="020B0604030504040204" pitchFamily="34" charset="0"/>
                        <a:ea typeface="Verdana" panose="020B0604030504040204" pitchFamily="34" charset="0"/>
                        <a:cs typeface="Verdana" panose="020B0604030504040204" pitchFamily="34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91440"/>
                      <a:r>
                        <a:rPr lang="en-US" sz="1500" dirty="0" smtClean="0">
                          <a:latin typeface="Verdana" panose="020B0604030504040204" pitchFamily="34" charset="0"/>
                          <a:ea typeface="Verdana" panose="020B0604030504040204" pitchFamily="34" charset="0"/>
                          <a:cs typeface="Verdana" panose="020B0604030504040204" pitchFamily="34" charset="0"/>
                        </a:rPr>
                        <a:t>80</a:t>
                      </a:r>
                      <a:endParaRPr lang="en-US" sz="1500" dirty="0">
                        <a:latin typeface="Verdana" panose="020B0604030504040204" pitchFamily="34" charset="0"/>
                        <a:ea typeface="Verdana" panose="020B0604030504040204" pitchFamily="34" charset="0"/>
                        <a:cs typeface="Verdana" panose="020B0604030504040204" pitchFamily="34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274320"/>
                      <a:r>
                        <a:rPr lang="en-US" sz="1500" dirty="0" smtClean="0">
                          <a:latin typeface="Verdana" panose="020B0604030504040204" pitchFamily="34" charset="0"/>
                          <a:ea typeface="Verdana" panose="020B0604030504040204" pitchFamily="34" charset="0"/>
                          <a:cs typeface="Verdana" panose="020B0604030504040204" pitchFamily="34" charset="0"/>
                        </a:rPr>
                        <a:t>  3</a:t>
                      </a:r>
                      <a:endParaRPr lang="en-US" sz="1500" dirty="0">
                        <a:latin typeface="Verdana" panose="020B0604030504040204" pitchFamily="34" charset="0"/>
                        <a:ea typeface="Verdana" panose="020B0604030504040204" pitchFamily="34" charset="0"/>
                        <a:cs typeface="Verdana" panose="020B0604030504040204" pitchFamily="34" charset="0"/>
                      </a:endParaRPr>
                    </a:p>
                  </a:txBody>
                  <a:tcPr/>
                </a:tc>
              </a:tr>
              <a:tr h="158128">
                <a:tc>
                  <a:txBody>
                    <a:bodyPr/>
                    <a:lstStyle/>
                    <a:p>
                      <a:r>
                        <a:rPr lang="en-US" sz="1500" dirty="0" smtClean="0">
                          <a:solidFill>
                            <a:schemeClr val="accent2">
                              <a:lumMod val="75000"/>
                            </a:schemeClr>
                          </a:solidFill>
                          <a:latin typeface="Verdana" panose="020B0604030504040204" pitchFamily="34" charset="0"/>
                          <a:ea typeface="Verdana" panose="020B0604030504040204" pitchFamily="34" charset="0"/>
                          <a:cs typeface="Verdana" panose="020B0604030504040204" pitchFamily="34" charset="0"/>
                        </a:rPr>
                        <a:t>Ethnicity</a:t>
                      </a:r>
                      <a:endParaRPr lang="en-US" sz="1500" dirty="0">
                        <a:solidFill>
                          <a:schemeClr val="accent2">
                            <a:lumMod val="75000"/>
                          </a:schemeClr>
                        </a:solidFill>
                        <a:latin typeface="Verdana" panose="020B0604030504040204" pitchFamily="34" charset="0"/>
                        <a:ea typeface="Verdana" panose="020B0604030504040204" pitchFamily="34" charset="0"/>
                        <a:cs typeface="Verdana" panose="020B0604030504040204" pitchFamily="34" charset="0"/>
                      </a:endParaRPr>
                    </a:p>
                  </a:txBody>
                  <a:tcPr>
                    <a:solidFill>
                      <a:schemeClr val="accent2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91440"/>
                      <a:endParaRPr lang="en-US" sz="1500" dirty="0">
                        <a:solidFill>
                          <a:schemeClr val="accent2">
                            <a:lumMod val="75000"/>
                          </a:schemeClr>
                        </a:solidFill>
                        <a:latin typeface="Verdana" panose="020B0604030504040204" pitchFamily="34" charset="0"/>
                        <a:ea typeface="Verdana" panose="020B0604030504040204" pitchFamily="34" charset="0"/>
                        <a:cs typeface="Verdana" panose="020B0604030504040204" pitchFamily="34" charset="0"/>
                      </a:endParaRPr>
                    </a:p>
                  </a:txBody>
                  <a:tcPr>
                    <a:solidFill>
                      <a:schemeClr val="accent2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91440"/>
                      <a:endParaRPr lang="en-US" sz="1500" dirty="0">
                        <a:solidFill>
                          <a:schemeClr val="accent2">
                            <a:lumMod val="75000"/>
                          </a:schemeClr>
                        </a:solidFill>
                        <a:latin typeface="Verdana" panose="020B0604030504040204" pitchFamily="34" charset="0"/>
                        <a:ea typeface="Verdana" panose="020B0604030504040204" pitchFamily="34" charset="0"/>
                        <a:cs typeface="Verdana" panose="020B0604030504040204" pitchFamily="34" charset="0"/>
                      </a:endParaRPr>
                    </a:p>
                  </a:txBody>
                  <a:tcPr>
                    <a:solidFill>
                      <a:schemeClr val="accent2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274320"/>
                      <a:endParaRPr lang="en-US" sz="1500" dirty="0">
                        <a:solidFill>
                          <a:schemeClr val="accent2">
                            <a:lumMod val="75000"/>
                          </a:schemeClr>
                        </a:solidFill>
                        <a:latin typeface="Verdana" panose="020B0604030504040204" pitchFamily="34" charset="0"/>
                        <a:ea typeface="Verdana" panose="020B0604030504040204" pitchFamily="34" charset="0"/>
                        <a:cs typeface="Verdana" panose="020B0604030504040204" pitchFamily="34" charset="0"/>
                      </a:endParaRPr>
                    </a:p>
                  </a:txBody>
                  <a:tcPr>
                    <a:solidFill>
                      <a:schemeClr val="accent2">
                        <a:lumMod val="20000"/>
                        <a:lumOff val="80000"/>
                      </a:schemeClr>
                    </a:solidFill>
                  </a:tcPr>
                </a:tc>
              </a:tr>
              <a:tr h="0">
                <a:tc>
                  <a:txBody>
                    <a:bodyPr/>
                    <a:lstStyle/>
                    <a:p>
                      <a:pPr marL="182880"/>
                      <a:r>
                        <a:rPr lang="en-US" sz="1500" dirty="0" smtClean="0">
                          <a:latin typeface="Verdana" panose="020B0604030504040204" pitchFamily="34" charset="0"/>
                          <a:ea typeface="Verdana" panose="020B0604030504040204" pitchFamily="34" charset="0"/>
                          <a:cs typeface="Verdana" panose="020B0604030504040204" pitchFamily="34" charset="0"/>
                        </a:rPr>
                        <a:t>White</a:t>
                      </a:r>
                      <a:endParaRPr lang="en-US" sz="1500" dirty="0">
                        <a:latin typeface="Verdana" panose="020B0604030504040204" pitchFamily="34" charset="0"/>
                        <a:ea typeface="Verdana" panose="020B0604030504040204" pitchFamily="34" charset="0"/>
                        <a:cs typeface="Verdana" panose="020B0604030504040204" pitchFamily="34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91440"/>
                      <a:r>
                        <a:rPr lang="en-US" sz="1500" dirty="0" smtClean="0">
                          <a:latin typeface="Verdana" panose="020B0604030504040204" pitchFamily="34" charset="0"/>
                          <a:ea typeface="Verdana" panose="020B0604030504040204" pitchFamily="34" charset="0"/>
                          <a:cs typeface="Verdana" panose="020B0604030504040204" pitchFamily="34" charset="0"/>
                        </a:rPr>
                        <a:t>30%</a:t>
                      </a:r>
                      <a:endParaRPr lang="en-US" sz="1500" dirty="0">
                        <a:latin typeface="Verdana" panose="020B0604030504040204" pitchFamily="34" charset="0"/>
                        <a:ea typeface="Verdana" panose="020B0604030504040204" pitchFamily="34" charset="0"/>
                        <a:cs typeface="Verdana" panose="020B0604030504040204" pitchFamily="34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91440"/>
                      <a:r>
                        <a:rPr lang="en-US" sz="1500" dirty="0" smtClean="0">
                          <a:latin typeface="Verdana" panose="020B0604030504040204" pitchFamily="34" charset="0"/>
                          <a:ea typeface="Verdana" panose="020B0604030504040204" pitchFamily="34" charset="0"/>
                          <a:cs typeface="Verdana" panose="020B0604030504040204" pitchFamily="34" charset="0"/>
                        </a:rPr>
                        <a:t>65%</a:t>
                      </a:r>
                      <a:endParaRPr lang="en-US" sz="1500" dirty="0">
                        <a:latin typeface="Verdana" panose="020B0604030504040204" pitchFamily="34" charset="0"/>
                        <a:ea typeface="Verdana" panose="020B0604030504040204" pitchFamily="34" charset="0"/>
                        <a:cs typeface="Verdana" panose="020B0604030504040204" pitchFamily="34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274320"/>
                      <a:r>
                        <a:rPr lang="en-US" sz="1500" dirty="0" smtClean="0">
                          <a:latin typeface="Verdana" panose="020B0604030504040204" pitchFamily="34" charset="0"/>
                          <a:ea typeface="Verdana" panose="020B0604030504040204" pitchFamily="34" charset="0"/>
                          <a:cs typeface="Verdana" panose="020B0604030504040204" pitchFamily="34" charset="0"/>
                        </a:rPr>
                        <a:t>  6%</a:t>
                      </a:r>
                      <a:endParaRPr lang="en-US" sz="1500" dirty="0">
                        <a:latin typeface="Verdana" panose="020B0604030504040204" pitchFamily="34" charset="0"/>
                        <a:ea typeface="Verdana" panose="020B0604030504040204" pitchFamily="34" charset="0"/>
                        <a:cs typeface="Verdana" panose="020B0604030504040204" pitchFamily="34" charset="0"/>
                      </a:endParaRPr>
                    </a:p>
                  </a:txBody>
                  <a:tcPr/>
                </a:tc>
              </a:tr>
              <a:tr h="0">
                <a:tc>
                  <a:txBody>
                    <a:bodyPr/>
                    <a:lstStyle/>
                    <a:p>
                      <a:pPr marL="182880"/>
                      <a:r>
                        <a:rPr lang="en-US" sz="1500" dirty="0" smtClean="0">
                          <a:latin typeface="Verdana" panose="020B0604030504040204" pitchFamily="34" charset="0"/>
                          <a:ea typeface="Verdana" panose="020B0604030504040204" pitchFamily="34" charset="0"/>
                          <a:cs typeface="Verdana" panose="020B0604030504040204" pitchFamily="34" charset="0"/>
                        </a:rPr>
                        <a:t>Hispanic</a:t>
                      </a:r>
                      <a:endParaRPr lang="en-US" sz="1500" dirty="0">
                        <a:latin typeface="Verdana" panose="020B0604030504040204" pitchFamily="34" charset="0"/>
                        <a:ea typeface="Verdana" panose="020B0604030504040204" pitchFamily="34" charset="0"/>
                        <a:cs typeface="Verdana" panose="020B0604030504040204" pitchFamily="34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91440"/>
                      <a:r>
                        <a:rPr lang="en-US" sz="1500" dirty="0" smtClean="0">
                          <a:latin typeface="Verdana" panose="020B0604030504040204" pitchFamily="34" charset="0"/>
                          <a:ea typeface="Verdana" panose="020B0604030504040204" pitchFamily="34" charset="0"/>
                          <a:cs typeface="Verdana" panose="020B0604030504040204" pitchFamily="34" charset="0"/>
                        </a:rPr>
                        <a:t>42</a:t>
                      </a:r>
                      <a:endParaRPr lang="en-US" sz="1500" dirty="0">
                        <a:latin typeface="Verdana" panose="020B0604030504040204" pitchFamily="34" charset="0"/>
                        <a:ea typeface="Verdana" panose="020B0604030504040204" pitchFamily="34" charset="0"/>
                        <a:cs typeface="Verdana" panose="020B0604030504040204" pitchFamily="34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91440"/>
                      <a:r>
                        <a:rPr lang="en-US" sz="1500" dirty="0" smtClean="0">
                          <a:latin typeface="Verdana" panose="020B0604030504040204" pitchFamily="34" charset="0"/>
                          <a:ea typeface="Verdana" panose="020B0604030504040204" pitchFamily="34" charset="0"/>
                          <a:cs typeface="Verdana" panose="020B0604030504040204" pitchFamily="34" charset="0"/>
                        </a:rPr>
                        <a:t>52</a:t>
                      </a:r>
                      <a:endParaRPr lang="en-US" sz="1500" dirty="0">
                        <a:latin typeface="Verdana" panose="020B0604030504040204" pitchFamily="34" charset="0"/>
                        <a:ea typeface="Verdana" panose="020B0604030504040204" pitchFamily="34" charset="0"/>
                        <a:cs typeface="Verdana" panose="020B0604030504040204" pitchFamily="34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274320"/>
                      <a:r>
                        <a:rPr lang="en-US" sz="1500" dirty="0" smtClean="0">
                          <a:latin typeface="Verdana" panose="020B0604030504040204" pitchFamily="34" charset="0"/>
                          <a:ea typeface="Verdana" panose="020B0604030504040204" pitchFamily="34" charset="0"/>
                          <a:cs typeface="Verdana" panose="020B0604030504040204" pitchFamily="34" charset="0"/>
                        </a:rPr>
                        <a:t>  6</a:t>
                      </a:r>
                      <a:endParaRPr lang="en-US" sz="1500" dirty="0">
                        <a:latin typeface="Verdana" panose="020B0604030504040204" pitchFamily="34" charset="0"/>
                        <a:ea typeface="Verdana" panose="020B0604030504040204" pitchFamily="34" charset="0"/>
                        <a:cs typeface="Verdana" panose="020B0604030504040204" pitchFamily="34" charset="0"/>
                      </a:endParaRPr>
                    </a:p>
                  </a:txBody>
                  <a:tcPr/>
                </a:tc>
              </a:tr>
              <a:tr h="0">
                <a:tc>
                  <a:txBody>
                    <a:bodyPr/>
                    <a:lstStyle/>
                    <a:p>
                      <a:pPr marL="182880"/>
                      <a:r>
                        <a:rPr lang="en-US" sz="1500" dirty="0" smtClean="0">
                          <a:latin typeface="Verdana" panose="020B0604030504040204" pitchFamily="34" charset="0"/>
                          <a:ea typeface="Verdana" panose="020B0604030504040204" pitchFamily="34" charset="0"/>
                          <a:cs typeface="Verdana" panose="020B0604030504040204" pitchFamily="34" charset="0"/>
                        </a:rPr>
                        <a:t>Black</a:t>
                      </a:r>
                      <a:endParaRPr lang="en-US" sz="1500" dirty="0">
                        <a:latin typeface="Verdana" panose="020B0604030504040204" pitchFamily="34" charset="0"/>
                        <a:ea typeface="Verdana" panose="020B0604030504040204" pitchFamily="34" charset="0"/>
                        <a:cs typeface="Verdana" panose="020B0604030504040204" pitchFamily="34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91440"/>
                      <a:r>
                        <a:rPr lang="en-US" sz="1500" dirty="0" smtClean="0">
                          <a:latin typeface="Verdana" panose="020B0604030504040204" pitchFamily="34" charset="0"/>
                          <a:ea typeface="Verdana" panose="020B0604030504040204" pitchFamily="34" charset="0"/>
                          <a:cs typeface="Verdana" panose="020B0604030504040204" pitchFamily="34" charset="0"/>
                        </a:rPr>
                        <a:t>32</a:t>
                      </a:r>
                      <a:endParaRPr lang="en-US" sz="1500" dirty="0">
                        <a:latin typeface="Verdana" panose="020B0604030504040204" pitchFamily="34" charset="0"/>
                        <a:ea typeface="Verdana" panose="020B0604030504040204" pitchFamily="34" charset="0"/>
                        <a:cs typeface="Verdana" panose="020B0604030504040204" pitchFamily="34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91440"/>
                      <a:r>
                        <a:rPr lang="en-US" sz="1500" dirty="0" smtClean="0">
                          <a:latin typeface="Verdana" panose="020B0604030504040204" pitchFamily="34" charset="0"/>
                          <a:ea typeface="Verdana" panose="020B0604030504040204" pitchFamily="34" charset="0"/>
                          <a:cs typeface="Verdana" panose="020B0604030504040204" pitchFamily="34" charset="0"/>
                        </a:rPr>
                        <a:t>59</a:t>
                      </a:r>
                      <a:endParaRPr lang="en-US" sz="1500" dirty="0">
                        <a:latin typeface="Verdana" panose="020B0604030504040204" pitchFamily="34" charset="0"/>
                        <a:ea typeface="Verdana" panose="020B0604030504040204" pitchFamily="34" charset="0"/>
                        <a:cs typeface="Verdana" panose="020B0604030504040204" pitchFamily="34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274320"/>
                      <a:r>
                        <a:rPr lang="en-US" sz="1500" dirty="0" smtClean="0">
                          <a:latin typeface="Verdana" panose="020B0604030504040204" pitchFamily="34" charset="0"/>
                          <a:ea typeface="Verdana" panose="020B0604030504040204" pitchFamily="34" charset="0"/>
                          <a:cs typeface="Verdana" panose="020B0604030504040204" pitchFamily="34" charset="0"/>
                        </a:rPr>
                        <a:t>  9</a:t>
                      </a:r>
                      <a:endParaRPr lang="en-US" sz="1500" dirty="0">
                        <a:latin typeface="Verdana" panose="020B0604030504040204" pitchFamily="34" charset="0"/>
                        <a:ea typeface="Verdana" panose="020B0604030504040204" pitchFamily="34" charset="0"/>
                        <a:cs typeface="Verdana" panose="020B0604030504040204" pitchFamily="34" charset="0"/>
                      </a:endParaRPr>
                    </a:p>
                  </a:txBody>
                  <a:tcPr/>
                </a:tc>
              </a:tr>
              <a:tr h="183744">
                <a:tc>
                  <a:txBody>
                    <a:bodyPr/>
                    <a:lstStyle/>
                    <a:p>
                      <a:r>
                        <a:rPr lang="en-US" sz="1500" dirty="0" smtClean="0">
                          <a:solidFill>
                            <a:schemeClr val="accent2">
                              <a:lumMod val="75000"/>
                            </a:schemeClr>
                          </a:solidFill>
                          <a:latin typeface="Verdana" panose="020B0604030504040204" pitchFamily="34" charset="0"/>
                          <a:ea typeface="Verdana" panose="020B0604030504040204" pitchFamily="34" charset="0"/>
                          <a:cs typeface="Verdana" panose="020B0604030504040204" pitchFamily="34" charset="0"/>
                        </a:rPr>
                        <a:t>Age</a:t>
                      </a:r>
                      <a:endParaRPr lang="en-US" sz="1500" dirty="0">
                        <a:solidFill>
                          <a:schemeClr val="accent2">
                            <a:lumMod val="75000"/>
                          </a:schemeClr>
                        </a:solidFill>
                        <a:latin typeface="Verdana" panose="020B0604030504040204" pitchFamily="34" charset="0"/>
                        <a:ea typeface="Verdana" panose="020B0604030504040204" pitchFamily="34" charset="0"/>
                        <a:cs typeface="Verdana" panose="020B0604030504040204" pitchFamily="34" charset="0"/>
                      </a:endParaRPr>
                    </a:p>
                  </a:txBody>
                  <a:tcPr>
                    <a:solidFill>
                      <a:schemeClr val="accent2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91440"/>
                      <a:endParaRPr lang="en-US" sz="1500" dirty="0">
                        <a:solidFill>
                          <a:schemeClr val="accent2">
                            <a:lumMod val="75000"/>
                          </a:schemeClr>
                        </a:solidFill>
                        <a:latin typeface="Verdana" panose="020B0604030504040204" pitchFamily="34" charset="0"/>
                        <a:ea typeface="Verdana" panose="020B0604030504040204" pitchFamily="34" charset="0"/>
                        <a:cs typeface="Verdana" panose="020B0604030504040204" pitchFamily="34" charset="0"/>
                      </a:endParaRPr>
                    </a:p>
                  </a:txBody>
                  <a:tcPr>
                    <a:solidFill>
                      <a:schemeClr val="accent2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91440"/>
                      <a:endParaRPr lang="en-US" sz="1500" dirty="0">
                        <a:solidFill>
                          <a:schemeClr val="accent2">
                            <a:lumMod val="75000"/>
                          </a:schemeClr>
                        </a:solidFill>
                        <a:latin typeface="Verdana" panose="020B0604030504040204" pitchFamily="34" charset="0"/>
                        <a:ea typeface="Verdana" panose="020B0604030504040204" pitchFamily="34" charset="0"/>
                        <a:cs typeface="Verdana" panose="020B0604030504040204" pitchFamily="34" charset="0"/>
                      </a:endParaRPr>
                    </a:p>
                  </a:txBody>
                  <a:tcPr>
                    <a:solidFill>
                      <a:schemeClr val="accent2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274320"/>
                      <a:endParaRPr lang="en-US" sz="1500" dirty="0">
                        <a:solidFill>
                          <a:schemeClr val="accent2">
                            <a:lumMod val="75000"/>
                          </a:schemeClr>
                        </a:solidFill>
                        <a:latin typeface="Verdana" panose="020B0604030504040204" pitchFamily="34" charset="0"/>
                        <a:ea typeface="Verdana" panose="020B0604030504040204" pitchFamily="34" charset="0"/>
                        <a:cs typeface="Verdana" panose="020B0604030504040204" pitchFamily="34" charset="0"/>
                      </a:endParaRPr>
                    </a:p>
                  </a:txBody>
                  <a:tcPr>
                    <a:solidFill>
                      <a:schemeClr val="accent2">
                        <a:lumMod val="20000"/>
                        <a:lumOff val="80000"/>
                      </a:schemeClr>
                    </a:solidFill>
                  </a:tcPr>
                </a:tc>
              </a:tr>
              <a:tr h="202011">
                <a:tc>
                  <a:txBody>
                    <a:bodyPr/>
                    <a:lstStyle/>
                    <a:p>
                      <a:pPr marL="182880"/>
                      <a:r>
                        <a:rPr lang="en-US" sz="1500" dirty="0" smtClean="0">
                          <a:latin typeface="Verdana" panose="020B0604030504040204" pitchFamily="34" charset="0"/>
                          <a:ea typeface="Verdana" panose="020B0604030504040204" pitchFamily="34" charset="0"/>
                          <a:cs typeface="Verdana" panose="020B0604030504040204" pitchFamily="34" charset="0"/>
                        </a:rPr>
                        <a:t>18-34</a:t>
                      </a:r>
                      <a:endParaRPr lang="en-US" sz="1500" dirty="0">
                        <a:latin typeface="Verdana" panose="020B0604030504040204" pitchFamily="34" charset="0"/>
                        <a:ea typeface="Verdana" panose="020B0604030504040204" pitchFamily="34" charset="0"/>
                        <a:cs typeface="Verdana" panose="020B0604030504040204" pitchFamily="34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91440"/>
                      <a:r>
                        <a:rPr lang="en-US" sz="1500" dirty="0" smtClean="0">
                          <a:latin typeface="Verdana" panose="020B0604030504040204" pitchFamily="34" charset="0"/>
                          <a:ea typeface="Verdana" panose="020B0604030504040204" pitchFamily="34" charset="0"/>
                          <a:cs typeface="Verdana" panose="020B0604030504040204" pitchFamily="34" charset="0"/>
                        </a:rPr>
                        <a:t>56%</a:t>
                      </a:r>
                      <a:endParaRPr lang="en-US" sz="1500" dirty="0">
                        <a:latin typeface="Verdana" panose="020B0604030504040204" pitchFamily="34" charset="0"/>
                        <a:ea typeface="Verdana" panose="020B0604030504040204" pitchFamily="34" charset="0"/>
                        <a:cs typeface="Verdana" panose="020B0604030504040204" pitchFamily="34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91440"/>
                      <a:r>
                        <a:rPr lang="en-US" sz="1500" dirty="0" smtClean="0">
                          <a:latin typeface="Verdana" panose="020B0604030504040204" pitchFamily="34" charset="0"/>
                          <a:ea typeface="Verdana" panose="020B0604030504040204" pitchFamily="34" charset="0"/>
                          <a:cs typeface="Verdana" panose="020B0604030504040204" pitchFamily="34" charset="0"/>
                        </a:rPr>
                        <a:t>39%</a:t>
                      </a:r>
                      <a:endParaRPr lang="en-US" sz="1500" dirty="0">
                        <a:latin typeface="Verdana" panose="020B0604030504040204" pitchFamily="34" charset="0"/>
                        <a:ea typeface="Verdana" panose="020B0604030504040204" pitchFamily="34" charset="0"/>
                        <a:cs typeface="Verdana" panose="020B0604030504040204" pitchFamily="34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274320"/>
                      <a:r>
                        <a:rPr lang="en-US" sz="1500" dirty="0" smtClean="0">
                          <a:latin typeface="Verdana" panose="020B0604030504040204" pitchFamily="34" charset="0"/>
                          <a:ea typeface="Verdana" panose="020B0604030504040204" pitchFamily="34" charset="0"/>
                          <a:cs typeface="Verdana" panose="020B0604030504040204" pitchFamily="34" charset="0"/>
                        </a:rPr>
                        <a:t>  5%</a:t>
                      </a:r>
                      <a:endParaRPr lang="en-US" sz="1500" dirty="0">
                        <a:latin typeface="Verdana" panose="020B0604030504040204" pitchFamily="34" charset="0"/>
                        <a:ea typeface="Verdana" panose="020B0604030504040204" pitchFamily="34" charset="0"/>
                        <a:cs typeface="Verdana" panose="020B0604030504040204" pitchFamily="34" charset="0"/>
                      </a:endParaRPr>
                    </a:p>
                  </a:txBody>
                  <a:tcPr/>
                </a:tc>
              </a:tr>
              <a:tr h="181366">
                <a:tc>
                  <a:txBody>
                    <a:bodyPr/>
                    <a:lstStyle/>
                    <a:p>
                      <a:pPr marL="182880"/>
                      <a:r>
                        <a:rPr lang="en-US" sz="1500" dirty="0" smtClean="0">
                          <a:latin typeface="Verdana" panose="020B0604030504040204" pitchFamily="34" charset="0"/>
                          <a:ea typeface="Verdana" panose="020B0604030504040204" pitchFamily="34" charset="0"/>
                          <a:cs typeface="Verdana" panose="020B0604030504040204" pitchFamily="34" charset="0"/>
                        </a:rPr>
                        <a:t>35-49</a:t>
                      </a:r>
                      <a:endParaRPr lang="en-US" sz="1500" dirty="0">
                        <a:latin typeface="Verdana" panose="020B0604030504040204" pitchFamily="34" charset="0"/>
                        <a:ea typeface="Verdana" panose="020B0604030504040204" pitchFamily="34" charset="0"/>
                        <a:cs typeface="Verdana" panose="020B0604030504040204" pitchFamily="34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91440"/>
                      <a:r>
                        <a:rPr lang="en-US" sz="1500" dirty="0" smtClean="0">
                          <a:latin typeface="Verdana" panose="020B0604030504040204" pitchFamily="34" charset="0"/>
                          <a:ea typeface="Verdana" panose="020B0604030504040204" pitchFamily="34" charset="0"/>
                          <a:cs typeface="Verdana" panose="020B0604030504040204" pitchFamily="34" charset="0"/>
                        </a:rPr>
                        <a:t>37</a:t>
                      </a:r>
                      <a:endParaRPr lang="en-US" sz="1500" dirty="0">
                        <a:latin typeface="Verdana" panose="020B0604030504040204" pitchFamily="34" charset="0"/>
                        <a:ea typeface="Verdana" panose="020B0604030504040204" pitchFamily="34" charset="0"/>
                        <a:cs typeface="Verdana" panose="020B0604030504040204" pitchFamily="34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91440"/>
                      <a:r>
                        <a:rPr lang="en-US" sz="1500" dirty="0" smtClean="0">
                          <a:latin typeface="Verdana" panose="020B0604030504040204" pitchFamily="34" charset="0"/>
                          <a:ea typeface="Verdana" panose="020B0604030504040204" pitchFamily="34" charset="0"/>
                          <a:cs typeface="Verdana" panose="020B0604030504040204" pitchFamily="34" charset="0"/>
                        </a:rPr>
                        <a:t>57</a:t>
                      </a:r>
                      <a:endParaRPr lang="en-US" sz="1500" dirty="0">
                        <a:latin typeface="Verdana" panose="020B0604030504040204" pitchFamily="34" charset="0"/>
                        <a:ea typeface="Verdana" panose="020B0604030504040204" pitchFamily="34" charset="0"/>
                        <a:cs typeface="Verdana" panose="020B0604030504040204" pitchFamily="34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274320"/>
                      <a:r>
                        <a:rPr lang="en-US" sz="1500" dirty="0" smtClean="0">
                          <a:latin typeface="Verdana" panose="020B0604030504040204" pitchFamily="34" charset="0"/>
                          <a:ea typeface="Verdana" panose="020B0604030504040204" pitchFamily="34" charset="0"/>
                          <a:cs typeface="Verdana" panose="020B0604030504040204" pitchFamily="34" charset="0"/>
                        </a:rPr>
                        <a:t>  7</a:t>
                      </a:r>
                      <a:endParaRPr lang="en-US" sz="1500" dirty="0">
                        <a:latin typeface="Verdana" panose="020B0604030504040204" pitchFamily="34" charset="0"/>
                        <a:ea typeface="Verdana" panose="020B0604030504040204" pitchFamily="34" charset="0"/>
                        <a:cs typeface="Verdana" panose="020B0604030504040204" pitchFamily="34" charset="0"/>
                      </a:endParaRPr>
                    </a:p>
                  </a:txBody>
                  <a:tcPr/>
                </a:tc>
              </a:tr>
              <a:tr h="164289">
                <a:tc>
                  <a:txBody>
                    <a:bodyPr/>
                    <a:lstStyle/>
                    <a:p>
                      <a:pPr marL="182880"/>
                      <a:r>
                        <a:rPr lang="en-US" sz="1500" dirty="0" smtClean="0">
                          <a:latin typeface="Verdana" panose="020B0604030504040204" pitchFamily="34" charset="0"/>
                          <a:ea typeface="Verdana" panose="020B0604030504040204" pitchFamily="34" charset="0"/>
                          <a:cs typeface="Verdana" panose="020B0604030504040204" pitchFamily="34" charset="0"/>
                        </a:rPr>
                        <a:t>50-64</a:t>
                      </a:r>
                      <a:endParaRPr lang="en-US" sz="1500" dirty="0">
                        <a:latin typeface="Verdana" panose="020B0604030504040204" pitchFamily="34" charset="0"/>
                        <a:ea typeface="Verdana" panose="020B0604030504040204" pitchFamily="34" charset="0"/>
                        <a:cs typeface="Verdana" panose="020B0604030504040204" pitchFamily="34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91440"/>
                      <a:r>
                        <a:rPr lang="en-US" sz="1500" dirty="0" smtClean="0">
                          <a:latin typeface="Verdana" panose="020B0604030504040204" pitchFamily="34" charset="0"/>
                          <a:ea typeface="Verdana" panose="020B0604030504040204" pitchFamily="34" charset="0"/>
                          <a:cs typeface="Verdana" panose="020B0604030504040204" pitchFamily="34" charset="0"/>
                        </a:rPr>
                        <a:t>35</a:t>
                      </a:r>
                      <a:endParaRPr lang="en-US" sz="1500" dirty="0">
                        <a:latin typeface="Verdana" panose="020B0604030504040204" pitchFamily="34" charset="0"/>
                        <a:ea typeface="Verdana" panose="020B0604030504040204" pitchFamily="34" charset="0"/>
                        <a:cs typeface="Verdana" panose="020B0604030504040204" pitchFamily="34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91440"/>
                      <a:r>
                        <a:rPr lang="en-US" sz="1500" dirty="0" smtClean="0">
                          <a:latin typeface="Verdana" panose="020B0604030504040204" pitchFamily="34" charset="0"/>
                          <a:ea typeface="Verdana" panose="020B0604030504040204" pitchFamily="34" charset="0"/>
                          <a:cs typeface="Verdana" panose="020B0604030504040204" pitchFamily="34" charset="0"/>
                        </a:rPr>
                        <a:t>59</a:t>
                      </a:r>
                      <a:endParaRPr lang="en-US" sz="1500" dirty="0">
                        <a:latin typeface="Verdana" panose="020B0604030504040204" pitchFamily="34" charset="0"/>
                        <a:ea typeface="Verdana" panose="020B0604030504040204" pitchFamily="34" charset="0"/>
                        <a:cs typeface="Verdana" panose="020B0604030504040204" pitchFamily="34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274320"/>
                      <a:r>
                        <a:rPr lang="en-US" sz="1500" dirty="0" smtClean="0">
                          <a:latin typeface="Verdana" panose="020B0604030504040204" pitchFamily="34" charset="0"/>
                          <a:ea typeface="Verdana" panose="020B0604030504040204" pitchFamily="34" charset="0"/>
                          <a:cs typeface="Verdana" panose="020B0604030504040204" pitchFamily="34" charset="0"/>
                        </a:rPr>
                        <a:t>  6</a:t>
                      </a:r>
                      <a:endParaRPr lang="en-US" sz="1500" dirty="0">
                        <a:latin typeface="Verdana" panose="020B0604030504040204" pitchFamily="34" charset="0"/>
                        <a:ea typeface="Verdana" panose="020B0604030504040204" pitchFamily="34" charset="0"/>
                        <a:cs typeface="Verdana" panose="020B0604030504040204" pitchFamily="34" charset="0"/>
                      </a:endParaRPr>
                    </a:p>
                  </a:txBody>
                  <a:tcPr/>
                </a:tc>
              </a:tr>
              <a:tr h="221466">
                <a:tc>
                  <a:txBody>
                    <a:bodyPr/>
                    <a:lstStyle/>
                    <a:p>
                      <a:pPr marL="182880"/>
                      <a:r>
                        <a:rPr lang="en-US" sz="1500" dirty="0" smtClean="0">
                          <a:latin typeface="Verdana" panose="020B0604030504040204" pitchFamily="34" charset="0"/>
                          <a:ea typeface="Verdana" panose="020B0604030504040204" pitchFamily="34" charset="0"/>
                          <a:cs typeface="Verdana" panose="020B0604030504040204" pitchFamily="34" charset="0"/>
                        </a:rPr>
                        <a:t>65+</a:t>
                      </a:r>
                      <a:endParaRPr lang="en-US" sz="1500" dirty="0">
                        <a:latin typeface="Verdana" panose="020B0604030504040204" pitchFamily="34" charset="0"/>
                        <a:ea typeface="Verdana" panose="020B0604030504040204" pitchFamily="34" charset="0"/>
                        <a:cs typeface="Verdana" panose="020B0604030504040204" pitchFamily="34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91440"/>
                      <a:r>
                        <a:rPr lang="en-US" sz="1500" dirty="0" smtClean="0">
                          <a:latin typeface="Verdana" panose="020B0604030504040204" pitchFamily="34" charset="0"/>
                          <a:ea typeface="Verdana" panose="020B0604030504040204" pitchFamily="34" charset="0"/>
                          <a:cs typeface="Verdana" panose="020B0604030504040204" pitchFamily="34" charset="0"/>
                        </a:rPr>
                        <a:t>16</a:t>
                      </a:r>
                      <a:endParaRPr lang="en-US" sz="1500" dirty="0">
                        <a:latin typeface="Verdana" panose="020B0604030504040204" pitchFamily="34" charset="0"/>
                        <a:ea typeface="Verdana" panose="020B0604030504040204" pitchFamily="34" charset="0"/>
                        <a:cs typeface="Verdana" panose="020B0604030504040204" pitchFamily="34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91440"/>
                      <a:r>
                        <a:rPr lang="en-US" sz="1500" dirty="0" smtClean="0">
                          <a:latin typeface="Verdana" panose="020B0604030504040204" pitchFamily="34" charset="0"/>
                          <a:ea typeface="Verdana" panose="020B0604030504040204" pitchFamily="34" charset="0"/>
                          <a:cs typeface="Verdana" panose="020B0604030504040204" pitchFamily="34" charset="0"/>
                        </a:rPr>
                        <a:t>78</a:t>
                      </a:r>
                      <a:endParaRPr lang="en-US" sz="1500" dirty="0">
                        <a:latin typeface="Verdana" panose="020B0604030504040204" pitchFamily="34" charset="0"/>
                        <a:ea typeface="Verdana" panose="020B0604030504040204" pitchFamily="34" charset="0"/>
                        <a:cs typeface="Verdana" panose="020B0604030504040204" pitchFamily="34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274320"/>
                      <a:r>
                        <a:rPr lang="en-US" sz="1500" dirty="0" smtClean="0">
                          <a:latin typeface="Verdana" panose="020B0604030504040204" pitchFamily="34" charset="0"/>
                          <a:ea typeface="Verdana" panose="020B0604030504040204" pitchFamily="34" charset="0"/>
                          <a:cs typeface="Verdana" panose="020B0604030504040204" pitchFamily="34" charset="0"/>
                        </a:rPr>
                        <a:t>  6</a:t>
                      </a:r>
                      <a:endParaRPr lang="en-US" sz="1500" dirty="0">
                        <a:latin typeface="Verdana" panose="020B0604030504040204" pitchFamily="34" charset="0"/>
                        <a:ea typeface="Verdana" panose="020B0604030504040204" pitchFamily="34" charset="0"/>
                        <a:cs typeface="Verdana" panose="020B0604030504040204" pitchFamily="34" charset="0"/>
                      </a:endParaRPr>
                    </a:p>
                  </a:txBody>
                  <a:tcPr/>
                </a:tc>
              </a:tr>
            </a:tbl>
          </a:graphicData>
        </a:graphic>
      </p:graphicFrame>
      <p:sp>
        <p:nvSpPr>
          <p:cNvPr id="4" name="TextBox 3"/>
          <p:cNvSpPr txBox="1"/>
          <p:nvPr/>
        </p:nvSpPr>
        <p:spPr>
          <a:xfrm>
            <a:off x="2548653" y="5986848"/>
            <a:ext cx="4990286" cy="2616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100" dirty="0" smtClean="0"/>
              <a:t>Ciruli Associates, Colorado Springs Gazette, N600, </a:t>
            </a:r>
            <a:r>
              <a:rPr lang="en-US" sz="1100" dirty="0" smtClean="0"/>
              <a:t>Oct. </a:t>
            </a:r>
            <a:r>
              <a:rPr lang="en-US" sz="1100" dirty="0" smtClean="0"/>
              <a:t>18, </a:t>
            </a:r>
            <a:r>
              <a:rPr lang="en-US" sz="1100" dirty="0" smtClean="0"/>
              <a:t>2016</a:t>
            </a:r>
            <a:endParaRPr lang="en-US" sz="1100" dirty="0"/>
          </a:p>
        </p:txBody>
      </p:sp>
      <p:sp>
        <p:nvSpPr>
          <p:cNvPr id="5" name="TextBox 4"/>
          <p:cNvSpPr txBox="1"/>
          <p:nvPr/>
        </p:nvSpPr>
        <p:spPr>
          <a:xfrm>
            <a:off x="427814" y="6258186"/>
            <a:ext cx="8307421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400" i="1" dirty="0" smtClean="0"/>
              <a:t>Q:  Do you believe recreational marijuana sales should be expanded in Colorado Springs?</a:t>
            </a:r>
            <a:endParaRPr lang="en-US" sz="1400" i="1" dirty="0"/>
          </a:p>
        </p:txBody>
      </p:sp>
    </p:spTree>
    <p:extLst>
      <p:ext uri="{BB962C8B-B14F-4D97-AF65-F5344CB8AC3E}">
        <p14:creationId xmlns:p14="http://schemas.microsoft.com/office/powerpoint/2010/main" val="1324209195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1400">
        <p14:doors dir="vert"/>
      </p:transition>
    </mc:Choice>
    <mc:Fallback>
      <p:transition spd="slow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z="2800" dirty="0" smtClean="0">
                <a:solidFill>
                  <a:schemeClr val="accent2">
                    <a:lumMod val="75000"/>
                  </a:schemeClr>
                </a:solidFill>
              </a:rPr>
              <a:t>Recreational Marijuana </a:t>
            </a:r>
            <a:br>
              <a:rPr lang="en-US" sz="2800" dirty="0" smtClean="0">
                <a:solidFill>
                  <a:schemeClr val="accent2">
                    <a:lumMod val="75000"/>
                  </a:schemeClr>
                </a:solidFill>
              </a:rPr>
            </a:br>
            <a:r>
              <a:rPr lang="en-US" sz="2800" dirty="0" smtClean="0">
                <a:solidFill>
                  <a:schemeClr val="accent2">
                    <a:lumMod val="75000"/>
                  </a:schemeClr>
                </a:solidFill>
              </a:rPr>
              <a:t>Sales Expansion in </a:t>
            </a:r>
            <a:r>
              <a:rPr lang="en-US" sz="2800" dirty="0" smtClean="0">
                <a:solidFill>
                  <a:schemeClr val="accent2">
                    <a:lumMod val="75000"/>
                  </a:schemeClr>
                </a:solidFill>
              </a:rPr>
              <a:t>Colorado – 53% No</a:t>
            </a:r>
            <a:endParaRPr lang="en-US" sz="2800" dirty="0">
              <a:solidFill>
                <a:schemeClr val="accent2">
                  <a:lumMod val="75000"/>
                </a:schemeClr>
              </a:solidFill>
            </a:endParaRPr>
          </a:p>
        </p:txBody>
      </p:sp>
      <p:graphicFrame>
        <p:nvGraphicFramePr>
          <p:cNvPr id="3" name="Table 2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2137719873"/>
              </p:ext>
            </p:extLst>
          </p:nvPr>
        </p:nvGraphicFramePr>
        <p:xfrm>
          <a:off x="1955265" y="1187747"/>
          <a:ext cx="5252934" cy="4800600"/>
        </p:xfrm>
        <a:graphic>
          <a:graphicData uri="http://schemas.openxmlformats.org/drawingml/2006/table">
            <a:tbl>
              <a:tblPr firstRow="1">
                <a:tableStyleId>{0E3FDE45-AF77-4B5C-9715-49D594BDF05E}</a:tableStyleId>
              </a:tblPr>
              <a:tblGrid>
                <a:gridCol w="2295727"/>
                <a:gridCol w="826850"/>
                <a:gridCol w="826851"/>
                <a:gridCol w="1303506"/>
              </a:tblGrid>
              <a:tr h="193580">
                <a:tc>
                  <a:txBody>
                    <a:bodyPr/>
                    <a:lstStyle/>
                    <a:p>
                      <a:pPr algn="ctr"/>
                      <a:endParaRPr lang="en-US" sz="15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500" dirty="0" smtClean="0"/>
                        <a:t>Yes</a:t>
                      </a:r>
                      <a:endParaRPr lang="en-US" sz="15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500" dirty="0" smtClean="0"/>
                        <a:t>No</a:t>
                      </a:r>
                      <a:endParaRPr lang="en-US" sz="15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500" dirty="0" smtClean="0"/>
                        <a:t>Don’t Know</a:t>
                      </a:r>
                      <a:endParaRPr lang="en-US" sz="1500" dirty="0"/>
                    </a:p>
                  </a:txBody>
                  <a:tcPr/>
                </a:tc>
              </a:tr>
              <a:tr h="140402">
                <a:tc>
                  <a:txBody>
                    <a:bodyPr/>
                    <a:lstStyle/>
                    <a:p>
                      <a:r>
                        <a:rPr lang="en-US" sz="1500" b="1" dirty="0" smtClean="0">
                          <a:latin typeface="Verdana" panose="020B0604030504040204" pitchFamily="34" charset="0"/>
                          <a:ea typeface="Verdana" panose="020B0604030504040204" pitchFamily="34" charset="0"/>
                          <a:cs typeface="Verdana" panose="020B0604030504040204" pitchFamily="34" charset="0"/>
                        </a:rPr>
                        <a:t>Total</a:t>
                      </a:r>
                      <a:endParaRPr lang="en-US" sz="1500" b="1" dirty="0">
                        <a:latin typeface="Verdana" panose="020B0604030504040204" pitchFamily="34" charset="0"/>
                        <a:ea typeface="Verdana" panose="020B0604030504040204" pitchFamily="34" charset="0"/>
                        <a:cs typeface="Verdana" panose="020B0604030504040204" pitchFamily="34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91440"/>
                      <a:r>
                        <a:rPr lang="en-US" sz="1500" b="1" dirty="0" smtClean="0">
                          <a:latin typeface="Verdana" panose="020B0604030504040204" pitchFamily="34" charset="0"/>
                          <a:ea typeface="Verdana" panose="020B0604030504040204" pitchFamily="34" charset="0"/>
                          <a:cs typeface="Verdana" panose="020B0604030504040204" pitchFamily="34" charset="0"/>
                        </a:rPr>
                        <a:t>35%</a:t>
                      </a:r>
                      <a:endParaRPr lang="en-US" sz="1500" b="1" dirty="0">
                        <a:latin typeface="Verdana" panose="020B0604030504040204" pitchFamily="34" charset="0"/>
                        <a:ea typeface="Verdana" panose="020B0604030504040204" pitchFamily="34" charset="0"/>
                        <a:cs typeface="Verdana" panose="020B0604030504040204" pitchFamily="34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91440"/>
                      <a:r>
                        <a:rPr lang="en-US" sz="1500" b="1" dirty="0" smtClean="0">
                          <a:latin typeface="Verdana" panose="020B0604030504040204" pitchFamily="34" charset="0"/>
                          <a:ea typeface="Verdana" panose="020B0604030504040204" pitchFamily="34" charset="0"/>
                          <a:cs typeface="Verdana" panose="020B0604030504040204" pitchFamily="34" charset="0"/>
                        </a:rPr>
                        <a:t>53%</a:t>
                      </a:r>
                      <a:endParaRPr lang="en-US" sz="1500" b="1" dirty="0">
                        <a:latin typeface="Verdana" panose="020B0604030504040204" pitchFamily="34" charset="0"/>
                        <a:ea typeface="Verdana" panose="020B0604030504040204" pitchFamily="34" charset="0"/>
                        <a:cs typeface="Verdana" panose="020B0604030504040204" pitchFamily="34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274320"/>
                      <a:r>
                        <a:rPr lang="en-US" sz="1500" b="1" dirty="0" smtClean="0">
                          <a:latin typeface="Verdana" panose="020B0604030504040204" pitchFamily="34" charset="0"/>
                          <a:ea typeface="Verdana" panose="020B0604030504040204" pitchFamily="34" charset="0"/>
                          <a:cs typeface="Verdana" panose="020B0604030504040204" pitchFamily="34" charset="0"/>
                        </a:rPr>
                        <a:t>12%</a:t>
                      </a:r>
                      <a:endParaRPr lang="en-US" sz="1500" b="1" dirty="0">
                        <a:latin typeface="Verdana" panose="020B0604030504040204" pitchFamily="34" charset="0"/>
                        <a:ea typeface="Verdana" panose="020B0604030504040204" pitchFamily="34" charset="0"/>
                        <a:cs typeface="Verdana" panose="020B0604030504040204" pitchFamily="34" charset="0"/>
                      </a:endParaRPr>
                    </a:p>
                  </a:txBody>
                  <a:tcPr/>
                </a:tc>
              </a:tr>
              <a:tr h="0">
                <a:tc>
                  <a:txBody>
                    <a:bodyPr/>
                    <a:lstStyle/>
                    <a:p>
                      <a:r>
                        <a:rPr lang="en-US" sz="1500" dirty="0" smtClean="0">
                          <a:solidFill>
                            <a:schemeClr val="accent2">
                              <a:lumMod val="75000"/>
                            </a:schemeClr>
                          </a:solidFill>
                          <a:latin typeface="Verdana" panose="020B0604030504040204" pitchFamily="34" charset="0"/>
                          <a:ea typeface="Verdana" panose="020B0604030504040204" pitchFamily="34" charset="0"/>
                          <a:cs typeface="Verdana" panose="020B0604030504040204" pitchFamily="34" charset="0"/>
                        </a:rPr>
                        <a:t>Ethnicity</a:t>
                      </a:r>
                      <a:endParaRPr lang="en-US" sz="1500" dirty="0">
                        <a:solidFill>
                          <a:schemeClr val="accent2">
                            <a:lumMod val="75000"/>
                          </a:schemeClr>
                        </a:solidFill>
                        <a:latin typeface="Verdana" panose="020B0604030504040204" pitchFamily="34" charset="0"/>
                        <a:ea typeface="Verdana" panose="020B0604030504040204" pitchFamily="34" charset="0"/>
                        <a:cs typeface="Verdana" panose="020B0604030504040204" pitchFamily="34" charset="0"/>
                      </a:endParaRPr>
                    </a:p>
                  </a:txBody>
                  <a:tcPr>
                    <a:solidFill>
                      <a:schemeClr val="accent2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91440"/>
                      <a:endParaRPr lang="en-US" sz="1500" dirty="0">
                        <a:solidFill>
                          <a:schemeClr val="accent2">
                            <a:lumMod val="75000"/>
                          </a:schemeClr>
                        </a:solidFill>
                        <a:latin typeface="Verdana" panose="020B0604030504040204" pitchFamily="34" charset="0"/>
                        <a:ea typeface="Verdana" panose="020B0604030504040204" pitchFamily="34" charset="0"/>
                        <a:cs typeface="Verdana" panose="020B0604030504040204" pitchFamily="34" charset="0"/>
                      </a:endParaRPr>
                    </a:p>
                  </a:txBody>
                  <a:tcPr>
                    <a:solidFill>
                      <a:schemeClr val="accent2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91440"/>
                      <a:endParaRPr lang="en-US" sz="1500" dirty="0">
                        <a:solidFill>
                          <a:schemeClr val="accent2">
                            <a:lumMod val="75000"/>
                          </a:schemeClr>
                        </a:solidFill>
                        <a:latin typeface="Verdana" panose="020B0604030504040204" pitchFamily="34" charset="0"/>
                        <a:ea typeface="Verdana" panose="020B0604030504040204" pitchFamily="34" charset="0"/>
                        <a:cs typeface="Verdana" panose="020B0604030504040204" pitchFamily="34" charset="0"/>
                      </a:endParaRPr>
                    </a:p>
                  </a:txBody>
                  <a:tcPr>
                    <a:solidFill>
                      <a:schemeClr val="accent2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274320"/>
                      <a:endParaRPr lang="en-US" sz="1500" dirty="0">
                        <a:solidFill>
                          <a:schemeClr val="accent2">
                            <a:lumMod val="75000"/>
                          </a:schemeClr>
                        </a:solidFill>
                        <a:latin typeface="Verdana" panose="020B0604030504040204" pitchFamily="34" charset="0"/>
                        <a:ea typeface="Verdana" panose="020B0604030504040204" pitchFamily="34" charset="0"/>
                        <a:cs typeface="Verdana" panose="020B0604030504040204" pitchFamily="34" charset="0"/>
                      </a:endParaRPr>
                    </a:p>
                  </a:txBody>
                  <a:tcPr>
                    <a:solidFill>
                      <a:schemeClr val="accent2">
                        <a:lumMod val="20000"/>
                        <a:lumOff val="80000"/>
                      </a:schemeClr>
                    </a:solidFill>
                  </a:tcPr>
                </a:tc>
              </a:tr>
              <a:tr h="212495">
                <a:tc>
                  <a:txBody>
                    <a:bodyPr/>
                    <a:lstStyle/>
                    <a:p>
                      <a:pPr marL="182880"/>
                      <a:r>
                        <a:rPr lang="en-US" sz="1500" dirty="0" smtClean="0">
                          <a:latin typeface="Verdana" panose="020B0604030504040204" pitchFamily="34" charset="0"/>
                          <a:ea typeface="Verdana" panose="020B0604030504040204" pitchFamily="34" charset="0"/>
                          <a:cs typeface="Verdana" panose="020B0604030504040204" pitchFamily="34" charset="0"/>
                        </a:rPr>
                        <a:t>White</a:t>
                      </a:r>
                      <a:endParaRPr lang="en-US" sz="1500" dirty="0">
                        <a:latin typeface="Verdana" panose="020B0604030504040204" pitchFamily="34" charset="0"/>
                        <a:ea typeface="Verdana" panose="020B0604030504040204" pitchFamily="34" charset="0"/>
                        <a:cs typeface="Verdana" panose="020B0604030504040204" pitchFamily="34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91440"/>
                      <a:r>
                        <a:rPr lang="en-US" sz="1500" dirty="0" smtClean="0">
                          <a:latin typeface="Verdana" panose="020B0604030504040204" pitchFamily="34" charset="0"/>
                          <a:ea typeface="Verdana" panose="020B0604030504040204" pitchFamily="34" charset="0"/>
                          <a:cs typeface="Verdana" panose="020B0604030504040204" pitchFamily="34" charset="0"/>
                        </a:rPr>
                        <a:t>33%</a:t>
                      </a:r>
                      <a:endParaRPr lang="en-US" sz="1500" dirty="0">
                        <a:latin typeface="Verdana" panose="020B0604030504040204" pitchFamily="34" charset="0"/>
                        <a:ea typeface="Verdana" panose="020B0604030504040204" pitchFamily="34" charset="0"/>
                        <a:cs typeface="Verdana" panose="020B0604030504040204" pitchFamily="34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91440"/>
                      <a:r>
                        <a:rPr lang="en-US" sz="1500" dirty="0" smtClean="0">
                          <a:latin typeface="Verdana" panose="020B0604030504040204" pitchFamily="34" charset="0"/>
                          <a:ea typeface="Verdana" panose="020B0604030504040204" pitchFamily="34" charset="0"/>
                          <a:cs typeface="Verdana" panose="020B0604030504040204" pitchFamily="34" charset="0"/>
                        </a:rPr>
                        <a:t>56%</a:t>
                      </a:r>
                      <a:endParaRPr lang="en-US" sz="1500" dirty="0">
                        <a:latin typeface="Verdana" panose="020B0604030504040204" pitchFamily="34" charset="0"/>
                        <a:ea typeface="Verdana" panose="020B0604030504040204" pitchFamily="34" charset="0"/>
                        <a:cs typeface="Verdana" panose="020B0604030504040204" pitchFamily="34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274320"/>
                      <a:r>
                        <a:rPr lang="en-US" sz="1500" dirty="0" smtClean="0">
                          <a:latin typeface="Verdana" panose="020B0604030504040204" pitchFamily="34" charset="0"/>
                          <a:ea typeface="Verdana" panose="020B0604030504040204" pitchFamily="34" charset="0"/>
                          <a:cs typeface="Verdana" panose="020B0604030504040204" pitchFamily="34" charset="0"/>
                        </a:rPr>
                        <a:t>11%</a:t>
                      </a:r>
                      <a:endParaRPr lang="en-US" sz="1500" dirty="0">
                        <a:latin typeface="Verdana" panose="020B0604030504040204" pitchFamily="34" charset="0"/>
                        <a:ea typeface="Verdana" panose="020B0604030504040204" pitchFamily="34" charset="0"/>
                        <a:cs typeface="Verdana" panose="020B0604030504040204" pitchFamily="34" charset="0"/>
                      </a:endParaRPr>
                    </a:p>
                  </a:txBody>
                  <a:tcPr/>
                </a:tc>
              </a:tr>
              <a:tr h="169045">
                <a:tc>
                  <a:txBody>
                    <a:bodyPr/>
                    <a:lstStyle/>
                    <a:p>
                      <a:pPr marL="182880"/>
                      <a:r>
                        <a:rPr lang="en-US" sz="1500" dirty="0" smtClean="0">
                          <a:latin typeface="Verdana" panose="020B0604030504040204" pitchFamily="34" charset="0"/>
                          <a:ea typeface="Verdana" panose="020B0604030504040204" pitchFamily="34" charset="0"/>
                          <a:cs typeface="Verdana" panose="020B0604030504040204" pitchFamily="34" charset="0"/>
                        </a:rPr>
                        <a:t>Non-white</a:t>
                      </a:r>
                      <a:endParaRPr lang="en-US" sz="1500" dirty="0">
                        <a:latin typeface="Verdana" panose="020B0604030504040204" pitchFamily="34" charset="0"/>
                        <a:ea typeface="Verdana" panose="020B0604030504040204" pitchFamily="34" charset="0"/>
                        <a:cs typeface="Verdana" panose="020B0604030504040204" pitchFamily="34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91440"/>
                      <a:r>
                        <a:rPr lang="en-US" sz="1500" dirty="0" smtClean="0">
                          <a:latin typeface="Verdana" panose="020B0604030504040204" pitchFamily="34" charset="0"/>
                          <a:ea typeface="Verdana" panose="020B0604030504040204" pitchFamily="34" charset="0"/>
                          <a:cs typeface="Verdana" panose="020B0604030504040204" pitchFamily="34" charset="0"/>
                        </a:rPr>
                        <a:t>44</a:t>
                      </a:r>
                      <a:endParaRPr lang="en-US" sz="1500" dirty="0">
                        <a:latin typeface="Verdana" panose="020B0604030504040204" pitchFamily="34" charset="0"/>
                        <a:ea typeface="Verdana" panose="020B0604030504040204" pitchFamily="34" charset="0"/>
                        <a:cs typeface="Verdana" panose="020B0604030504040204" pitchFamily="34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91440"/>
                      <a:r>
                        <a:rPr lang="en-US" sz="1500" dirty="0" smtClean="0">
                          <a:latin typeface="Verdana" panose="020B0604030504040204" pitchFamily="34" charset="0"/>
                          <a:ea typeface="Verdana" panose="020B0604030504040204" pitchFamily="34" charset="0"/>
                          <a:cs typeface="Verdana" panose="020B0604030504040204" pitchFamily="34" charset="0"/>
                        </a:rPr>
                        <a:t>44</a:t>
                      </a:r>
                      <a:endParaRPr lang="en-US" sz="1500" dirty="0">
                        <a:latin typeface="Verdana" panose="020B0604030504040204" pitchFamily="34" charset="0"/>
                        <a:ea typeface="Verdana" panose="020B0604030504040204" pitchFamily="34" charset="0"/>
                        <a:cs typeface="Verdana" panose="020B0604030504040204" pitchFamily="34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274320"/>
                      <a:r>
                        <a:rPr lang="en-US" sz="1500" dirty="0" smtClean="0">
                          <a:latin typeface="Verdana" panose="020B0604030504040204" pitchFamily="34" charset="0"/>
                          <a:ea typeface="Verdana" panose="020B0604030504040204" pitchFamily="34" charset="0"/>
                          <a:cs typeface="Verdana" panose="020B0604030504040204" pitchFamily="34" charset="0"/>
                        </a:rPr>
                        <a:t>12</a:t>
                      </a:r>
                      <a:endParaRPr lang="en-US" sz="1500" dirty="0">
                        <a:latin typeface="Verdana" panose="020B0604030504040204" pitchFamily="34" charset="0"/>
                        <a:ea typeface="Verdana" panose="020B0604030504040204" pitchFamily="34" charset="0"/>
                        <a:cs typeface="Verdana" panose="020B0604030504040204" pitchFamily="34" charset="0"/>
                      </a:endParaRPr>
                    </a:p>
                  </a:txBody>
                  <a:tcPr/>
                </a:tc>
              </a:tr>
              <a:tr h="158128">
                <a:tc>
                  <a:txBody>
                    <a:bodyPr/>
                    <a:lstStyle/>
                    <a:p>
                      <a:r>
                        <a:rPr lang="en-US" sz="1500" dirty="0" smtClean="0">
                          <a:solidFill>
                            <a:schemeClr val="accent2">
                              <a:lumMod val="75000"/>
                            </a:schemeClr>
                          </a:solidFill>
                          <a:latin typeface="Verdana" panose="020B0604030504040204" pitchFamily="34" charset="0"/>
                          <a:ea typeface="Verdana" panose="020B0604030504040204" pitchFamily="34" charset="0"/>
                          <a:cs typeface="Verdana" panose="020B0604030504040204" pitchFamily="34" charset="0"/>
                        </a:rPr>
                        <a:t>Education</a:t>
                      </a:r>
                      <a:endParaRPr lang="en-US" sz="1500" dirty="0">
                        <a:solidFill>
                          <a:schemeClr val="accent2">
                            <a:lumMod val="75000"/>
                          </a:schemeClr>
                        </a:solidFill>
                        <a:latin typeface="Verdana" panose="020B0604030504040204" pitchFamily="34" charset="0"/>
                        <a:ea typeface="Verdana" panose="020B0604030504040204" pitchFamily="34" charset="0"/>
                        <a:cs typeface="Verdana" panose="020B0604030504040204" pitchFamily="34" charset="0"/>
                      </a:endParaRPr>
                    </a:p>
                  </a:txBody>
                  <a:tcPr>
                    <a:solidFill>
                      <a:schemeClr val="accent2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91440"/>
                      <a:endParaRPr lang="en-US" sz="1500" dirty="0">
                        <a:solidFill>
                          <a:schemeClr val="accent2">
                            <a:lumMod val="75000"/>
                          </a:schemeClr>
                        </a:solidFill>
                        <a:latin typeface="Verdana" panose="020B0604030504040204" pitchFamily="34" charset="0"/>
                        <a:ea typeface="Verdana" panose="020B0604030504040204" pitchFamily="34" charset="0"/>
                        <a:cs typeface="Verdana" panose="020B0604030504040204" pitchFamily="34" charset="0"/>
                      </a:endParaRPr>
                    </a:p>
                  </a:txBody>
                  <a:tcPr>
                    <a:solidFill>
                      <a:schemeClr val="accent2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91440"/>
                      <a:endParaRPr lang="en-US" sz="1500" dirty="0">
                        <a:solidFill>
                          <a:schemeClr val="accent2">
                            <a:lumMod val="75000"/>
                          </a:schemeClr>
                        </a:solidFill>
                        <a:latin typeface="Verdana" panose="020B0604030504040204" pitchFamily="34" charset="0"/>
                        <a:ea typeface="Verdana" panose="020B0604030504040204" pitchFamily="34" charset="0"/>
                        <a:cs typeface="Verdana" panose="020B0604030504040204" pitchFamily="34" charset="0"/>
                      </a:endParaRPr>
                    </a:p>
                  </a:txBody>
                  <a:tcPr>
                    <a:solidFill>
                      <a:schemeClr val="accent2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274320"/>
                      <a:endParaRPr lang="en-US" sz="1500" dirty="0">
                        <a:solidFill>
                          <a:schemeClr val="accent2">
                            <a:lumMod val="75000"/>
                          </a:schemeClr>
                        </a:solidFill>
                        <a:latin typeface="Verdana" panose="020B0604030504040204" pitchFamily="34" charset="0"/>
                        <a:ea typeface="Verdana" panose="020B0604030504040204" pitchFamily="34" charset="0"/>
                        <a:cs typeface="Verdana" panose="020B0604030504040204" pitchFamily="34" charset="0"/>
                      </a:endParaRPr>
                    </a:p>
                  </a:txBody>
                  <a:tcPr>
                    <a:solidFill>
                      <a:schemeClr val="accent2">
                        <a:lumMod val="20000"/>
                        <a:lumOff val="80000"/>
                      </a:schemeClr>
                    </a:solidFill>
                  </a:tcPr>
                </a:tc>
              </a:tr>
              <a:tr h="0">
                <a:tc>
                  <a:txBody>
                    <a:bodyPr/>
                    <a:lstStyle/>
                    <a:p>
                      <a:pPr marL="182880"/>
                      <a:r>
                        <a:rPr lang="en-US" sz="1500" dirty="0" smtClean="0">
                          <a:latin typeface="Verdana" panose="020B0604030504040204" pitchFamily="34" charset="0"/>
                          <a:ea typeface="Verdana" panose="020B0604030504040204" pitchFamily="34" charset="0"/>
                          <a:cs typeface="Verdana" panose="020B0604030504040204" pitchFamily="34" charset="0"/>
                        </a:rPr>
                        <a:t>College Grad</a:t>
                      </a:r>
                      <a:endParaRPr lang="en-US" sz="1500" dirty="0">
                        <a:latin typeface="Verdana" panose="020B0604030504040204" pitchFamily="34" charset="0"/>
                        <a:ea typeface="Verdana" panose="020B0604030504040204" pitchFamily="34" charset="0"/>
                        <a:cs typeface="Verdana" panose="020B0604030504040204" pitchFamily="34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91440"/>
                      <a:r>
                        <a:rPr lang="en-US" sz="1500" dirty="0" smtClean="0">
                          <a:latin typeface="Verdana" panose="020B0604030504040204" pitchFamily="34" charset="0"/>
                          <a:ea typeface="Verdana" panose="020B0604030504040204" pitchFamily="34" charset="0"/>
                          <a:cs typeface="Verdana" panose="020B0604030504040204" pitchFamily="34" charset="0"/>
                        </a:rPr>
                        <a:t>33%</a:t>
                      </a:r>
                      <a:endParaRPr lang="en-US" sz="1500" dirty="0">
                        <a:latin typeface="Verdana" panose="020B0604030504040204" pitchFamily="34" charset="0"/>
                        <a:ea typeface="Verdana" panose="020B0604030504040204" pitchFamily="34" charset="0"/>
                        <a:cs typeface="Verdana" panose="020B0604030504040204" pitchFamily="34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91440"/>
                      <a:r>
                        <a:rPr lang="en-US" sz="1500" dirty="0" smtClean="0">
                          <a:latin typeface="Verdana" panose="020B0604030504040204" pitchFamily="34" charset="0"/>
                          <a:ea typeface="Verdana" panose="020B0604030504040204" pitchFamily="34" charset="0"/>
                          <a:cs typeface="Verdana" panose="020B0604030504040204" pitchFamily="34" charset="0"/>
                        </a:rPr>
                        <a:t>55%</a:t>
                      </a:r>
                      <a:endParaRPr lang="en-US" sz="1500" dirty="0">
                        <a:latin typeface="Verdana" panose="020B0604030504040204" pitchFamily="34" charset="0"/>
                        <a:ea typeface="Verdana" panose="020B0604030504040204" pitchFamily="34" charset="0"/>
                        <a:cs typeface="Verdana" panose="020B0604030504040204" pitchFamily="34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274320"/>
                      <a:r>
                        <a:rPr lang="en-US" sz="1500" dirty="0" smtClean="0">
                          <a:latin typeface="Verdana" panose="020B0604030504040204" pitchFamily="34" charset="0"/>
                          <a:ea typeface="Verdana" panose="020B0604030504040204" pitchFamily="34" charset="0"/>
                          <a:cs typeface="Verdana" panose="020B0604030504040204" pitchFamily="34" charset="0"/>
                        </a:rPr>
                        <a:t>12%</a:t>
                      </a:r>
                      <a:endParaRPr lang="en-US" sz="1500" dirty="0">
                        <a:latin typeface="Verdana" panose="020B0604030504040204" pitchFamily="34" charset="0"/>
                        <a:ea typeface="Verdana" panose="020B0604030504040204" pitchFamily="34" charset="0"/>
                        <a:cs typeface="Verdana" panose="020B0604030504040204" pitchFamily="34" charset="0"/>
                      </a:endParaRPr>
                    </a:p>
                  </a:txBody>
                  <a:tcPr/>
                </a:tc>
              </a:tr>
              <a:tr h="0">
                <a:tc>
                  <a:txBody>
                    <a:bodyPr/>
                    <a:lstStyle/>
                    <a:p>
                      <a:pPr marL="182880"/>
                      <a:r>
                        <a:rPr lang="en-US" sz="1500" dirty="0" smtClean="0">
                          <a:latin typeface="Verdana" panose="020B0604030504040204" pitchFamily="34" charset="0"/>
                          <a:ea typeface="Verdana" panose="020B0604030504040204" pitchFamily="34" charset="0"/>
                          <a:cs typeface="Verdana" panose="020B0604030504040204" pitchFamily="34" charset="0"/>
                        </a:rPr>
                        <a:t>Non-college grad</a:t>
                      </a:r>
                      <a:endParaRPr lang="en-US" sz="1500" dirty="0">
                        <a:latin typeface="Verdana" panose="020B0604030504040204" pitchFamily="34" charset="0"/>
                        <a:ea typeface="Verdana" panose="020B0604030504040204" pitchFamily="34" charset="0"/>
                        <a:cs typeface="Verdana" panose="020B0604030504040204" pitchFamily="34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91440"/>
                      <a:r>
                        <a:rPr lang="en-US" sz="1500" dirty="0" smtClean="0">
                          <a:latin typeface="Verdana" panose="020B0604030504040204" pitchFamily="34" charset="0"/>
                          <a:ea typeface="Verdana" panose="020B0604030504040204" pitchFamily="34" charset="0"/>
                          <a:cs typeface="Verdana" panose="020B0604030504040204" pitchFamily="34" charset="0"/>
                        </a:rPr>
                        <a:t>37</a:t>
                      </a:r>
                      <a:endParaRPr lang="en-US" sz="1500" dirty="0">
                        <a:latin typeface="Verdana" panose="020B0604030504040204" pitchFamily="34" charset="0"/>
                        <a:ea typeface="Verdana" panose="020B0604030504040204" pitchFamily="34" charset="0"/>
                        <a:cs typeface="Verdana" panose="020B0604030504040204" pitchFamily="34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91440"/>
                      <a:r>
                        <a:rPr lang="en-US" sz="1500" dirty="0" smtClean="0">
                          <a:latin typeface="Verdana" panose="020B0604030504040204" pitchFamily="34" charset="0"/>
                          <a:ea typeface="Verdana" panose="020B0604030504040204" pitchFamily="34" charset="0"/>
                          <a:cs typeface="Verdana" panose="020B0604030504040204" pitchFamily="34" charset="0"/>
                        </a:rPr>
                        <a:t>51</a:t>
                      </a:r>
                      <a:endParaRPr lang="en-US" sz="1500" dirty="0">
                        <a:latin typeface="Verdana" panose="020B0604030504040204" pitchFamily="34" charset="0"/>
                        <a:ea typeface="Verdana" panose="020B0604030504040204" pitchFamily="34" charset="0"/>
                        <a:cs typeface="Verdana" panose="020B0604030504040204" pitchFamily="34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274320"/>
                      <a:r>
                        <a:rPr lang="en-US" sz="1500" dirty="0" smtClean="0">
                          <a:latin typeface="Verdana" panose="020B0604030504040204" pitchFamily="34" charset="0"/>
                          <a:ea typeface="Verdana" panose="020B0604030504040204" pitchFamily="34" charset="0"/>
                          <a:cs typeface="Verdana" panose="020B0604030504040204" pitchFamily="34" charset="0"/>
                        </a:rPr>
                        <a:t>12</a:t>
                      </a:r>
                      <a:endParaRPr lang="en-US" sz="1500" dirty="0">
                        <a:latin typeface="Verdana" panose="020B0604030504040204" pitchFamily="34" charset="0"/>
                        <a:ea typeface="Verdana" panose="020B0604030504040204" pitchFamily="34" charset="0"/>
                        <a:cs typeface="Verdana" panose="020B0604030504040204" pitchFamily="34" charset="0"/>
                      </a:endParaRPr>
                    </a:p>
                  </a:txBody>
                  <a:tcPr/>
                </a:tc>
              </a:tr>
              <a:tr h="183744">
                <a:tc>
                  <a:txBody>
                    <a:bodyPr/>
                    <a:lstStyle/>
                    <a:p>
                      <a:r>
                        <a:rPr lang="en-US" sz="1500" dirty="0" smtClean="0">
                          <a:solidFill>
                            <a:schemeClr val="accent2">
                              <a:lumMod val="75000"/>
                            </a:schemeClr>
                          </a:solidFill>
                          <a:latin typeface="Verdana" panose="020B0604030504040204" pitchFamily="34" charset="0"/>
                          <a:ea typeface="Verdana" panose="020B0604030504040204" pitchFamily="34" charset="0"/>
                          <a:cs typeface="Verdana" panose="020B0604030504040204" pitchFamily="34" charset="0"/>
                        </a:rPr>
                        <a:t>Age</a:t>
                      </a:r>
                      <a:endParaRPr lang="en-US" sz="1500" dirty="0">
                        <a:solidFill>
                          <a:schemeClr val="accent2">
                            <a:lumMod val="75000"/>
                          </a:schemeClr>
                        </a:solidFill>
                        <a:latin typeface="Verdana" panose="020B0604030504040204" pitchFamily="34" charset="0"/>
                        <a:ea typeface="Verdana" panose="020B0604030504040204" pitchFamily="34" charset="0"/>
                        <a:cs typeface="Verdana" panose="020B0604030504040204" pitchFamily="34" charset="0"/>
                      </a:endParaRPr>
                    </a:p>
                  </a:txBody>
                  <a:tcPr>
                    <a:solidFill>
                      <a:schemeClr val="accent2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91440"/>
                      <a:endParaRPr lang="en-US" sz="1500" dirty="0">
                        <a:solidFill>
                          <a:schemeClr val="accent2">
                            <a:lumMod val="75000"/>
                          </a:schemeClr>
                        </a:solidFill>
                        <a:latin typeface="Verdana" panose="020B0604030504040204" pitchFamily="34" charset="0"/>
                        <a:ea typeface="Verdana" panose="020B0604030504040204" pitchFamily="34" charset="0"/>
                        <a:cs typeface="Verdana" panose="020B0604030504040204" pitchFamily="34" charset="0"/>
                      </a:endParaRPr>
                    </a:p>
                  </a:txBody>
                  <a:tcPr>
                    <a:solidFill>
                      <a:schemeClr val="accent2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91440"/>
                      <a:endParaRPr lang="en-US" sz="1500" dirty="0">
                        <a:solidFill>
                          <a:schemeClr val="accent2">
                            <a:lumMod val="75000"/>
                          </a:schemeClr>
                        </a:solidFill>
                        <a:latin typeface="Verdana" panose="020B0604030504040204" pitchFamily="34" charset="0"/>
                        <a:ea typeface="Verdana" panose="020B0604030504040204" pitchFamily="34" charset="0"/>
                        <a:cs typeface="Verdana" panose="020B0604030504040204" pitchFamily="34" charset="0"/>
                      </a:endParaRPr>
                    </a:p>
                  </a:txBody>
                  <a:tcPr>
                    <a:solidFill>
                      <a:schemeClr val="accent2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274320"/>
                      <a:endParaRPr lang="en-US" sz="1500" dirty="0">
                        <a:solidFill>
                          <a:schemeClr val="accent2">
                            <a:lumMod val="75000"/>
                          </a:schemeClr>
                        </a:solidFill>
                        <a:latin typeface="Verdana" panose="020B0604030504040204" pitchFamily="34" charset="0"/>
                        <a:ea typeface="Verdana" panose="020B0604030504040204" pitchFamily="34" charset="0"/>
                        <a:cs typeface="Verdana" panose="020B0604030504040204" pitchFamily="34" charset="0"/>
                      </a:endParaRPr>
                    </a:p>
                  </a:txBody>
                  <a:tcPr>
                    <a:solidFill>
                      <a:schemeClr val="accent2">
                        <a:lumMod val="20000"/>
                        <a:lumOff val="80000"/>
                      </a:schemeClr>
                    </a:solidFill>
                  </a:tcPr>
                </a:tc>
              </a:tr>
              <a:tr h="202011">
                <a:tc>
                  <a:txBody>
                    <a:bodyPr/>
                    <a:lstStyle/>
                    <a:p>
                      <a:pPr marL="182880"/>
                      <a:r>
                        <a:rPr lang="en-US" sz="1500" dirty="0" smtClean="0">
                          <a:latin typeface="Verdana" panose="020B0604030504040204" pitchFamily="34" charset="0"/>
                          <a:ea typeface="Verdana" panose="020B0604030504040204" pitchFamily="34" charset="0"/>
                          <a:cs typeface="Verdana" panose="020B0604030504040204" pitchFamily="34" charset="0"/>
                        </a:rPr>
                        <a:t>18-54</a:t>
                      </a:r>
                      <a:endParaRPr lang="en-US" sz="1500" dirty="0">
                        <a:latin typeface="Verdana" panose="020B0604030504040204" pitchFamily="34" charset="0"/>
                        <a:ea typeface="Verdana" panose="020B0604030504040204" pitchFamily="34" charset="0"/>
                        <a:cs typeface="Verdana" panose="020B0604030504040204" pitchFamily="34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91440"/>
                      <a:r>
                        <a:rPr lang="en-US" sz="1500" dirty="0" smtClean="0">
                          <a:latin typeface="Verdana" panose="020B0604030504040204" pitchFamily="34" charset="0"/>
                          <a:ea typeface="Verdana" panose="020B0604030504040204" pitchFamily="34" charset="0"/>
                          <a:cs typeface="Verdana" panose="020B0604030504040204" pitchFamily="34" charset="0"/>
                        </a:rPr>
                        <a:t>43%</a:t>
                      </a:r>
                      <a:endParaRPr lang="en-US" sz="1500" dirty="0">
                        <a:latin typeface="Verdana" panose="020B0604030504040204" pitchFamily="34" charset="0"/>
                        <a:ea typeface="Verdana" panose="020B0604030504040204" pitchFamily="34" charset="0"/>
                        <a:cs typeface="Verdana" panose="020B0604030504040204" pitchFamily="34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91440"/>
                      <a:r>
                        <a:rPr lang="en-US" sz="1500" dirty="0" smtClean="0">
                          <a:latin typeface="Verdana" panose="020B0604030504040204" pitchFamily="34" charset="0"/>
                          <a:ea typeface="Verdana" panose="020B0604030504040204" pitchFamily="34" charset="0"/>
                          <a:cs typeface="Verdana" panose="020B0604030504040204" pitchFamily="34" charset="0"/>
                        </a:rPr>
                        <a:t>46%</a:t>
                      </a:r>
                      <a:endParaRPr lang="en-US" sz="1500" dirty="0">
                        <a:latin typeface="Verdana" panose="020B0604030504040204" pitchFamily="34" charset="0"/>
                        <a:ea typeface="Verdana" panose="020B0604030504040204" pitchFamily="34" charset="0"/>
                        <a:cs typeface="Verdana" panose="020B0604030504040204" pitchFamily="34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274320"/>
                      <a:r>
                        <a:rPr lang="en-US" sz="1500" dirty="0" smtClean="0">
                          <a:latin typeface="Verdana" panose="020B0604030504040204" pitchFamily="34" charset="0"/>
                          <a:ea typeface="Verdana" panose="020B0604030504040204" pitchFamily="34" charset="0"/>
                          <a:cs typeface="Verdana" panose="020B0604030504040204" pitchFamily="34" charset="0"/>
                        </a:rPr>
                        <a:t>11%</a:t>
                      </a:r>
                      <a:endParaRPr lang="en-US" sz="1500" dirty="0">
                        <a:latin typeface="Verdana" panose="020B0604030504040204" pitchFamily="34" charset="0"/>
                        <a:ea typeface="Verdana" panose="020B0604030504040204" pitchFamily="34" charset="0"/>
                        <a:cs typeface="Verdana" panose="020B0604030504040204" pitchFamily="34" charset="0"/>
                      </a:endParaRPr>
                    </a:p>
                  </a:txBody>
                  <a:tcPr/>
                </a:tc>
              </a:tr>
              <a:tr h="181366">
                <a:tc>
                  <a:txBody>
                    <a:bodyPr/>
                    <a:lstStyle/>
                    <a:p>
                      <a:pPr marL="182880"/>
                      <a:r>
                        <a:rPr lang="en-US" sz="1500" dirty="0" smtClean="0">
                          <a:latin typeface="Verdana" panose="020B0604030504040204" pitchFamily="34" charset="0"/>
                          <a:ea typeface="Verdana" panose="020B0604030504040204" pitchFamily="34" charset="0"/>
                          <a:cs typeface="Verdana" panose="020B0604030504040204" pitchFamily="34" charset="0"/>
                        </a:rPr>
                        <a:t>55+</a:t>
                      </a:r>
                      <a:endParaRPr lang="en-US" sz="1500" dirty="0">
                        <a:latin typeface="Verdana" panose="020B0604030504040204" pitchFamily="34" charset="0"/>
                        <a:ea typeface="Verdana" panose="020B0604030504040204" pitchFamily="34" charset="0"/>
                        <a:cs typeface="Verdana" panose="020B0604030504040204" pitchFamily="34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91440"/>
                      <a:r>
                        <a:rPr lang="en-US" sz="1500" dirty="0" smtClean="0">
                          <a:latin typeface="Verdana" panose="020B0604030504040204" pitchFamily="34" charset="0"/>
                          <a:ea typeface="Verdana" panose="020B0604030504040204" pitchFamily="34" charset="0"/>
                          <a:cs typeface="Verdana" panose="020B0604030504040204" pitchFamily="34" charset="0"/>
                        </a:rPr>
                        <a:t>25</a:t>
                      </a:r>
                      <a:endParaRPr lang="en-US" sz="1500" dirty="0">
                        <a:latin typeface="Verdana" panose="020B0604030504040204" pitchFamily="34" charset="0"/>
                        <a:ea typeface="Verdana" panose="020B0604030504040204" pitchFamily="34" charset="0"/>
                        <a:cs typeface="Verdana" panose="020B0604030504040204" pitchFamily="34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91440"/>
                      <a:r>
                        <a:rPr lang="en-US" sz="1500" dirty="0" smtClean="0">
                          <a:latin typeface="Verdana" panose="020B0604030504040204" pitchFamily="34" charset="0"/>
                          <a:ea typeface="Verdana" panose="020B0604030504040204" pitchFamily="34" charset="0"/>
                          <a:cs typeface="Verdana" panose="020B0604030504040204" pitchFamily="34" charset="0"/>
                        </a:rPr>
                        <a:t>62</a:t>
                      </a:r>
                      <a:endParaRPr lang="en-US" sz="1500" dirty="0">
                        <a:latin typeface="Verdana" panose="020B0604030504040204" pitchFamily="34" charset="0"/>
                        <a:ea typeface="Verdana" panose="020B0604030504040204" pitchFamily="34" charset="0"/>
                        <a:cs typeface="Verdana" panose="020B0604030504040204" pitchFamily="34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274320"/>
                      <a:r>
                        <a:rPr lang="en-US" sz="1500" dirty="0" smtClean="0">
                          <a:latin typeface="Verdana" panose="020B0604030504040204" pitchFamily="34" charset="0"/>
                          <a:ea typeface="Verdana" panose="020B0604030504040204" pitchFamily="34" charset="0"/>
                          <a:cs typeface="Verdana" panose="020B0604030504040204" pitchFamily="34" charset="0"/>
                        </a:rPr>
                        <a:t>13</a:t>
                      </a:r>
                      <a:endParaRPr lang="en-US" sz="1500" dirty="0">
                        <a:latin typeface="Verdana" panose="020B0604030504040204" pitchFamily="34" charset="0"/>
                        <a:ea typeface="Verdana" panose="020B0604030504040204" pitchFamily="34" charset="0"/>
                        <a:cs typeface="Verdana" panose="020B0604030504040204" pitchFamily="34" charset="0"/>
                      </a:endParaRPr>
                    </a:p>
                  </a:txBody>
                  <a:tcPr/>
                </a:tc>
              </a:tr>
              <a:tr h="160722">
                <a:tc>
                  <a:txBody>
                    <a:bodyPr/>
                    <a:lstStyle/>
                    <a:p>
                      <a:r>
                        <a:rPr lang="en-US" sz="1500" dirty="0" smtClean="0">
                          <a:solidFill>
                            <a:schemeClr val="accent2">
                              <a:lumMod val="75000"/>
                            </a:schemeClr>
                          </a:solidFill>
                          <a:latin typeface="Verdana" panose="020B0604030504040204" pitchFamily="34" charset="0"/>
                          <a:ea typeface="Verdana" panose="020B0604030504040204" pitchFamily="34" charset="0"/>
                          <a:cs typeface="Verdana" panose="020B0604030504040204" pitchFamily="34" charset="0"/>
                        </a:rPr>
                        <a:t>Ideology</a:t>
                      </a:r>
                      <a:endParaRPr lang="en-US" sz="1500" dirty="0">
                        <a:solidFill>
                          <a:schemeClr val="accent2">
                            <a:lumMod val="75000"/>
                          </a:schemeClr>
                        </a:solidFill>
                        <a:latin typeface="Verdana" panose="020B0604030504040204" pitchFamily="34" charset="0"/>
                        <a:ea typeface="Verdana" panose="020B0604030504040204" pitchFamily="34" charset="0"/>
                        <a:cs typeface="Verdana" panose="020B0604030504040204" pitchFamily="34" charset="0"/>
                      </a:endParaRPr>
                    </a:p>
                  </a:txBody>
                  <a:tcPr>
                    <a:solidFill>
                      <a:schemeClr val="accent2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91440"/>
                      <a:endParaRPr lang="en-US" sz="1500" dirty="0">
                        <a:solidFill>
                          <a:schemeClr val="accent2">
                            <a:lumMod val="75000"/>
                          </a:schemeClr>
                        </a:solidFill>
                        <a:latin typeface="Verdana" panose="020B0604030504040204" pitchFamily="34" charset="0"/>
                        <a:ea typeface="Verdana" panose="020B0604030504040204" pitchFamily="34" charset="0"/>
                        <a:cs typeface="Verdana" panose="020B0604030504040204" pitchFamily="34" charset="0"/>
                      </a:endParaRPr>
                    </a:p>
                  </a:txBody>
                  <a:tcPr>
                    <a:solidFill>
                      <a:schemeClr val="accent2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91440"/>
                      <a:endParaRPr lang="en-US" sz="1500" dirty="0">
                        <a:solidFill>
                          <a:schemeClr val="accent2">
                            <a:lumMod val="75000"/>
                          </a:schemeClr>
                        </a:solidFill>
                        <a:latin typeface="Verdana" panose="020B0604030504040204" pitchFamily="34" charset="0"/>
                        <a:ea typeface="Verdana" panose="020B0604030504040204" pitchFamily="34" charset="0"/>
                        <a:cs typeface="Verdana" panose="020B0604030504040204" pitchFamily="34" charset="0"/>
                      </a:endParaRPr>
                    </a:p>
                  </a:txBody>
                  <a:tcPr>
                    <a:solidFill>
                      <a:schemeClr val="accent2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274320"/>
                      <a:endParaRPr lang="en-US" sz="1500" dirty="0">
                        <a:solidFill>
                          <a:schemeClr val="accent2">
                            <a:lumMod val="75000"/>
                          </a:schemeClr>
                        </a:solidFill>
                        <a:latin typeface="Verdana" panose="020B0604030504040204" pitchFamily="34" charset="0"/>
                        <a:ea typeface="Verdana" panose="020B0604030504040204" pitchFamily="34" charset="0"/>
                        <a:cs typeface="Verdana" panose="020B0604030504040204" pitchFamily="34" charset="0"/>
                      </a:endParaRPr>
                    </a:p>
                  </a:txBody>
                  <a:tcPr>
                    <a:solidFill>
                      <a:schemeClr val="accent2">
                        <a:lumMod val="20000"/>
                        <a:lumOff val="80000"/>
                      </a:schemeClr>
                    </a:solidFill>
                  </a:tcPr>
                </a:tc>
              </a:tr>
              <a:tr h="164289">
                <a:tc>
                  <a:txBody>
                    <a:bodyPr/>
                    <a:lstStyle/>
                    <a:p>
                      <a:pPr marL="182880"/>
                      <a:r>
                        <a:rPr lang="en-US" sz="1500" dirty="0" smtClean="0">
                          <a:latin typeface="Verdana" panose="020B0604030504040204" pitchFamily="34" charset="0"/>
                          <a:ea typeface="Verdana" panose="020B0604030504040204" pitchFamily="34" charset="0"/>
                          <a:cs typeface="Verdana" panose="020B0604030504040204" pitchFamily="34" charset="0"/>
                        </a:rPr>
                        <a:t>Liberal</a:t>
                      </a:r>
                      <a:endParaRPr lang="en-US" sz="1500" dirty="0">
                        <a:latin typeface="Verdana" panose="020B0604030504040204" pitchFamily="34" charset="0"/>
                        <a:ea typeface="Verdana" panose="020B0604030504040204" pitchFamily="34" charset="0"/>
                        <a:cs typeface="Verdana" panose="020B0604030504040204" pitchFamily="34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91440"/>
                      <a:r>
                        <a:rPr lang="en-US" sz="1500" dirty="0" smtClean="0">
                          <a:latin typeface="Verdana" panose="020B0604030504040204" pitchFamily="34" charset="0"/>
                          <a:ea typeface="Verdana" panose="020B0604030504040204" pitchFamily="34" charset="0"/>
                          <a:cs typeface="Verdana" panose="020B0604030504040204" pitchFamily="34" charset="0"/>
                        </a:rPr>
                        <a:t>51%</a:t>
                      </a:r>
                      <a:endParaRPr lang="en-US" sz="1500" dirty="0">
                        <a:latin typeface="Verdana" panose="020B0604030504040204" pitchFamily="34" charset="0"/>
                        <a:ea typeface="Verdana" panose="020B0604030504040204" pitchFamily="34" charset="0"/>
                        <a:cs typeface="Verdana" panose="020B0604030504040204" pitchFamily="34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91440"/>
                      <a:r>
                        <a:rPr lang="en-US" sz="1500" dirty="0" smtClean="0">
                          <a:latin typeface="Verdana" panose="020B0604030504040204" pitchFamily="34" charset="0"/>
                          <a:ea typeface="Verdana" panose="020B0604030504040204" pitchFamily="34" charset="0"/>
                          <a:cs typeface="Verdana" panose="020B0604030504040204" pitchFamily="34" charset="0"/>
                        </a:rPr>
                        <a:t>35%</a:t>
                      </a:r>
                      <a:endParaRPr lang="en-US" sz="1500" dirty="0">
                        <a:latin typeface="Verdana" panose="020B0604030504040204" pitchFamily="34" charset="0"/>
                        <a:ea typeface="Verdana" panose="020B0604030504040204" pitchFamily="34" charset="0"/>
                        <a:cs typeface="Verdana" panose="020B0604030504040204" pitchFamily="34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274320"/>
                      <a:r>
                        <a:rPr lang="en-US" sz="1500" dirty="0" smtClean="0">
                          <a:latin typeface="Verdana" panose="020B0604030504040204" pitchFamily="34" charset="0"/>
                          <a:ea typeface="Verdana" panose="020B0604030504040204" pitchFamily="34" charset="0"/>
                          <a:cs typeface="Verdana" panose="020B0604030504040204" pitchFamily="34" charset="0"/>
                        </a:rPr>
                        <a:t>14%</a:t>
                      </a:r>
                      <a:endParaRPr lang="en-US" sz="1500" dirty="0">
                        <a:latin typeface="Verdana" panose="020B0604030504040204" pitchFamily="34" charset="0"/>
                        <a:ea typeface="Verdana" panose="020B0604030504040204" pitchFamily="34" charset="0"/>
                        <a:cs typeface="Verdana" panose="020B0604030504040204" pitchFamily="34" charset="0"/>
                      </a:endParaRPr>
                    </a:p>
                  </a:txBody>
                  <a:tcPr/>
                </a:tc>
              </a:tr>
              <a:tr h="221466">
                <a:tc>
                  <a:txBody>
                    <a:bodyPr/>
                    <a:lstStyle/>
                    <a:p>
                      <a:pPr marL="182880"/>
                      <a:r>
                        <a:rPr lang="en-US" sz="1500" dirty="0" smtClean="0">
                          <a:latin typeface="Verdana" panose="020B0604030504040204" pitchFamily="34" charset="0"/>
                          <a:ea typeface="Verdana" panose="020B0604030504040204" pitchFamily="34" charset="0"/>
                          <a:cs typeface="Verdana" panose="020B0604030504040204" pitchFamily="34" charset="0"/>
                        </a:rPr>
                        <a:t>Middle</a:t>
                      </a:r>
                      <a:endParaRPr lang="en-US" sz="1500" dirty="0">
                        <a:latin typeface="Verdana" panose="020B0604030504040204" pitchFamily="34" charset="0"/>
                        <a:ea typeface="Verdana" panose="020B0604030504040204" pitchFamily="34" charset="0"/>
                        <a:cs typeface="Verdana" panose="020B0604030504040204" pitchFamily="34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91440"/>
                      <a:r>
                        <a:rPr lang="en-US" sz="1500" dirty="0" smtClean="0">
                          <a:latin typeface="Verdana" panose="020B0604030504040204" pitchFamily="34" charset="0"/>
                          <a:ea typeface="Verdana" panose="020B0604030504040204" pitchFamily="34" charset="0"/>
                          <a:cs typeface="Verdana" panose="020B0604030504040204" pitchFamily="34" charset="0"/>
                        </a:rPr>
                        <a:t>37</a:t>
                      </a:r>
                      <a:endParaRPr lang="en-US" sz="1500" dirty="0">
                        <a:latin typeface="Verdana" panose="020B0604030504040204" pitchFamily="34" charset="0"/>
                        <a:ea typeface="Verdana" panose="020B0604030504040204" pitchFamily="34" charset="0"/>
                        <a:cs typeface="Verdana" panose="020B0604030504040204" pitchFamily="34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91440"/>
                      <a:r>
                        <a:rPr lang="en-US" sz="1500" dirty="0" smtClean="0">
                          <a:latin typeface="Verdana" panose="020B0604030504040204" pitchFamily="34" charset="0"/>
                          <a:ea typeface="Verdana" panose="020B0604030504040204" pitchFamily="34" charset="0"/>
                          <a:cs typeface="Verdana" panose="020B0604030504040204" pitchFamily="34" charset="0"/>
                        </a:rPr>
                        <a:t>53</a:t>
                      </a:r>
                      <a:endParaRPr lang="en-US" sz="1500" dirty="0">
                        <a:latin typeface="Verdana" panose="020B0604030504040204" pitchFamily="34" charset="0"/>
                        <a:ea typeface="Verdana" panose="020B0604030504040204" pitchFamily="34" charset="0"/>
                        <a:cs typeface="Verdana" panose="020B0604030504040204" pitchFamily="34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274320"/>
                      <a:r>
                        <a:rPr lang="en-US" sz="1500" dirty="0" smtClean="0">
                          <a:latin typeface="Verdana" panose="020B0604030504040204" pitchFamily="34" charset="0"/>
                          <a:ea typeface="Verdana" panose="020B0604030504040204" pitchFamily="34" charset="0"/>
                          <a:cs typeface="Verdana" panose="020B0604030504040204" pitchFamily="34" charset="0"/>
                        </a:rPr>
                        <a:t>10</a:t>
                      </a:r>
                      <a:endParaRPr lang="en-US" sz="1500" dirty="0">
                        <a:latin typeface="Verdana" panose="020B0604030504040204" pitchFamily="34" charset="0"/>
                        <a:ea typeface="Verdana" panose="020B0604030504040204" pitchFamily="34" charset="0"/>
                        <a:cs typeface="Verdana" panose="020B0604030504040204" pitchFamily="34" charset="0"/>
                      </a:endParaRPr>
                    </a:p>
                  </a:txBody>
                  <a:tcPr/>
                </a:tc>
              </a:tr>
              <a:tr h="135754">
                <a:tc>
                  <a:txBody>
                    <a:bodyPr/>
                    <a:lstStyle/>
                    <a:p>
                      <a:pPr marL="182880"/>
                      <a:r>
                        <a:rPr lang="en-US" sz="1500" dirty="0" smtClean="0">
                          <a:latin typeface="Verdana" panose="020B0604030504040204" pitchFamily="34" charset="0"/>
                          <a:ea typeface="Verdana" panose="020B0604030504040204" pitchFamily="34" charset="0"/>
                          <a:cs typeface="Verdana" panose="020B0604030504040204" pitchFamily="34" charset="0"/>
                        </a:rPr>
                        <a:t>Conservative</a:t>
                      </a:r>
                      <a:endParaRPr lang="en-US" sz="1500" dirty="0">
                        <a:latin typeface="Verdana" panose="020B0604030504040204" pitchFamily="34" charset="0"/>
                        <a:ea typeface="Verdana" panose="020B0604030504040204" pitchFamily="34" charset="0"/>
                        <a:cs typeface="Verdana" panose="020B0604030504040204" pitchFamily="34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91440"/>
                      <a:r>
                        <a:rPr lang="en-US" sz="1500" dirty="0" smtClean="0">
                          <a:latin typeface="Verdana" panose="020B0604030504040204" pitchFamily="34" charset="0"/>
                          <a:ea typeface="Verdana" panose="020B0604030504040204" pitchFamily="34" charset="0"/>
                          <a:cs typeface="Verdana" panose="020B0604030504040204" pitchFamily="34" charset="0"/>
                        </a:rPr>
                        <a:t>19</a:t>
                      </a:r>
                      <a:endParaRPr lang="en-US" sz="1500" dirty="0">
                        <a:latin typeface="Verdana" panose="020B0604030504040204" pitchFamily="34" charset="0"/>
                        <a:ea typeface="Verdana" panose="020B0604030504040204" pitchFamily="34" charset="0"/>
                        <a:cs typeface="Verdana" panose="020B0604030504040204" pitchFamily="34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91440"/>
                      <a:r>
                        <a:rPr lang="en-US" sz="1500" dirty="0" smtClean="0">
                          <a:latin typeface="Verdana" panose="020B0604030504040204" pitchFamily="34" charset="0"/>
                          <a:ea typeface="Verdana" panose="020B0604030504040204" pitchFamily="34" charset="0"/>
                          <a:cs typeface="Verdana" panose="020B0604030504040204" pitchFamily="34" charset="0"/>
                        </a:rPr>
                        <a:t>72</a:t>
                      </a:r>
                      <a:endParaRPr lang="en-US" sz="1500" dirty="0">
                        <a:latin typeface="Verdana" panose="020B0604030504040204" pitchFamily="34" charset="0"/>
                        <a:ea typeface="Verdana" panose="020B0604030504040204" pitchFamily="34" charset="0"/>
                        <a:cs typeface="Verdana" panose="020B0604030504040204" pitchFamily="34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274320"/>
                      <a:r>
                        <a:rPr lang="en-US" sz="1500" dirty="0" smtClean="0">
                          <a:latin typeface="Verdana" panose="020B0604030504040204" pitchFamily="34" charset="0"/>
                          <a:ea typeface="Verdana" panose="020B0604030504040204" pitchFamily="34" charset="0"/>
                          <a:cs typeface="Verdana" panose="020B0604030504040204" pitchFamily="34" charset="0"/>
                        </a:rPr>
                        <a:t>  8</a:t>
                      </a:r>
                      <a:endParaRPr lang="en-US" sz="1500" dirty="0">
                        <a:latin typeface="Verdana" panose="020B0604030504040204" pitchFamily="34" charset="0"/>
                        <a:ea typeface="Verdana" panose="020B0604030504040204" pitchFamily="34" charset="0"/>
                        <a:cs typeface="Verdana" panose="020B0604030504040204" pitchFamily="34" charset="0"/>
                      </a:endParaRPr>
                    </a:p>
                  </a:txBody>
                  <a:tcPr/>
                </a:tc>
              </a:tr>
            </a:tbl>
          </a:graphicData>
        </a:graphic>
      </p:graphicFrame>
      <p:sp>
        <p:nvSpPr>
          <p:cNvPr id="4" name="TextBox 3"/>
          <p:cNvSpPr txBox="1"/>
          <p:nvPr/>
        </p:nvSpPr>
        <p:spPr>
          <a:xfrm>
            <a:off x="4474517" y="5977120"/>
            <a:ext cx="2889317" cy="2616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100" dirty="0" smtClean="0"/>
              <a:t>Crossley Center, </a:t>
            </a:r>
            <a:r>
              <a:rPr lang="en-US" sz="1100" dirty="0" smtClean="0"/>
              <a:t>N550, </a:t>
            </a:r>
            <a:r>
              <a:rPr lang="en-US" sz="1100" dirty="0" smtClean="0"/>
              <a:t>Oct. 31, 2016</a:t>
            </a:r>
            <a:endParaRPr lang="en-US" sz="1100" dirty="0"/>
          </a:p>
        </p:txBody>
      </p:sp>
      <p:sp>
        <p:nvSpPr>
          <p:cNvPr id="6" name="TextBox 5"/>
          <p:cNvSpPr txBox="1"/>
          <p:nvPr/>
        </p:nvSpPr>
        <p:spPr>
          <a:xfrm>
            <a:off x="826662" y="6258186"/>
            <a:ext cx="7500229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400" i="1" dirty="0" smtClean="0"/>
              <a:t>Q:  Do you believe recreational marijuana sales should be expanded in Colorado?</a:t>
            </a:r>
            <a:endParaRPr lang="en-US" sz="1400" i="1" dirty="0"/>
          </a:p>
        </p:txBody>
      </p:sp>
    </p:spTree>
    <p:extLst>
      <p:ext uri="{BB962C8B-B14F-4D97-AF65-F5344CB8AC3E}">
        <p14:creationId xmlns:p14="http://schemas.microsoft.com/office/powerpoint/2010/main" val="2023428774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1400">
        <p14:doors dir="vert"/>
      </p:transition>
    </mc:Choice>
    <mc:Fallback>
      <p:transition spd="slow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>
                <a:solidFill>
                  <a:schemeClr val="accent2">
                    <a:lumMod val="75000"/>
                  </a:schemeClr>
                </a:solidFill>
              </a:rPr>
              <a:t>Arguments for Marijuana Legalization</a:t>
            </a:r>
            <a:endParaRPr lang="en-US" dirty="0">
              <a:solidFill>
                <a:schemeClr val="accent2">
                  <a:lumMod val="75000"/>
                </a:schemeClr>
              </a:solidFill>
            </a:endParaRPr>
          </a:p>
        </p:txBody>
      </p:sp>
      <p:sp>
        <p:nvSpPr>
          <p:cNvPr id="3" name="TextBox 2"/>
          <p:cNvSpPr txBox="1"/>
          <p:nvPr/>
        </p:nvSpPr>
        <p:spPr>
          <a:xfrm>
            <a:off x="240632" y="1265994"/>
            <a:ext cx="8681987" cy="5170646"/>
          </a:xfrm>
          <a:prstGeom prst="rect">
            <a:avLst/>
          </a:prstGeom>
          <a:solidFill>
            <a:schemeClr val="bg2"/>
          </a:solidFill>
          <a:ln w="19050">
            <a:solidFill>
              <a:schemeClr val="accent2">
                <a:lumMod val="50000"/>
              </a:schemeClr>
            </a:solidFill>
          </a:ln>
        </p:spPr>
        <p:txBody>
          <a:bodyPr wrap="square" rtlCol="0">
            <a:spAutoFit/>
          </a:bodyPr>
          <a:lstStyle/>
          <a:p>
            <a:pPr>
              <a:buClr>
                <a:schemeClr val="accent2">
                  <a:lumMod val="50000"/>
                </a:schemeClr>
              </a:buClr>
            </a:pPr>
            <a:r>
              <a:rPr lang="en-US" sz="2200" b="1" dirty="0" smtClean="0">
                <a:solidFill>
                  <a:schemeClr val="accent2">
                    <a:lumMod val="75000"/>
                  </a:schemeClr>
                </a:solidFill>
              </a:rPr>
              <a:t>Pro</a:t>
            </a:r>
          </a:p>
          <a:p>
            <a:pPr marL="342900" indent="-342900">
              <a:buClr>
                <a:schemeClr val="accent2">
                  <a:lumMod val="50000"/>
                </a:schemeClr>
              </a:buClr>
              <a:buFont typeface="Wingdings" panose="05000000000000000000" pitchFamily="2" charset="2"/>
              <a:buChar char="§"/>
            </a:pPr>
            <a:r>
              <a:rPr lang="en-US" sz="2200" dirty="0" smtClean="0"/>
              <a:t>Regulate – Like alcohol, like medicine</a:t>
            </a:r>
          </a:p>
          <a:p>
            <a:pPr marL="342900" indent="-342900">
              <a:buClr>
                <a:schemeClr val="accent2">
                  <a:lumMod val="50000"/>
                </a:schemeClr>
              </a:buClr>
              <a:buFont typeface="Wingdings" panose="05000000000000000000" pitchFamily="2" charset="2"/>
              <a:buChar char="§"/>
            </a:pPr>
            <a:r>
              <a:rPr lang="en-US" sz="2200" dirty="0" smtClean="0"/>
              <a:t>Economic – Tax revenue, jobs</a:t>
            </a:r>
          </a:p>
          <a:p>
            <a:pPr marL="342900" indent="-342900">
              <a:buClr>
                <a:schemeClr val="accent2">
                  <a:lumMod val="50000"/>
                </a:schemeClr>
              </a:buClr>
              <a:buFont typeface="Wingdings" panose="05000000000000000000" pitchFamily="2" charset="2"/>
              <a:buChar char="§"/>
            </a:pPr>
            <a:r>
              <a:rPr lang="en-US" sz="2200" dirty="0" smtClean="0"/>
              <a:t>Crime – Redirects resources to better use, reduces drug crimes</a:t>
            </a:r>
          </a:p>
          <a:p>
            <a:pPr marL="342900" indent="-342900">
              <a:buClr>
                <a:schemeClr val="accent2">
                  <a:lumMod val="50000"/>
                </a:schemeClr>
              </a:buClr>
              <a:buFont typeface="Wingdings" panose="05000000000000000000" pitchFamily="2" charset="2"/>
              <a:buChar char="§"/>
            </a:pPr>
            <a:r>
              <a:rPr lang="en-US" sz="2200" dirty="0" smtClean="0"/>
              <a:t>Freedom – Libertarian, individualistic sentiment</a:t>
            </a:r>
          </a:p>
          <a:p>
            <a:pPr>
              <a:buClr>
                <a:schemeClr val="accent2">
                  <a:lumMod val="50000"/>
                </a:schemeClr>
              </a:buClr>
            </a:pPr>
            <a:endParaRPr lang="en-US" sz="2200" dirty="0" smtClean="0"/>
          </a:p>
          <a:p>
            <a:pPr>
              <a:buClr>
                <a:schemeClr val="accent2">
                  <a:lumMod val="50000"/>
                </a:schemeClr>
              </a:buClr>
            </a:pPr>
            <a:r>
              <a:rPr lang="en-US" sz="2200" b="1" dirty="0" smtClean="0">
                <a:solidFill>
                  <a:schemeClr val="accent2">
                    <a:lumMod val="75000"/>
                  </a:schemeClr>
                </a:solidFill>
              </a:rPr>
              <a:t>Anti</a:t>
            </a:r>
          </a:p>
          <a:p>
            <a:pPr marL="342900" indent="-342900">
              <a:buClr>
                <a:schemeClr val="accent2">
                  <a:lumMod val="50000"/>
                </a:schemeClr>
              </a:buClr>
              <a:buFont typeface="Wingdings" panose="05000000000000000000" pitchFamily="2" charset="2"/>
              <a:buChar char="§"/>
            </a:pPr>
            <a:r>
              <a:rPr lang="en-US" sz="2200" dirty="0" smtClean="0"/>
              <a:t>Don’t know health risk, addictive</a:t>
            </a:r>
          </a:p>
          <a:p>
            <a:pPr marL="342900" indent="-342900">
              <a:buClr>
                <a:schemeClr val="accent2">
                  <a:lumMod val="50000"/>
                </a:schemeClr>
              </a:buClr>
              <a:buFont typeface="Wingdings" panose="05000000000000000000" pitchFamily="2" charset="2"/>
              <a:buChar char="§"/>
            </a:pPr>
            <a:r>
              <a:rPr lang="en-US" sz="2200" dirty="0" smtClean="0"/>
              <a:t>Especially dangerous for children and their development</a:t>
            </a:r>
          </a:p>
          <a:p>
            <a:pPr marL="342900" indent="-342900">
              <a:buClr>
                <a:schemeClr val="accent2">
                  <a:lumMod val="50000"/>
                </a:schemeClr>
              </a:buClr>
              <a:buFont typeface="Wingdings" panose="05000000000000000000" pitchFamily="2" charset="2"/>
              <a:buChar char="§"/>
            </a:pPr>
            <a:r>
              <a:rPr lang="en-US" sz="2200" dirty="0" smtClean="0"/>
              <a:t>Don’t need more intoxication/driving</a:t>
            </a:r>
          </a:p>
          <a:p>
            <a:pPr marL="342900" indent="-342900">
              <a:buClr>
                <a:schemeClr val="accent2">
                  <a:lumMod val="50000"/>
                </a:schemeClr>
              </a:buClr>
              <a:buFont typeface="Wingdings" panose="05000000000000000000" pitchFamily="2" charset="2"/>
              <a:buChar char="§"/>
            </a:pPr>
            <a:r>
              <a:rPr lang="en-US" sz="2200" dirty="0" smtClean="0"/>
              <a:t>Economic costs, health care, </a:t>
            </a:r>
            <a:r>
              <a:rPr lang="en-US" sz="2200" dirty="0" smtClean="0"/>
              <a:t>homelessness</a:t>
            </a:r>
          </a:p>
          <a:p>
            <a:pPr marL="342900" indent="-342900">
              <a:buClr>
                <a:schemeClr val="accent2">
                  <a:lumMod val="50000"/>
                </a:schemeClr>
              </a:buClr>
              <a:buFont typeface="Wingdings" panose="05000000000000000000" pitchFamily="2" charset="2"/>
              <a:buChar char="§"/>
            </a:pPr>
            <a:r>
              <a:rPr lang="en-US" sz="2200" dirty="0" smtClean="0"/>
              <a:t>Drug lawbreaking will continue</a:t>
            </a:r>
            <a:endParaRPr lang="en-US" sz="2200" dirty="0" smtClean="0"/>
          </a:p>
          <a:p>
            <a:pPr marL="342900" indent="-342900">
              <a:buClr>
                <a:schemeClr val="accent2">
                  <a:lumMod val="50000"/>
                </a:schemeClr>
              </a:buClr>
              <a:buFont typeface="Wingdings" panose="05000000000000000000" pitchFamily="2" charset="2"/>
              <a:buChar char="§"/>
            </a:pPr>
            <a:r>
              <a:rPr lang="en-US" sz="2200" dirty="0" smtClean="0"/>
              <a:t>Commercialization, use will expand, advertise, lobby, campaigns</a:t>
            </a:r>
            <a:endParaRPr lang="en-US" sz="2200" dirty="0"/>
          </a:p>
        </p:txBody>
      </p:sp>
    </p:spTree>
    <p:extLst>
      <p:ext uri="{BB962C8B-B14F-4D97-AF65-F5344CB8AC3E}">
        <p14:creationId xmlns:p14="http://schemas.microsoft.com/office/powerpoint/2010/main" val="3260719579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1400">
        <p14:doors dir="vert"/>
      </p:transition>
    </mc:Choice>
    <mc:Fallback>
      <p:transition spd="slow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z="2800" dirty="0" smtClean="0">
                <a:solidFill>
                  <a:schemeClr val="accent2">
                    <a:lumMod val="75000"/>
                  </a:schemeClr>
                </a:solidFill>
              </a:rPr>
              <a:t>Expansion of </a:t>
            </a:r>
            <a:r>
              <a:rPr lang="en-US" sz="2800" dirty="0" smtClean="0">
                <a:solidFill>
                  <a:schemeClr val="accent2">
                    <a:lumMod val="75000"/>
                  </a:schemeClr>
                </a:solidFill>
              </a:rPr>
              <a:t>Commercialization</a:t>
            </a:r>
            <a:br>
              <a:rPr lang="en-US" sz="2800" dirty="0" smtClean="0">
                <a:solidFill>
                  <a:schemeClr val="accent2">
                    <a:lumMod val="75000"/>
                  </a:schemeClr>
                </a:solidFill>
              </a:rPr>
            </a:br>
            <a:r>
              <a:rPr lang="en-US" sz="2800" dirty="0" smtClean="0">
                <a:solidFill>
                  <a:schemeClr val="accent2">
                    <a:lumMod val="75000"/>
                  </a:schemeClr>
                </a:solidFill>
              </a:rPr>
              <a:t>of Recreational Marijuana</a:t>
            </a:r>
            <a:endParaRPr lang="en-US" sz="2800" dirty="0">
              <a:solidFill>
                <a:schemeClr val="accent2">
                  <a:lumMod val="75000"/>
                </a:schemeClr>
              </a:solidFill>
            </a:endParaRPr>
          </a:p>
        </p:txBody>
      </p:sp>
      <p:sp>
        <p:nvSpPr>
          <p:cNvPr id="3" name="TextBox 2"/>
          <p:cNvSpPr txBox="1"/>
          <p:nvPr/>
        </p:nvSpPr>
        <p:spPr>
          <a:xfrm>
            <a:off x="461910" y="1279661"/>
            <a:ext cx="8229600" cy="5093702"/>
          </a:xfrm>
          <a:prstGeom prst="rect">
            <a:avLst/>
          </a:prstGeom>
          <a:solidFill>
            <a:schemeClr val="bg2"/>
          </a:solidFill>
          <a:ln w="19050">
            <a:solidFill>
              <a:schemeClr val="accent2">
                <a:lumMod val="50000"/>
              </a:schemeClr>
            </a:solidFill>
          </a:ln>
        </p:spPr>
        <p:txBody>
          <a:bodyPr wrap="square" rtlCol="0">
            <a:spAutoFit/>
          </a:bodyPr>
          <a:lstStyle/>
          <a:p>
            <a:pPr marL="458788" indent="-458788">
              <a:buClr>
                <a:schemeClr val="accent2">
                  <a:lumMod val="50000"/>
                </a:schemeClr>
              </a:buClr>
              <a:buFont typeface="Wingdings" panose="05000000000000000000" pitchFamily="2" charset="2"/>
              <a:buChar char="§"/>
            </a:pPr>
            <a:r>
              <a:rPr lang="en-US" sz="2500" dirty="0" smtClean="0"/>
              <a:t>Like sentiment, don’t like </a:t>
            </a:r>
            <a:r>
              <a:rPr lang="en-US" sz="2500" dirty="0" smtClean="0"/>
              <a:t>proximity, element, smell</a:t>
            </a:r>
            <a:endParaRPr lang="en-US" sz="2500" dirty="0" smtClean="0"/>
          </a:p>
          <a:p>
            <a:pPr marL="458788" indent="-458788">
              <a:buClr>
                <a:schemeClr val="accent2">
                  <a:lumMod val="50000"/>
                </a:schemeClr>
              </a:buClr>
              <a:buFont typeface="Wingdings" panose="05000000000000000000" pitchFamily="2" charset="2"/>
              <a:buChar char="§"/>
            </a:pPr>
            <a:r>
              <a:rPr lang="en-US" sz="2500" dirty="0" smtClean="0"/>
              <a:t>Commercialization, normalization expands</a:t>
            </a:r>
          </a:p>
          <a:p>
            <a:pPr marL="458788" indent="-458788">
              <a:buClr>
                <a:schemeClr val="accent2">
                  <a:lumMod val="50000"/>
                </a:schemeClr>
              </a:buClr>
              <a:buFont typeface="Wingdings" panose="05000000000000000000" pitchFamily="2" charset="2"/>
              <a:buChar char="§"/>
            </a:pPr>
            <a:r>
              <a:rPr lang="en-US" sz="2500" dirty="0" smtClean="0"/>
              <a:t>Revenue, jobs vs. social </a:t>
            </a:r>
            <a:r>
              <a:rPr lang="en-US" sz="2500" dirty="0" smtClean="0"/>
              <a:t>costs, homelessness</a:t>
            </a:r>
            <a:endParaRPr lang="en-US" sz="2500" dirty="0" smtClean="0"/>
          </a:p>
          <a:p>
            <a:pPr marL="458788" indent="-458788">
              <a:buClr>
                <a:schemeClr val="accent2">
                  <a:lumMod val="50000"/>
                </a:schemeClr>
              </a:buClr>
              <a:buFont typeface="Wingdings" panose="05000000000000000000" pitchFamily="2" charset="2"/>
              <a:buChar char="§"/>
            </a:pPr>
            <a:r>
              <a:rPr lang="en-US" sz="2500" dirty="0" smtClean="0"/>
              <a:t>Experience, research</a:t>
            </a:r>
          </a:p>
          <a:p>
            <a:pPr marL="458788" indent="-458788">
              <a:buClr>
                <a:schemeClr val="accent2">
                  <a:lumMod val="50000"/>
                </a:schemeClr>
              </a:buClr>
              <a:buFont typeface="Wingdings" panose="05000000000000000000" pitchFamily="2" charset="2"/>
              <a:buChar char="§"/>
            </a:pPr>
            <a:r>
              <a:rPr lang="en-US" sz="2500" dirty="0" smtClean="0"/>
              <a:t>Resistance with conservative parts of states and country</a:t>
            </a:r>
          </a:p>
          <a:p>
            <a:pPr marL="458788" indent="-458788">
              <a:buClr>
                <a:schemeClr val="accent2">
                  <a:lumMod val="50000"/>
                </a:schemeClr>
              </a:buClr>
              <a:buFont typeface="Wingdings" panose="05000000000000000000" pitchFamily="2" charset="2"/>
              <a:buChar char="§"/>
            </a:pPr>
            <a:r>
              <a:rPr lang="en-US" sz="2500" dirty="0" smtClean="0"/>
              <a:t>Organized resistance</a:t>
            </a:r>
          </a:p>
          <a:p>
            <a:pPr marL="458788" indent="-458788">
              <a:buClr>
                <a:schemeClr val="accent2">
                  <a:lumMod val="50000"/>
                </a:schemeClr>
              </a:buClr>
              <a:buFont typeface="Wingdings" panose="05000000000000000000" pitchFamily="2" charset="2"/>
              <a:buChar char="§"/>
            </a:pPr>
            <a:r>
              <a:rPr lang="en-US" sz="2500" dirty="0" smtClean="0"/>
              <a:t>Polling: Expansion is different than </a:t>
            </a:r>
            <a:r>
              <a:rPr lang="en-US" sz="2500" dirty="0" smtClean="0"/>
              <a:t>legalization, create a baseline for comparison</a:t>
            </a:r>
            <a:endParaRPr lang="en-US" sz="2500" dirty="0" smtClean="0"/>
          </a:p>
          <a:p>
            <a:pPr>
              <a:buClr>
                <a:schemeClr val="accent2">
                  <a:lumMod val="50000"/>
                </a:schemeClr>
              </a:buClr>
            </a:pPr>
            <a:endParaRPr lang="en-US" sz="2500" dirty="0"/>
          </a:p>
          <a:p>
            <a:pPr>
              <a:buClr>
                <a:schemeClr val="accent2">
                  <a:lumMod val="50000"/>
                </a:schemeClr>
              </a:buClr>
            </a:pPr>
            <a:r>
              <a:rPr lang="en-US" sz="2500" i="1" dirty="0" smtClean="0">
                <a:solidFill>
                  <a:schemeClr val="accent2">
                    <a:lumMod val="75000"/>
                  </a:schemeClr>
                </a:solidFill>
              </a:rPr>
              <a:t>Expansion, but slowly and with narrow </a:t>
            </a:r>
            <a:r>
              <a:rPr lang="en-US" sz="2500" i="1" dirty="0" smtClean="0">
                <a:solidFill>
                  <a:schemeClr val="accent2">
                    <a:lumMod val="75000"/>
                  </a:schemeClr>
                </a:solidFill>
              </a:rPr>
              <a:t>margins. </a:t>
            </a:r>
            <a:r>
              <a:rPr lang="en-US" sz="2500" i="1" dirty="0" smtClean="0">
                <a:solidFill>
                  <a:schemeClr val="accent2">
                    <a:lumMod val="75000"/>
                  </a:schemeClr>
                </a:solidFill>
              </a:rPr>
              <a:t>Some active resistance.</a:t>
            </a:r>
          </a:p>
        </p:txBody>
      </p:sp>
    </p:spTree>
    <p:extLst>
      <p:ext uri="{BB962C8B-B14F-4D97-AF65-F5344CB8AC3E}">
        <p14:creationId xmlns:p14="http://schemas.microsoft.com/office/powerpoint/2010/main" val="1858277859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1400">
        <p14:doors dir="vert"/>
      </p:transition>
    </mc:Choice>
    <mc:Fallback>
      <p:transition spd="slow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Office Theme">
  <a:themeElements>
    <a:clrScheme name="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BBE0E3"/>
      </a:accent1>
      <a:accent2>
        <a:srgbClr val="333399"/>
      </a:accent2>
      <a:accent3>
        <a:srgbClr val="FFFFFF"/>
      </a:accent3>
      <a:accent4>
        <a:srgbClr val="000000"/>
      </a:accent4>
      <a:accent5>
        <a:srgbClr val="DAEDEF"/>
      </a:accent5>
      <a:accent6>
        <a:srgbClr val="2D2D8A"/>
      </a:accent6>
      <a:hlink>
        <a:srgbClr val="009999"/>
      </a:hlink>
      <a:folHlink>
        <a:srgbClr val="99CC0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3.xml><?xml version="1.0" encoding="utf-8"?>
<a:theme xmlns:a="http://schemas.openxmlformats.org/drawingml/2006/main" name="Office Theme">
  <a:themeElements>
    <a:clrScheme name="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BBE0E3"/>
      </a:accent1>
      <a:accent2>
        <a:srgbClr val="333399"/>
      </a:accent2>
      <a:accent3>
        <a:srgbClr val="FFFFFF"/>
      </a:accent3>
      <a:accent4>
        <a:srgbClr val="000000"/>
      </a:accent4>
      <a:accent5>
        <a:srgbClr val="DAEDEF"/>
      </a:accent5>
      <a:accent6>
        <a:srgbClr val="2D2D8A"/>
      </a:accent6>
      <a:hlink>
        <a:srgbClr val="009999"/>
      </a:hlink>
      <a:folHlink>
        <a:srgbClr val="99CC0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/>
  <TotalTime>63317</TotalTime>
  <Words>861</Words>
  <Application>Microsoft Office PowerPoint</Application>
  <PresentationFormat>On-screen Show (4:3)</PresentationFormat>
  <Paragraphs>255</Paragraphs>
  <Slides>12</Slides>
  <Notes>4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12</vt:i4>
      </vt:variant>
    </vt:vector>
  </HeadingPairs>
  <TitlesOfParts>
    <vt:vector size="13" baseType="lpstr">
      <vt:lpstr>Office Theme</vt:lpstr>
      <vt:lpstr>PowerPoint Presentation</vt:lpstr>
      <vt:lpstr>Marijuana in the U.S.: Pew Map 2015</vt:lpstr>
      <vt:lpstr>Marijuana in the U.S.:  Politico/Reuters Map 2016</vt:lpstr>
      <vt:lpstr>Legalization of Marijuana on Ballot or Statute</vt:lpstr>
      <vt:lpstr>U.S. Public Opinion on Marijuana: 1960s to 2016</vt:lpstr>
      <vt:lpstr>Recreational Marijuana in Colorado 2016 Election</vt:lpstr>
      <vt:lpstr>Statement that Teens are Less Likely to Graduate From High School by Demographic Group</vt:lpstr>
      <vt:lpstr>Residents Strongly Agree With Concerns About Marijuana</vt:lpstr>
      <vt:lpstr>Recreational Marijuana Sales Expansion in Colorado Springs/El Paso County – 62% No</vt:lpstr>
      <vt:lpstr>Recreational Marijuana  Sales Expansion in Colorado – 53% No</vt:lpstr>
      <vt:lpstr>Arguments for Marijuana Legalization</vt:lpstr>
      <vt:lpstr>Expansion of Commercialization of Recreational Marijuana</vt:lpstr>
    </vt:vector>
  </TitlesOfParts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Slide 1</dc:title>
  <dc:creator>Ciruli Associates</dc:creator>
  <cp:lastModifiedBy>Karen</cp:lastModifiedBy>
  <cp:revision>3124</cp:revision>
  <cp:lastPrinted>2016-12-14T16:20:18Z</cp:lastPrinted>
  <dcterms:created xsi:type="dcterms:W3CDTF">2005-07-26T17:16:27Z</dcterms:created>
  <dcterms:modified xsi:type="dcterms:W3CDTF">2016-12-14T16:20:27Z</dcterms:modified>
</cp:coreProperties>
</file>