
<file path=[Content_Types].xml><?xml version="1.0" encoding="utf-8"?>
<Types xmlns="http://schemas.openxmlformats.org/package/2006/content-types">
  <Default Extension="xml" ContentType="application/xml"/>
  <Default Extension="xlsx" ContentType="application/vnd.openxmlformats-officedocument.spreadsheetml.sheet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0" r:id="rId2"/>
  </p:sldMasterIdLst>
  <p:notesMasterIdLst>
    <p:notesMasterId r:id="rId19"/>
  </p:notesMasterIdLst>
  <p:handoutMasterIdLst>
    <p:handoutMasterId r:id="rId20"/>
  </p:handoutMasterIdLst>
  <p:sldIdLst>
    <p:sldId id="292" r:id="rId3"/>
    <p:sldId id="282" r:id="rId4"/>
    <p:sldId id="283" r:id="rId5"/>
    <p:sldId id="286" r:id="rId6"/>
    <p:sldId id="290" r:id="rId7"/>
    <p:sldId id="288" r:id="rId8"/>
    <p:sldId id="299" r:id="rId9"/>
    <p:sldId id="300" r:id="rId10"/>
    <p:sldId id="303" r:id="rId11"/>
    <p:sldId id="301" r:id="rId12"/>
    <p:sldId id="302" r:id="rId13"/>
    <p:sldId id="261" r:id="rId14"/>
    <p:sldId id="298" r:id="rId15"/>
    <p:sldId id="295" r:id="rId16"/>
    <p:sldId id="260" r:id="rId17"/>
    <p:sldId id="257" r:id="rId18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44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AEC8"/>
    <a:srgbClr val="59AE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6" autoAdjust="0"/>
    <p:restoredTop sz="98825" autoAdjust="0"/>
  </p:normalViewPr>
  <p:slideViewPr>
    <p:cSldViewPr snapToGrid="0" snapToObjects="1">
      <p:cViewPr varScale="1">
        <p:scale>
          <a:sx n="113" d="100"/>
          <a:sy n="113" d="100"/>
        </p:scale>
        <p:origin x="184" y="368"/>
      </p:cViewPr>
      <p:guideLst>
        <p:guide orient="horz" pos="1644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handoutMaster" Target="handoutMasters/handout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.xml"/><Relationship Id="rId2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.xml"/><Relationship Id="rId2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5.xml"/><Relationship Id="rId2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6.xml"/><Relationship Id="rId2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7.xml"/><Relationship Id="rId2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8.xml"/><Relationship Id="rId2" Type="http://schemas.openxmlformats.org/officeDocument/2006/relationships/package" Target="../embeddings/Microsoft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03988631598565"/>
          <c:y val="0.122408763925998"/>
          <c:w val="0.557703023808415"/>
          <c:h val="0.877591236074002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dLbls>
            <c:dLbl>
              <c:idx val="0"/>
              <c:layout>
                <c:manualLayout>
                  <c:x val="0.0307692307692307"/>
                  <c:y val="-0.088585769519081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3349019242417"/>
                      <c:h val="0.38572637258552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0.0142011834319527"/>
                  <c:y val="0.14685005799668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latin typeface="Arial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Is the responsibility of federal government</c:v>
                </c:pt>
                <c:pt idx="1">
                  <c:v>Is NOT the responsibility of federal government</c:v>
                </c:pt>
                <c:pt idx="2">
                  <c:v>Don't know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67.0</c:v>
                </c:pt>
                <c:pt idx="1">
                  <c:v>31.0</c:v>
                </c:pt>
                <c:pt idx="2">
                  <c:v>2.0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206468934692"/>
          <c:y val="0.0744020217325261"/>
          <c:w val="0.877935412991348"/>
          <c:h val="0.50581636830957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Sheet1!$A$2:$A$4</c:f>
              <c:strCache>
                <c:ptCount val="3"/>
                <c:pt idx="0">
                  <c:v>Should be provided by a single government-run system</c:v>
                </c:pt>
                <c:pt idx="1">
                  <c:v>Should continue to be a mix of private and government programs</c:v>
                </c:pt>
                <c:pt idx="2">
                  <c:v>Don't know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0.53</c:v>
                </c:pt>
                <c:pt idx="1">
                  <c:v>0.44</c:v>
                </c:pt>
                <c:pt idx="2">
                  <c:v>0.04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7"/>
        <c:overlap val="83"/>
        <c:axId val="429300912"/>
        <c:axId val="429303232"/>
      </c:barChart>
      <c:catAx>
        <c:axId val="4293009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29303232"/>
        <c:crosses val="autoZero"/>
        <c:auto val="1"/>
        <c:lblAlgn val="ctr"/>
        <c:lblOffset val="100"/>
        <c:noMultiLvlLbl val="0"/>
      </c:catAx>
      <c:valAx>
        <c:axId val="429303232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crossAx val="4293009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5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0650241637330288"/>
          <c:y val="0.139970809787449"/>
          <c:w val="0.890369791918013"/>
          <c:h val="0.635581662669385"/>
        </c:manualLayout>
      </c:layout>
      <c:lineChart>
        <c:grouping val="standard"/>
        <c:varyColors val="0"/>
        <c:ser>
          <c:idx val="0"/>
          <c:order val="0"/>
          <c:tx>
            <c:strRef>
              <c:f>Sheet1!$B$4</c:f>
              <c:strCache>
                <c:ptCount val="1"/>
                <c:pt idx="0">
                  <c:v>Favorable</c:v>
                </c:pt>
              </c:strCache>
            </c:strRef>
          </c:tx>
          <c:dLbls>
            <c:dLbl>
              <c:idx val="0"/>
              <c:layout>
                <c:manualLayout>
                  <c:x val="-0.0238785690156452"/>
                  <c:y val="0.055637313462511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Sheet1!$C$3:$O$3</c:f>
              <c:numCache>
                <c:formatCode>[$-409]mmm\-yy;@</c:formatCode>
                <c:ptCount val="13"/>
                <c:pt idx="0">
                  <c:v>41609.0</c:v>
                </c:pt>
                <c:pt idx="1">
                  <c:v>41640.0</c:v>
                </c:pt>
                <c:pt idx="2">
                  <c:v>41699.0</c:v>
                </c:pt>
                <c:pt idx="3">
                  <c:v>41760.0</c:v>
                </c:pt>
                <c:pt idx="4">
                  <c:v>41883.0</c:v>
                </c:pt>
                <c:pt idx="5">
                  <c:v>41913.0</c:v>
                </c:pt>
                <c:pt idx="6">
                  <c:v>41974.0</c:v>
                </c:pt>
                <c:pt idx="7">
                  <c:v>42005.0</c:v>
                </c:pt>
                <c:pt idx="8">
                  <c:v>42064.0</c:v>
                </c:pt>
                <c:pt idx="9">
                  <c:v>42339.0</c:v>
                </c:pt>
                <c:pt idx="10">
                  <c:v>42736.0</c:v>
                </c:pt>
                <c:pt idx="11">
                  <c:v>42856.0</c:v>
                </c:pt>
                <c:pt idx="12">
                  <c:v>42979.0</c:v>
                </c:pt>
              </c:numCache>
            </c:numRef>
          </c:cat>
          <c:val>
            <c:numRef>
              <c:f>Sheet1!$C$4:$O$4</c:f>
              <c:numCache>
                <c:formatCode>###0%</c:formatCode>
                <c:ptCount val="13"/>
                <c:pt idx="0">
                  <c:v>0.436835623057733</c:v>
                </c:pt>
                <c:pt idx="1">
                  <c:v>0.435827307023882</c:v>
                </c:pt>
                <c:pt idx="2">
                  <c:v>0.474799685508138</c:v>
                </c:pt>
                <c:pt idx="3">
                  <c:v>0.476422742905565</c:v>
                </c:pt>
                <c:pt idx="4">
                  <c:v>0.424359563757645</c:v>
                </c:pt>
                <c:pt idx="5">
                  <c:v>0.457975908667857</c:v>
                </c:pt>
                <c:pt idx="6">
                  <c:v>0.463395946358528</c:v>
                </c:pt>
                <c:pt idx="7">
                  <c:v>0.506762980665619</c:v>
                </c:pt>
                <c:pt idx="8">
                  <c:v>0.517707594757687</c:v>
                </c:pt>
                <c:pt idx="9">
                  <c:v>0.508967435550376</c:v>
                </c:pt>
                <c:pt idx="10">
                  <c:v>0.514490057617415</c:v>
                </c:pt>
                <c:pt idx="11">
                  <c:v>0.484512960881482</c:v>
                </c:pt>
                <c:pt idx="12">
                  <c:v>0.581349167180897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Sheet1!$B$5</c:f>
              <c:strCache>
                <c:ptCount val="1"/>
                <c:pt idx="0">
                  <c:v>Unfavorable</c:v>
                </c:pt>
              </c:strCache>
            </c:strRef>
          </c:tx>
          <c:dLbls>
            <c:dLbl>
              <c:idx val="0"/>
              <c:layout>
                <c:manualLayout>
                  <c:x val="-0.0270623782177312"/>
                  <c:y val="-0.055637313462511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Sheet1!$C$3:$O$3</c:f>
              <c:numCache>
                <c:formatCode>[$-409]mmm\-yy;@</c:formatCode>
                <c:ptCount val="13"/>
                <c:pt idx="0">
                  <c:v>41609.0</c:v>
                </c:pt>
                <c:pt idx="1">
                  <c:v>41640.0</c:v>
                </c:pt>
                <c:pt idx="2">
                  <c:v>41699.0</c:v>
                </c:pt>
                <c:pt idx="3">
                  <c:v>41760.0</c:v>
                </c:pt>
                <c:pt idx="4">
                  <c:v>41883.0</c:v>
                </c:pt>
                <c:pt idx="5">
                  <c:v>41913.0</c:v>
                </c:pt>
                <c:pt idx="6">
                  <c:v>41974.0</c:v>
                </c:pt>
                <c:pt idx="7">
                  <c:v>42005.0</c:v>
                </c:pt>
                <c:pt idx="8">
                  <c:v>42064.0</c:v>
                </c:pt>
                <c:pt idx="9">
                  <c:v>42339.0</c:v>
                </c:pt>
                <c:pt idx="10">
                  <c:v>42736.0</c:v>
                </c:pt>
                <c:pt idx="11">
                  <c:v>42856.0</c:v>
                </c:pt>
                <c:pt idx="12">
                  <c:v>42979.0</c:v>
                </c:pt>
              </c:numCache>
            </c:numRef>
          </c:cat>
          <c:val>
            <c:numRef>
              <c:f>Sheet1!$C$5:$O$5</c:f>
              <c:numCache>
                <c:formatCode>###0%</c:formatCode>
                <c:ptCount val="13"/>
                <c:pt idx="0">
                  <c:v>0.437752667367141</c:v>
                </c:pt>
                <c:pt idx="1">
                  <c:v>0.462983513816584</c:v>
                </c:pt>
                <c:pt idx="2">
                  <c:v>0.451882394579962</c:v>
                </c:pt>
                <c:pt idx="3">
                  <c:v>0.434414239716078</c:v>
                </c:pt>
                <c:pt idx="4">
                  <c:v>0.463876559410683</c:v>
                </c:pt>
                <c:pt idx="5">
                  <c:v>0.435000643899737</c:v>
                </c:pt>
                <c:pt idx="6">
                  <c:v>0.433376132215628</c:v>
                </c:pt>
                <c:pt idx="7">
                  <c:v>0.408419388093153</c:v>
                </c:pt>
                <c:pt idx="8">
                  <c:v>0.420403634702344</c:v>
                </c:pt>
                <c:pt idx="9">
                  <c:v>0.415315783040718</c:v>
                </c:pt>
                <c:pt idx="10">
                  <c:v>0.392654315182373</c:v>
                </c:pt>
                <c:pt idx="11">
                  <c:v>0.41245834244363</c:v>
                </c:pt>
                <c:pt idx="12">
                  <c:v>0.370320581764538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Sheet1!$B$6</c:f>
              <c:strCache>
                <c:ptCount val="1"/>
                <c:pt idx="0">
                  <c:v>Don't know</c:v>
                </c:pt>
              </c:strCache>
            </c:strRef>
          </c:tx>
          <c:dLbls>
            <c:dLbl>
              <c:idx val="0"/>
              <c:layout>
                <c:manualLayout>
                  <c:x val="-0.0222866644146022"/>
                  <c:y val="-0.04279793343270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Sheet1!$C$3:$O$3</c:f>
              <c:numCache>
                <c:formatCode>[$-409]mmm\-yy;@</c:formatCode>
                <c:ptCount val="13"/>
                <c:pt idx="0">
                  <c:v>41609.0</c:v>
                </c:pt>
                <c:pt idx="1">
                  <c:v>41640.0</c:v>
                </c:pt>
                <c:pt idx="2">
                  <c:v>41699.0</c:v>
                </c:pt>
                <c:pt idx="3">
                  <c:v>41760.0</c:v>
                </c:pt>
                <c:pt idx="4">
                  <c:v>41883.0</c:v>
                </c:pt>
                <c:pt idx="5">
                  <c:v>41913.0</c:v>
                </c:pt>
                <c:pt idx="6">
                  <c:v>41974.0</c:v>
                </c:pt>
                <c:pt idx="7">
                  <c:v>42005.0</c:v>
                </c:pt>
                <c:pt idx="8">
                  <c:v>42064.0</c:v>
                </c:pt>
                <c:pt idx="9">
                  <c:v>42339.0</c:v>
                </c:pt>
                <c:pt idx="10">
                  <c:v>42736.0</c:v>
                </c:pt>
                <c:pt idx="11">
                  <c:v>42856.0</c:v>
                </c:pt>
                <c:pt idx="12">
                  <c:v>42979.0</c:v>
                </c:pt>
              </c:numCache>
            </c:numRef>
          </c:cat>
          <c:val>
            <c:numRef>
              <c:f>Sheet1!$C$6:$O$6</c:f>
              <c:numCache>
                <c:formatCode>###0%</c:formatCode>
                <c:ptCount val="13"/>
                <c:pt idx="0">
                  <c:v>0.125411709575125</c:v>
                </c:pt>
                <c:pt idx="1">
                  <c:v>0.101189179159538</c:v>
                </c:pt>
                <c:pt idx="2">
                  <c:v>0.0733179199118962</c:v>
                </c:pt>
                <c:pt idx="3">
                  <c:v>0.0891630173783582</c:v>
                </c:pt>
                <c:pt idx="4">
                  <c:v>0.111763876831666</c:v>
                </c:pt>
                <c:pt idx="5">
                  <c:v>0.107023447432407</c:v>
                </c:pt>
                <c:pt idx="6">
                  <c:v>0.103227921425847</c:v>
                </c:pt>
                <c:pt idx="7">
                  <c:v>0.0848176312412223</c:v>
                </c:pt>
                <c:pt idx="8">
                  <c:v>0.0618887705399742</c:v>
                </c:pt>
                <c:pt idx="9">
                  <c:v>0.0757167814089069</c:v>
                </c:pt>
                <c:pt idx="10">
                  <c:v>0.0928556272002157</c:v>
                </c:pt>
                <c:pt idx="11">
                  <c:v>0.103028696674889</c:v>
                </c:pt>
                <c:pt idx="12">
                  <c:v>0.0483302510545667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29321680"/>
        <c:axId val="429289968"/>
      </c:lineChart>
      <c:dateAx>
        <c:axId val="429321680"/>
        <c:scaling>
          <c:orientation val="minMax"/>
          <c:max val="43070.0"/>
        </c:scaling>
        <c:delete val="0"/>
        <c:axPos val="b"/>
        <c:numFmt formatCode="[$-409]mmm\-yy;@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Arial"/>
              </a:defRPr>
            </a:pPr>
            <a:endParaRPr lang="en-US"/>
          </a:p>
        </c:txPr>
        <c:crossAx val="429289968"/>
        <c:crosses val="autoZero"/>
        <c:auto val="1"/>
        <c:lblOffset val="100"/>
        <c:baseTimeUnit val="months"/>
      </c:dateAx>
      <c:valAx>
        <c:axId val="429289968"/>
        <c:scaling>
          <c:orientation val="minMax"/>
          <c:max val="0.8"/>
        </c:scaling>
        <c:delete val="0"/>
        <c:axPos val="l"/>
        <c:numFmt formatCode="###0%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Arial"/>
              </a:defRPr>
            </a:pPr>
            <a:endParaRPr lang="en-US"/>
          </a:p>
        </c:txPr>
        <c:crossAx val="429321680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795400589719184"/>
          <c:y val="0.00381768564927399"/>
          <c:w val="0.204599410280815"/>
          <c:h val="0.156946424738149"/>
        </c:manualLayout>
      </c:layout>
      <c:overlay val="0"/>
      <c:txPr>
        <a:bodyPr/>
        <a:lstStyle/>
        <a:p>
          <a:pPr>
            <a:defRPr sz="1200">
              <a:latin typeface="Arial"/>
            </a:defRPr>
          </a:pPr>
          <a:endParaRPr lang="en-US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0758187179265314"/>
          <c:y val="0.165660533744106"/>
          <c:w val="0.920580933300497"/>
          <c:h val="0.7459446864077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Dec-13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Sheet1!$A$2:$A$4</c:f>
              <c:strCache>
                <c:ptCount val="3"/>
                <c:pt idx="0">
                  <c:v>Male</c:v>
                </c:pt>
                <c:pt idx="1">
                  <c:v>Female</c:v>
                </c:pt>
                <c:pt idx="2">
                  <c:v>Parent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0.44</c:v>
                </c:pt>
                <c:pt idx="1">
                  <c:v>0.44</c:v>
                </c:pt>
                <c:pt idx="2">
                  <c:v>0.45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Sep-17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Sheet1!$A$2:$A$4</c:f>
              <c:strCache>
                <c:ptCount val="3"/>
                <c:pt idx="0">
                  <c:v>Male</c:v>
                </c:pt>
                <c:pt idx="1">
                  <c:v>Female</c:v>
                </c:pt>
                <c:pt idx="2">
                  <c:v>Parent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0.56</c:v>
                </c:pt>
                <c:pt idx="1">
                  <c:v>0.6</c:v>
                </c:pt>
                <c:pt idx="2">
                  <c:v>0.6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1011824"/>
        <c:axId val="340865520"/>
      </c:barChart>
      <c:catAx>
        <c:axId val="3410118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0">
                <a:latin typeface="Arial"/>
              </a:defRPr>
            </a:pPr>
            <a:endParaRPr lang="en-US"/>
          </a:p>
        </c:txPr>
        <c:crossAx val="340865520"/>
        <c:crosses val="autoZero"/>
        <c:auto val="1"/>
        <c:lblAlgn val="ctr"/>
        <c:lblOffset val="100"/>
        <c:noMultiLvlLbl val="0"/>
      </c:catAx>
      <c:valAx>
        <c:axId val="340865520"/>
        <c:scaling>
          <c:orientation val="minMax"/>
          <c:max val="1.0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Arial"/>
              </a:defRPr>
            </a:pPr>
            <a:endParaRPr lang="en-US"/>
          </a:p>
        </c:txPr>
        <c:crossAx val="341011824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851418587469466"/>
          <c:y val="0.00256628795283412"/>
          <c:w val="0.130315160309103"/>
          <c:h val="0.156856336354182"/>
        </c:manualLayout>
      </c:layout>
      <c:overlay val="0"/>
      <c:txPr>
        <a:bodyPr/>
        <a:lstStyle/>
        <a:p>
          <a:pPr>
            <a:defRPr sz="1200">
              <a:latin typeface="Arial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0758187179265314"/>
          <c:y val="0.165660533744106"/>
          <c:w val="0.920580933300497"/>
          <c:h val="0.7459446864077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Dec-13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Sheet1!$A$2:$A$5</c:f>
              <c:strCache>
                <c:ptCount val="4"/>
                <c:pt idx="0">
                  <c:v>African Americans</c:v>
                </c:pt>
                <c:pt idx="1">
                  <c:v>Asian Americans</c:v>
                </c:pt>
                <c:pt idx="2">
                  <c:v>Latinos</c:v>
                </c:pt>
                <c:pt idx="3">
                  <c:v>Whites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0.59</c:v>
                </c:pt>
                <c:pt idx="1">
                  <c:v>0.44</c:v>
                </c:pt>
                <c:pt idx="2">
                  <c:v>0.49</c:v>
                </c:pt>
                <c:pt idx="3">
                  <c:v>0.39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Sep-17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Sheet1!$A$2:$A$5</c:f>
              <c:strCache>
                <c:ptCount val="4"/>
                <c:pt idx="0">
                  <c:v>African Americans</c:v>
                </c:pt>
                <c:pt idx="1">
                  <c:v>Asian Americans</c:v>
                </c:pt>
                <c:pt idx="2">
                  <c:v>Latinos</c:v>
                </c:pt>
                <c:pt idx="3">
                  <c:v>Whites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0.72</c:v>
                </c:pt>
                <c:pt idx="1">
                  <c:v>0.57</c:v>
                </c:pt>
                <c:pt idx="2">
                  <c:v>0.63</c:v>
                </c:pt>
                <c:pt idx="3">
                  <c:v>0.53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29234160"/>
        <c:axId val="431386272"/>
      </c:barChart>
      <c:catAx>
        <c:axId val="4292341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31386272"/>
        <c:crosses val="autoZero"/>
        <c:auto val="1"/>
        <c:lblAlgn val="ctr"/>
        <c:lblOffset val="100"/>
        <c:noMultiLvlLbl val="0"/>
      </c:catAx>
      <c:valAx>
        <c:axId val="431386272"/>
        <c:scaling>
          <c:orientation val="minMax"/>
          <c:max val="1.0"/>
        </c:scaling>
        <c:delete val="0"/>
        <c:axPos val="l"/>
        <c:numFmt formatCode="0%" sourceLinked="1"/>
        <c:majorTickMark val="out"/>
        <c:minorTickMark val="none"/>
        <c:tickLblPos val="nextTo"/>
        <c:crossAx val="429234160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880159077748418"/>
          <c:y val="0.00256628795283412"/>
          <c:w val="0.101574670030152"/>
          <c:h val="0.15685633635418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2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0758187179265314"/>
          <c:y val="0.165660533744106"/>
          <c:w val="0.920580933300497"/>
          <c:h val="0.7459446864077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Dec-13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Sheet1!$A$2:$A$4</c:f>
              <c:strCache>
                <c:ptCount val="3"/>
                <c:pt idx="0">
                  <c:v>Under $40,000</c:v>
                </c:pt>
                <c:pt idx="1">
                  <c:v>$40,000 to under $80,000</c:v>
                </c:pt>
                <c:pt idx="2">
                  <c:v>$80,000 or more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0.45</c:v>
                </c:pt>
                <c:pt idx="1">
                  <c:v>0.41</c:v>
                </c:pt>
                <c:pt idx="2">
                  <c:v>0.48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Sep-17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Sheet1!$A$2:$A$4</c:f>
              <c:strCache>
                <c:ptCount val="3"/>
                <c:pt idx="0">
                  <c:v>Under $40,000</c:v>
                </c:pt>
                <c:pt idx="1">
                  <c:v>$40,000 to under $80,000</c:v>
                </c:pt>
                <c:pt idx="2">
                  <c:v>$80,000 or more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0.65</c:v>
                </c:pt>
                <c:pt idx="1">
                  <c:v>0.56</c:v>
                </c:pt>
                <c:pt idx="2">
                  <c:v>0.54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31867968"/>
        <c:axId val="431870288"/>
      </c:barChart>
      <c:catAx>
        <c:axId val="4318679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31870288"/>
        <c:crosses val="autoZero"/>
        <c:auto val="1"/>
        <c:lblAlgn val="ctr"/>
        <c:lblOffset val="100"/>
        <c:noMultiLvlLbl val="0"/>
      </c:catAx>
      <c:valAx>
        <c:axId val="431870288"/>
        <c:scaling>
          <c:orientation val="minMax"/>
          <c:max val="1.0"/>
        </c:scaling>
        <c:delete val="0"/>
        <c:axPos val="l"/>
        <c:numFmt formatCode="0%" sourceLinked="1"/>
        <c:majorTickMark val="out"/>
        <c:minorTickMark val="none"/>
        <c:tickLblPos val="nextTo"/>
        <c:crossAx val="431867968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880159077748418"/>
          <c:y val="0.00256628795283412"/>
          <c:w val="0.101574670030152"/>
          <c:h val="0.15685633635418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2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0758187179265314"/>
          <c:y val="0.165660533744106"/>
          <c:w val="0.920580933300497"/>
          <c:h val="0.7459446864077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Dec-13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Sheet1!$A$2:$A$6</c:f>
              <c:strCache>
                <c:ptCount val="5"/>
                <c:pt idx="0">
                  <c:v>18-34 year olds</c:v>
                </c:pt>
                <c:pt idx="1">
                  <c:v>35-54 year olds</c:v>
                </c:pt>
                <c:pt idx="2">
                  <c:v>55 or older</c:v>
                </c:pt>
                <c:pt idx="3">
                  <c:v>No college</c:v>
                </c:pt>
                <c:pt idx="4">
                  <c:v>College graduate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0.47</c:v>
                </c:pt>
                <c:pt idx="1">
                  <c:v>0.44</c:v>
                </c:pt>
                <c:pt idx="2">
                  <c:v>0.4</c:v>
                </c:pt>
                <c:pt idx="3">
                  <c:v>0.47</c:v>
                </c:pt>
                <c:pt idx="4">
                  <c:v>0.48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Sep-17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Sheet1!$A$2:$A$6</c:f>
              <c:strCache>
                <c:ptCount val="5"/>
                <c:pt idx="0">
                  <c:v>18-34 year olds</c:v>
                </c:pt>
                <c:pt idx="1">
                  <c:v>35-54 year olds</c:v>
                </c:pt>
                <c:pt idx="2">
                  <c:v>55 or older</c:v>
                </c:pt>
                <c:pt idx="3">
                  <c:v>No college</c:v>
                </c:pt>
                <c:pt idx="4">
                  <c:v>College graduate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0.66</c:v>
                </c:pt>
                <c:pt idx="1">
                  <c:v>0.55</c:v>
                </c:pt>
                <c:pt idx="2">
                  <c:v>0.55</c:v>
                </c:pt>
                <c:pt idx="3">
                  <c:v>0.58</c:v>
                </c:pt>
                <c:pt idx="4">
                  <c:v>0.64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1769440"/>
        <c:axId val="341771760"/>
      </c:barChart>
      <c:catAx>
        <c:axId val="3417694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41771760"/>
        <c:crosses val="autoZero"/>
        <c:auto val="1"/>
        <c:lblAlgn val="ctr"/>
        <c:lblOffset val="100"/>
        <c:noMultiLvlLbl val="0"/>
      </c:catAx>
      <c:valAx>
        <c:axId val="341771760"/>
        <c:scaling>
          <c:orientation val="minMax"/>
          <c:max val="1.0"/>
        </c:scaling>
        <c:delete val="0"/>
        <c:axPos val="l"/>
        <c:numFmt formatCode="0%" sourceLinked="1"/>
        <c:majorTickMark val="out"/>
        <c:minorTickMark val="none"/>
        <c:tickLblPos val="nextTo"/>
        <c:crossAx val="341769440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853109204544698"/>
          <c:y val="0.00256628795283412"/>
          <c:w val="0.128624543233871"/>
          <c:h val="0.15685633635418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2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0758187179265314"/>
          <c:y val="0.165660533744106"/>
          <c:w val="0.920580933300497"/>
          <c:h val="0.7459446864077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Dec-13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Sheet1!$A$2:$A$7</c:f>
              <c:strCache>
                <c:ptCount val="6"/>
                <c:pt idx="0">
                  <c:v>Democrats</c:v>
                </c:pt>
                <c:pt idx="1">
                  <c:v>Republicans</c:v>
                </c:pt>
                <c:pt idx="2">
                  <c:v>Independents</c:v>
                </c:pt>
                <c:pt idx="3">
                  <c:v>Conservatives</c:v>
                </c:pt>
                <c:pt idx="4">
                  <c:v>Moderates</c:v>
                </c:pt>
                <c:pt idx="5">
                  <c:v>Liberals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0.6</c:v>
                </c:pt>
                <c:pt idx="1">
                  <c:v>0.13</c:v>
                </c:pt>
                <c:pt idx="2">
                  <c:v>0.4</c:v>
                </c:pt>
                <c:pt idx="3">
                  <c:v>0.24</c:v>
                </c:pt>
                <c:pt idx="4">
                  <c:v>0.45</c:v>
                </c:pt>
                <c:pt idx="5">
                  <c:v>0.64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Sep-17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Sheet1!$A$2:$A$7</c:f>
              <c:strCache>
                <c:ptCount val="6"/>
                <c:pt idx="0">
                  <c:v>Democrats</c:v>
                </c:pt>
                <c:pt idx="1">
                  <c:v>Republicans</c:v>
                </c:pt>
                <c:pt idx="2">
                  <c:v>Independents</c:v>
                </c:pt>
                <c:pt idx="3">
                  <c:v>Conservatives</c:v>
                </c:pt>
                <c:pt idx="4">
                  <c:v>Moderates</c:v>
                </c:pt>
                <c:pt idx="5">
                  <c:v>Liberals</c:v>
                </c:pt>
              </c:strCache>
            </c:strRef>
          </c:cat>
          <c:val>
            <c:numRef>
              <c:f>Sheet1!$C$2:$C$7</c:f>
              <c:numCache>
                <c:formatCode>0%</c:formatCode>
                <c:ptCount val="6"/>
                <c:pt idx="0">
                  <c:v>0.79</c:v>
                </c:pt>
                <c:pt idx="1">
                  <c:v>0.21</c:v>
                </c:pt>
                <c:pt idx="2">
                  <c:v>0.62</c:v>
                </c:pt>
                <c:pt idx="3">
                  <c:v>0.39</c:v>
                </c:pt>
                <c:pt idx="4">
                  <c:v>0.59</c:v>
                </c:pt>
                <c:pt idx="5">
                  <c:v>0.8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29199600"/>
        <c:axId val="429197248"/>
      </c:barChart>
      <c:catAx>
        <c:axId val="4291996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29197248"/>
        <c:crosses val="autoZero"/>
        <c:auto val="1"/>
        <c:lblAlgn val="ctr"/>
        <c:lblOffset val="100"/>
        <c:noMultiLvlLbl val="0"/>
      </c:catAx>
      <c:valAx>
        <c:axId val="429197248"/>
        <c:scaling>
          <c:orientation val="minMax"/>
          <c:max val="1.0"/>
        </c:scaling>
        <c:delete val="0"/>
        <c:axPos val="l"/>
        <c:numFmt formatCode="0%" sourceLinked="1"/>
        <c:majorTickMark val="out"/>
        <c:minorTickMark val="none"/>
        <c:tickLblPos val="nextTo"/>
        <c:crossAx val="429199600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85894496978071"/>
          <c:y val="0.00256628795283412"/>
          <c:w val="0.122788754273375"/>
          <c:h val="0.15685633635418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2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38AE40-312A-DA4C-995B-4E5B1E110CD9}" type="datetime1">
              <a:rPr lang="en-US" smtClean="0"/>
              <a:t>12/15/17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3DAA35-EBEE-0840-84B0-015896E8B6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24249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AC9D68-D648-8645-8BB8-650BEC66E8EF}" type="datetime1">
              <a:rPr lang="en-US" smtClean="0"/>
              <a:t>12/15/17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F71061-2EAD-FF40-8A50-0116D665EC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6698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F71061-2EAD-FF40-8A50-0116D665ECD9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281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F71061-2EAD-FF40-8A50-0116D665ECD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086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F71061-2EAD-FF40-8A50-0116D665ECD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4890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8500"/>
            <a:ext cx="6200775" cy="34893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Briefly, the primary data for this paper come from pooled Public Policy Institute of California surveys conducted between 2012 and 2015. </a:t>
            </a:r>
          </a:p>
          <a:p>
            <a:endParaRPr lang="en-US" dirty="0" smtClean="0"/>
          </a:p>
          <a:p>
            <a:r>
              <a:rPr lang="en-US" dirty="0" smtClean="0"/>
              <a:t>The survey, directed by Mark Baldassare, monitors political, social, and economic trends and public policy preferences in California. </a:t>
            </a:r>
          </a:p>
          <a:p>
            <a:endParaRPr lang="en-US" dirty="0" smtClean="0"/>
          </a:p>
          <a:p>
            <a:r>
              <a:rPr lang="en-US" dirty="0" smtClean="0"/>
              <a:t>All of our surveys are RDD, and we interview approximately 17,00 adult residents for each survey. </a:t>
            </a:r>
          </a:p>
          <a:p>
            <a:endParaRPr lang="en-US" dirty="0" smtClean="0"/>
          </a:p>
          <a:p>
            <a:r>
              <a:rPr lang="en-US" dirty="0" smtClean="0"/>
              <a:t>We do not limit our interviews to likely, registered, or even eligible voters, or apply any other screen on our samples.</a:t>
            </a:r>
          </a:p>
          <a:p>
            <a:endParaRPr lang="en-US" dirty="0" smtClean="0"/>
          </a:p>
          <a:p>
            <a:r>
              <a:rPr lang="en-US" dirty="0" smtClean="0"/>
              <a:t>--California voter file</a:t>
            </a:r>
          </a:p>
          <a:p>
            <a:r>
              <a:rPr lang="en-US" dirty="0" smtClean="0"/>
              <a:t>----imputed</a:t>
            </a:r>
            <a:r>
              <a:rPr lang="en-US" baseline="0" dirty="0" smtClean="0"/>
              <a:t> </a:t>
            </a:r>
            <a:r>
              <a:rPr lang="en-US" baseline="0" smtClean="0"/>
              <a:t>propensity score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--Linear regression of vote propensity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F71061-2EAD-FF40-8A50-0116D665ECD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675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jp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62914" y="707757"/>
            <a:ext cx="7895286" cy="1135629"/>
          </a:xfrm>
        </p:spPr>
        <p:txBody>
          <a:bodyPr>
            <a:no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62914" y="1908066"/>
            <a:ext cx="7895286" cy="480205"/>
          </a:xfrm>
        </p:spPr>
        <p:txBody>
          <a:bodyPr>
            <a:noAutofit/>
          </a:bodyPr>
          <a:lstStyle>
            <a:lvl1pPr marL="0" indent="0" algn="l">
              <a:buNone/>
              <a:defRPr sz="18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Subtitle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563564" y="3097439"/>
            <a:ext cx="4532225" cy="506683"/>
          </a:xfrm>
        </p:spPr>
        <p:txBody>
          <a:bodyPr anchor="b" anchorCtr="0">
            <a:noAutofit/>
          </a:bodyPr>
          <a:lstStyle>
            <a:lvl1pPr marL="0" indent="0"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Author(s)</a:t>
            </a:r>
            <a:endParaRPr lang="en-US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63564" y="3844269"/>
            <a:ext cx="4532225" cy="685251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Supported with funding from the XX foundation</a:t>
            </a:r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563564" y="3732899"/>
            <a:ext cx="4532225" cy="0"/>
          </a:xfrm>
          <a:prstGeom prst="line">
            <a:avLst/>
          </a:prstGeom>
          <a:ln w="1270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563563" y="2488290"/>
            <a:ext cx="2857500" cy="342900"/>
          </a:xfrm>
        </p:spPr>
        <p:txBody>
          <a:bodyPr/>
          <a:lstStyle>
            <a:lvl1pPr marL="0" indent="0">
              <a:buFontTx/>
              <a:buNone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4828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7E859742-078B-AD40-B533-C3F0D0FE0FA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577850" y="1371600"/>
            <a:ext cx="7512442" cy="3197756"/>
          </a:xfrm>
        </p:spPr>
        <p:txBody>
          <a:bodyPr/>
          <a:lstStyle>
            <a:lvl1pPr marL="320040" indent="-320040">
              <a:spcBef>
                <a:spcPts val="1200"/>
              </a:spcBef>
              <a:defRPr/>
            </a:lvl1pPr>
            <a:lvl2pPr marL="777240" indent="-274320">
              <a:spcBef>
                <a:spcPts val="600"/>
              </a:spcBef>
              <a:defRPr/>
            </a:lvl2pPr>
            <a:lvl3pPr marL="1097280" indent="-182880">
              <a:spcBef>
                <a:spcPts val="600"/>
              </a:spcBef>
              <a:buFont typeface="Arial" panose="020B0604020202020204" pitchFamily="34" charset="0"/>
              <a:buChar char="•"/>
              <a:defRPr/>
            </a:lvl3pPr>
            <a:lvl4pPr marL="1371600" indent="-182880">
              <a:spcBef>
                <a:spcPts val="400"/>
              </a:spcBef>
              <a:defRPr/>
            </a:lvl4pPr>
            <a:lvl5pPr marL="1645920" indent="-182880">
              <a:spcBef>
                <a:spcPts val="3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2387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7E859742-078B-AD40-B533-C3F0D0FE0F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61508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en-US" dirty="0" smtClean="0"/>
              <a:t>Figure Title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7E859742-078B-AD40-B533-C3F0D0FE0FA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1"/>
          </p:nvPr>
        </p:nvSpPr>
        <p:spPr>
          <a:xfrm>
            <a:off x="577850" y="1321868"/>
            <a:ext cx="7512442" cy="3192894"/>
          </a:xfrm>
        </p:spPr>
        <p:txBody>
          <a:bodyPr/>
          <a:lstStyle>
            <a:lvl1pPr marL="0" indent="0">
              <a:buNone/>
              <a:defRPr sz="1200">
                <a:latin typeface="Arial"/>
                <a:cs typeface="Arial"/>
              </a:defRPr>
            </a:lvl1pPr>
          </a:lstStyle>
          <a:p>
            <a:r>
              <a:rPr lang="en-US" smtClean="0"/>
              <a:t>Click icon to add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4753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ith Tit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7E859742-078B-AD40-B533-C3F0D0FE0FA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1"/>
          </p:nvPr>
        </p:nvSpPr>
        <p:spPr>
          <a:xfrm>
            <a:off x="577904" y="1664316"/>
            <a:ext cx="7512442" cy="2850446"/>
          </a:xfrm>
        </p:spPr>
        <p:txBody>
          <a:bodyPr/>
          <a:lstStyle>
            <a:lvl1pPr marL="0" indent="0">
              <a:buNone/>
              <a:defRPr sz="1200">
                <a:latin typeface="Arial"/>
                <a:cs typeface="Arial"/>
              </a:defRPr>
            </a:lvl1pPr>
          </a:lstStyle>
          <a:p>
            <a:r>
              <a:rPr lang="en-US" smtClean="0"/>
              <a:t>Click icon to add chart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577850" y="1337669"/>
            <a:ext cx="7512442" cy="235158"/>
          </a:xfrm>
        </p:spPr>
        <p:txBody>
          <a:bodyPr/>
          <a:lstStyle>
            <a:lvl1pPr marL="0" indent="0">
              <a:buFontTx/>
              <a:buNone/>
              <a:defRPr sz="1600"/>
            </a:lvl1pPr>
          </a:lstStyle>
          <a:p>
            <a:pPr lvl="0"/>
            <a:r>
              <a:rPr lang="en-US" dirty="0" smtClean="0"/>
              <a:t>Chart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6469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ith Source Layou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en-US" dirty="0" smtClean="0"/>
              <a:t>Figure Title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7E859742-078B-AD40-B533-C3F0D0FE0FA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577903" y="4292599"/>
            <a:ext cx="7482363" cy="296333"/>
          </a:xfrm>
        </p:spPr>
        <p:txBody>
          <a:bodyPr anchor="t" anchorCtr="0"/>
          <a:lstStyle>
            <a:lvl1pPr marL="0" indent="0">
              <a:buFontTx/>
              <a:buNone/>
              <a:defRPr sz="1000"/>
            </a:lvl1pPr>
          </a:lstStyle>
          <a:p>
            <a:pPr lvl="0"/>
            <a:r>
              <a:rPr lang="en-US" dirty="0" smtClean="0"/>
              <a:t>Source:</a:t>
            </a:r>
            <a:endParaRPr lang="en-US" dirty="0"/>
          </a:p>
        </p:txBody>
      </p:sp>
      <p:sp>
        <p:nvSpPr>
          <p:cNvPr id="9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577903" y="1321868"/>
            <a:ext cx="7482363" cy="2911465"/>
          </a:xfrm>
        </p:spPr>
        <p:txBody>
          <a:bodyPr/>
          <a:lstStyle>
            <a:lvl1pPr marL="0" indent="0">
              <a:buNone/>
              <a:defRPr sz="1200" baseline="0"/>
            </a:lvl1pPr>
          </a:lstStyle>
          <a:p>
            <a:r>
              <a:rPr lang="en-US" smtClean="0"/>
              <a:t>Click icon to add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4054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ith Title, Source Layou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7E859742-078B-AD40-B533-C3F0D0FE0FA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577849" y="1337669"/>
            <a:ext cx="7516283" cy="235158"/>
          </a:xfrm>
        </p:spPr>
        <p:txBody>
          <a:bodyPr/>
          <a:lstStyle>
            <a:lvl1pPr marL="0" indent="0">
              <a:buFontTx/>
              <a:buNone/>
              <a:defRPr sz="1600"/>
            </a:lvl1pPr>
          </a:lstStyle>
          <a:p>
            <a:pPr lvl="0"/>
            <a:r>
              <a:rPr lang="en-US" dirty="0" smtClean="0"/>
              <a:t>Chart Title</a:t>
            </a:r>
            <a:endParaRPr lang="en-US" dirty="0"/>
          </a:p>
        </p:txBody>
      </p:sp>
      <p:sp>
        <p:nvSpPr>
          <p:cNvPr id="9" name="Chart Placeholder 4"/>
          <p:cNvSpPr>
            <a:spLocks noGrp="1"/>
          </p:cNvSpPr>
          <p:nvPr>
            <p:ph type="chart" sz="quarter" idx="11"/>
          </p:nvPr>
        </p:nvSpPr>
        <p:spPr>
          <a:xfrm>
            <a:off x="577849" y="1664316"/>
            <a:ext cx="7516283" cy="2543617"/>
          </a:xfrm>
        </p:spPr>
        <p:txBody>
          <a:bodyPr/>
          <a:lstStyle>
            <a:lvl1pPr marL="0" indent="0">
              <a:buNone/>
              <a:defRPr sz="1200" baseline="0"/>
            </a:lvl1pPr>
          </a:lstStyle>
          <a:p>
            <a:r>
              <a:rPr lang="en-US" smtClean="0"/>
              <a:t>Click icon to add chart</a:t>
            </a:r>
            <a:endParaRPr lang="en-US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577903" y="4292599"/>
            <a:ext cx="7516221" cy="296333"/>
          </a:xfrm>
        </p:spPr>
        <p:txBody>
          <a:bodyPr anchor="t" anchorCtr="0"/>
          <a:lstStyle>
            <a:lvl1pPr marL="0" indent="0">
              <a:buFontTx/>
              <a:buNone/>
              <a:defRPr sz="1000"/>
            </a:lvl1pPr>
          </a:lstStyle>
          <a:p>
            <a:pPr lvl="0"/>
            <a:r>
              <a:rPr lang="en-US" dirty="0" smtClean="0"/>
              <a:t>Source: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343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7E859742-078B-AD40-B533-C3F0D0FE0FA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577850" y="1371600"/>
            <a:ext cx="3621088" cy="3198019"/>
          </a:xfrm>
        </p:spPr>
        <p:txBody>
          <a:bodyPr/>
          <a:lstStyle>
            <a:lvl1pPr marL="228600" indent="-228600">
              <a:spcBef>
                <a:spcPts val="1200"/>
              </a:spcBef>
              <a:defRPr sz="1600"/>
            </a:lvl1pPr>
            <a:lvl2pPr marL="594360" indent="-228600">
              <a:spcBef>
                <a:spcPts val="600"/>
              </a:spcBef>
              <a:defRPr sz="1400"/>
            </a:lvl2pPr>
            <a:lvl3pPr marL="822960" indent="-182880">
              <a:buFont typeface="Arial" panose="020B0604020202020204" pitchFamily="34" charset="0"/>
              <a:buChar char="•"/>
              <a:defRPr sz="1400"/>
            </a:lvl3pPr>
            <a:lvl4pPr marL="1097280" indent="-182563">
              <a:spcBef>
                <a:spcPts val="300"/>
              </a:spcBef>
              <a:defRPr sz="1200"/>
            </a:lvl4pPr>
            <a:lvl5pPr marL="1371600" indent="-182563">
              <a:tabLst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4"/>
          <p:cNvSpPr>
            <a:spLocks noGrp="1"/>
          </p:cNvSpPr>
          <p:nvPr>
            <p:ph sz="quarter" idx="12"/>
          </p:nvPr>
        </p:nvSpPr>
        <p:spPr>
          <a:xfrm>
            <a:off x="4742655" y="1371600"/>
            <a:ext cx="3657600" cy="3198019"/>
          </a:xfrm>
        </p:spPr>
        <p:txBody>
          <a:bodyPr/>
          <a:lstStyle>
            <a:lvl1pPr marL="228600" indent="-228600">
              <a:defRPr sz="1600"/>
            </a:lvl1pPr>
            <a:lvl2pPr marL="594360" indent="-228600">
              <a:spcBef>
                <a:spcPts val="600"/>
              </a:spcBef>
              <a:defRPr sz="1400"/>
            </a:lvl2pPr>
            <a:lvl3pPr marL="822960" indent="-182880">
              <a:buFont typeface="Arial" panose="020B0604020202020204" pitchFamily="34" charset="0"/>
              <a:buChar char="•"/>
              <a:defRPr sz="1400"/>
            </a:lvl3pPr>
            <a:lvl4pPr marL="1097280" indent="-182880">
              <a:spcBef>
                <a:spcPts val="300"/>
              </a:spcBef>
              <a:defRPr sz="1200"/>
            </a:lvl4pPr>
            <a:lvl5pPr marL="1371600" indent="-182880">
              <a:spcBef>
                <a:spcPts val="288"/>
              </a:spcBef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0350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553201" y="4767263"/>
            <a:ext cx="2133600" cy="273844"/>
          </a:xfrm>
        </p:spPr>
        <p:txBody>
          <a:bodyPr/>
          <a:lstStyle/>
          <a:p>
            <a:fld id="{7E859742-078B-AD40-B533-C3F0D0FE0FA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Content Placeholder 4"/>
          <p:cNvSpPr>
            <a:spLocks noGrp="1"/>
          </p:cNvSpPr>
          <p:nvPr>
            <p:ph sz="quarter" idx="11"/>
          </p:nvPr>
        </p:nvSpPr>
        <p:spPr>
          <a:xfrm>
            <a:off x="577850" y="1371600"/>
            <a:ext cx="3141304" cy="3198019"/>
          </a:xfrm>
        </p:spPr>
        <p:txBody>
          <a:bodyPr>
            <a:noAutofit/>
          </a:bodyPr>
          <a:lstStyle>
            <a:lvl1pPr marL="228600" indent="-228600">
              <a:spcBef>
                <a:spcPts val="1200"/>
              </a:spcBef>
              <a:buFont typeface="Wingdings" panose="05000000000000000000" pitchFamily="2" charset="2"/>
              <a:buChar char="§"/>
              <a:defRPr sz="1600"/>
            </a:lvl1pPr>
            <a:lvl2pPr marL="594360" indent="-228600">
              <a:buFont typeface="Arial" panose="020B0604020202020204" pitchFamily="34" charset="0"/>
              <a:buChar char="–"/>
              <a:defRPr sz="1400"/>
            </a:lvl2pPr>
            <a:lvl3pPr marL="822960" indent="-182880">
              <a:buFont typeface="Arial" panose="020B0604020202020204" pitchFamily="34" charset="0"/>
              <a:buChar char="•"/>
              <a:defRPr sz="1400"/>
            </a:lvl3pPr>
            <a:lvl4pPr marL="1097280" indent="-182880">
              <a:spcBef>
                <a:spcPts val="300"/>
              </a:spcBef>
              <a:buFont typeface="Arial" panose="020B0604020202020204" pitchFamily="34" charset="0"/>
              <a:buChar char="–"/>
              <a:defRPr sz="1200"/>
            </a:lvl4pPr>
            <a:lvl5pPr marL="1371600" indent="-182880">
              <a:buFont typeface="Arial" panose="020B0604020202020204" pitchFamily="34" charset="0"/>
              <a:buChar char="–"/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Chart Placeholder 7"/>
          <p:cNvSpPr>
            <a:spLocks noGrp="1"/>
          </p:cNvSpPr>
          <p:nvPr>
            <p:ph type="chart" sz="quarter" idx="12" hasCustomPrompt="1"/>
          </p:nvPr>
        </p:nvSpPr>
        <p:spPr>
          <a:xfrm>
            <a:off x="3945932" y="1710653"/>
            <a:ext cx="4740868" cy="2858966"/>
          </a:xfrm>
        </p:spPr>
        <p:txBody>
          <a:bodyPr>
            <a:noAutofit/>
          </a:bodyPr>
          <a:lstStyle>
            <a:lvl1pPr marL="0" indent="0">
              <a:buNone/>
              <a:defRPr sz="1200" baseline="0"/>
            </a:lvl1pPr>
          </a:lstStyle>
          <a:p>
            <a:r>
              <a:rPr lang="en-US" dirty="0" smtClean="0"/>
              <a:t>Place Chart here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946526" y="1371601"/>
            <a:ext cx="4740275" cy="251222"/>
          </a:xfrm>
        </p:spPr>
        <p:txBody>
          <a:bodyPr>
            <a:noAutofit/>
          </a:bodyPr>
          <a:lstStyle>
            <a:lvl1pPr marL="0" indent="0" algn="ctr">
              <a:buNone/>
              <a:defRPr sz="1400" baseline="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 smtClean="0"/>
              <a:t>Chart Title here</a:t>
            </a:r>
          </a:p>
        </p:txBody>
      </p:sp>
    </p:spTree>
    <p:extLst>
      <p:ext uri="{BB962C8B-B14F-4D97-AF65-F5344CB8AC3E}">
        <p14:creationId xmlns:p14="http://schemas.microsoft.com/office/powerpoint/2010/main" val="35926492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vent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0" hasCustomPrompt="1"/>
          </p:nvPr>
        </p:nvSpPr>
        <p:spPr>
          <a:xfrm>
            <a:off x="570797" y="3291107"/>
            <a:ext cx="4664075" cy="205978"/>
          </a:xfrm>
        </p:spPr>
        <p:txBody>
          <a:bodyPr>
            <a:normAutofit/>
          </a:bodyPr>
          <a:lstStyle>
            <a:lvl1pPr marL="0" indent="0">
              <a:buNone/>
              <a:defRPr sz="14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Supported with funding from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570796" y="1737122"/>
            <a:ext cx="7412038" cy="1456134"/>
          </a:xfrm>
        </p:spPr>
        <p:txBody>
          <a:bodyPr>
            <a:noAutofit/>
          </a:bodyPr>
          <a:lstStyle>
            <a:lvl1pPr marL="0" indent="0">
              <a:lnSpc>
                <a:spcPct val="80000"/>
              </a:lnSpc>
              <a:buNone/>
              <a:defRPr sz="3600" b="1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Event Title </a:t>
            </a:r>
            <a:br>
              <a:rPr lang="en-US" dirty="0" smtClean="0"/>
            </a:br>
            <a:r>
              <a:rPr lang="en-US" dirty="0" smtClean="0"/>
              <a:t>&amp; Event Description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2222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1798129"/>
            <a:ext cx="5690540" cy="1159493"/>
          </a:xfrm>
        </p:spPr>
        <p:txBody>
          <a:bodyPr anchor="t"/>
          <a:lstStyle>
            <a:lvl1pPr algn="l">
              <a:defRPr sz="3200" b="1" cap="none" baseline="0">
                <a:solidFill>
                  <a:srgbClr val="5A5A59"/>
                </a:solidFill>
              </a:defRPr>
            </a:lvl1pPr>
          </a:lstStyle>
          <a:p>
            <a:r>
              <a:rPr lang="en-US" dirty="0" smtClean="0"/>
              <a:t>Section Divider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59742-078B-AD40-B533-C3F0D0FE0F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2253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out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62914" y="707757"/>
            <a:ext cx="7895286" cy="1135629"/>
          </a:xfrm>
        </p:spPr>
        <p:txBody>
          <a:bodyPr>
            <a:no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62914" y="1908066"/>
            <a:ext cx="7895286" cy="480205"/>
          </a:xfrm>
        </p:spPr>
        <p:txBody>
          <a:bodyPr>
            <a:noAutofit/>
          </a:bodyPr>
          <a:lstStyle>
            <a:lvl1pPr marL="0" indent="0" algn="l">
              <a:buNone/>
              <a:defRPr sz="18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Subtitle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563564" y="3097439"/>
            <a:ext cx="4532225" cy="506683"/>
          </a:xfrm>
        </p:spPr>
        <p:txBody>
          <a:bodyPr anchor="b" anchorCtr="0">
            <a:noAutofit/>
          </a:bodyPr>
          <a:lstStyle>
            <a:lvl1pPr marL="0" indent="0"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Author(s)</a:t>
            </a:r>
            <a:endParaRPr lang="en-US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63564" y="3844269"/>
            <a:ext cx="4532225" cy="685251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Supported with funding from the XX foundation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563563" y="2488290"/>
            <a:ext cx="2857500" cy="342900"/>
          </a:xfrm>
        </p:spPr>
        <p:txBody>
          <a:bodyPr/>
          <a:lstStyle>
            <a:lvl1pPr marL="0" indent="0">
              <a:buFontTx/>
              <a:buNone/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5095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62914" y="707758"/>
            <a:ext cx="7895286" cy="1135629"/>
          </a:xfrm>
        </p:spPr>
        <p:txBody>
          <a:bodyPr>
            <a:noAutofit/>
          </a:bodyPr>
          <a:lstStyle>
            <a:lvl1pPr algn="l">
              <a:defRPr sz="2793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62914" y="1908067"/>
            <a:ext cx="7895286" cy="480205"/>
          </a:xfrm>
        </p:spPr>
        <p:txBody>
          <a:bodyPr>
            <a:noAutofit/>
          </a:bodyPr>
          <a:lstStyle>
            <a:lvl1pPr marL="0" indent="0" algn="l">
              <a:buNone/>
              <a:defRPr sz="1795" baseline="0">
                <a:solidFill>
                  <a:schemeClr val="bg1"/>
                </a:solidFill>
              </a:defRPr>
            </a:lvl1pPr>
            <a:lvl2pPr marL="4560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21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81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42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0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63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23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84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Subtitle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563565" y="3097440"/>
            <a:ext cx="4532225" cy="506683"/>
          </a:xfrm>
        </p:spPr>
        <p:txBody>
          <a:bodyPr anchor="b" anchorCtr="0">
            <a:noAutofit/>
          </a:bodyPr>
          <a:lstStyle>
            <a:lvl1pPr marL="0" indent="0">
              <a:spcAft>
                <a:spcPts val="0"/>
              </a:spcAft>
              <a:buNone/>
              <a:defRPr sz="1596">
                <a:solidFill>
                  <a:schemeClr val="tx1"/>
                </a:solidFill>
              </a:defRPr>
            </a:lvl1pPr>
            <a:lvl2pPr marL="456057" indent="0">
              <a:buNone/>
              <a:defRPr/>
            </a:lvl2pPr>
            <a:lvl3pPr marL="912114" indent="0">
              <a:buNone/>
              <a:defRPr/>
            </a:lvl3pPr>
            <a:lvl4pPr marL="1368171" indent="0">
              <a:buNone/>
              <a:defRPr/>
            </a:lvl4pPr>
            <a:lvl5pPr marL="1824228" indent="0">
              <a:buNone/>
              <a:defRPr/>
            </a:lvl5pPr>
          </a:lstStyle>
          <a:p>
            <a:pPr lvl="0"/>
            <a:r>
              <a:rPr lang="en-US" dirty="0" smtClean="0"/>
              <a:t>Author(s)</a:t>
            </a:r>
            <a:endParaRPr lang="en-US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63565" y="3844270"/>
            <a:ext cx="4532225" cy="685251"/>
          </a:xfrm>
        </p:spPr>
        <p:txBody>
          <a:bodyPr>
            <a:noAutofit/>
          </a:bodyPr>
          <a:lstStyle>
            <a:lvl1pPr marL="0" indent="0">
              <a:buNone/>
              <a:defRPr sz="1596">
                <a:solidFill>
                  <a:schemeClr val="tx1"/>
                </a:solidFill>
              </a:defRPr>
            </a:lvl1pPr>
            <a:lvl2pPr marL="456057" indent="0">
              <a:buNone/>
              <a:defRPr/>
            </a:lvl2pPr>
            <a:lvl3pPr marL="912114" indent="0">
              <a:buNone/>
              <a:defRPr/>
            </a:lvl3pPr>
            <a:lvl4pPr marL="1368171" indent="0">
              <a:buNone/>
              <a:defRPr/>
            </a:lvl4pPr>
            <a:lvl5pPr marL="1824228" indent="0">
              <a:buNone/>
              <a:defRPr/>
            </a:lvl5pPr>
          </a:lstStyle>
          <a:p>
            <a:pPr lvl="0"/>
            <a:r>
              <a:rPr lang="en-US" dirty="0" smtClean="0"/>
              <a:t>Supported with funding from the XX foundation</a:t>
            </a:r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563565" y="3732899"/>
            <a:ext cx="4532225" cy="0"/>
          </a:xfrm>
          <a:prstGeom prst="line">
            <a:avLst/>
          </a:prstGeom>
          <a:ln w="1270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563563" y="2488290"/>
            <a:ext cx="2857500" cy="342900"/>
          </a:xfrm>
        </p:spPr>
        <p:txBody>
          <a:bodyPr/>
          <a:lstStyle>
            <a:lvl1pPr marL="0" indent="0">
              <a:buFontTx/>
              <a:buNone/>
              <a:defRPr sz="1197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340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553200" y="4767264"/>
            <a:ext cx="2133600" cy="273844"/>
          </a:xfrm>
        </p:spPr>
        <p:txBody>
          <a:bodyPr/>
          <a:lstStyle/>
          <a:p>
            <a:fld id="{7E859742-078B-AD40-B533-C3F0D0FE0FA0}" type="slidenum">
              <a:rPr lang="en-US" smtClean="0">
                <a:solidFill>
                  <a:srgbClr val="5A5A5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5A5A59">
                  <a:tint val="75000"/>
                </a:srgb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577851" y="1371600"/>
            <a:ext cx="7512442" cy="31977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787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553200" y="4767264"/>
            <a:ext cx="2133600" cy="273844"/>
          </a:xfrm>
        </p:spPr>
        <p:txBody>
          <a:bodyPr/>
          <a:lstStyle/>
          <a:p>
            <a:fld id="{7E859742-078B-AD40-B533-C3F0D0FE0FA0}" type="slidenum">
              <a:rPr lang="en-US" smtClean="0">
                <a:solidFill>
                  <a:srgbClr val="5A5A5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5A5A5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8394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Figure Title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553200" y="4767264"/>
            <a:ext cx="2133600" cy="273844"/>
          </a:xfrm>
        </p:spPr>
        <p:txBody>
          <a:bodyPr/>
          <a:lstStyle/>
          <a:p>
            <a:fld id="{7E859742-078B-AD40-B533-C3F0D0FE0FA0}" type="slidenum">
              <a:rPr lang="en-US" smtClean="0">
                <a:solidFill>
                  <a:srgbClr val="5A5A5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5A5A59">
                  <a:tint val="75000"/>
                </a:srgbClr>
              </a:solidFill>
            </a:endParaRP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1"/>
          </p:nvPr>
        </p:nvSpPr>
        <p:spPr>
          <a:xfrm>
            <a:off x="577851" y="1321868"/>
            <a:ext cx="7512442" cy="3192894"/>
          </a:xfrm>
        </p:spPr>
        <p:txBody>
          <a:bodyPr/>
          <a:lstStyle>
            <a:lvl1pPr marL="0" indent="0">
              <a:buNone/>
              <a:defRPr sz="1596">
                <a:latin typeface="Arial"/>
                <a:cs typeface="Arial"/>
              </a:defRPr>
            </a:lvl1pPr>
          </a:lstStyle>
          <a:p>
            <a:r>
              <a:rPr lang="en-US" smtClean="0"/>
              <a:t>Click icon to add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3413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ith Tit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553200" y="4767264"/>
            <a:ext cx="2133600" cy="273844"/>
          </a:xfrm>
        </p:spPr>
        <p:txBody>
          <a:bodyPr/>
          <a:lstStyle/>
          <a:p>
            <a:fld id="{7E859742-078B-AD40-B533-C3F0D0FE0FA0}" type="slidenum">
              <a:rPr lang="en-US" smtClean="0">
                <a:solidFill>
                  <a:srgbClr val="5A5A5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5A5A59">
                  <a:tint val="75000"/>
                </a:srgbClr>
              </a:solidFill>
            </a:endParaRP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1"/>
          </p:nvPr>
        </p:nvSpPr>
        <p:spPr>
          <a:xfrm>
            <a:off x="577851" y="1664317"/>
            <a:ext cx="7512442" cy="2850446"/>
          </a:xfrm>
        </p:spPr>
        <p:txBody>
          <a:bodyPr/>
          <a:lstStyle>
            <a:lvl1pPr marL="0" indent="0">
              <a:buNone/>
              <a:defRPr sz="1596">
                <a:latin typeface="Arial"/>
                <a:cs typeface="Arial"/>
              </a:defRPr>
            </a:lvl1pPr>
          </a:lstStyle>
          <a:p>
            <a:r>
              <a:rPr lang="en-US" smtClean="0"/>
              <a:t>Click icon to add chart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577851" y="1337669"/>
            <a:ext cx="7512442" cy="235158"/>
          </a:xfrm>
        </p:spPr>
        <p:txBody>
          <a:bodyPr/>
          <a:lstStyle>
            <a:lvl1pPr marL="0" indent="0">
              <a:buFontTx/>
              <a:buNone/>
              <a:defRPr sz="1596"/>
            </a:lvl1pPr>
          </a:lstStyle>
          <a:p>
            <a:pPr lvl="0"/>
            <a:r>
              <a:rPr lang="en-US" dirty="0" smtClean="0"/>
              <a:t>Chart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1963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ith Source Layou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Figure Title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553200" y="4767264"/>
            <a:ext cx="2133600" cy="273844"/>
          </a:xfrm>
        </p:spPr>
        <p:txBody>
          <a:bodyPr/>
          <a:lstStyle/>
          <a:p>
            <a:fld id="{7E859742-078B-AD40-B533-C3F0D0FE0FA0}" type="slidenum">
              <a:rPr lang="en-US" smtClean="0">
                <a:solidFill>
                  <a:srgbClr val="5A5A5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5A5A59">
                  <a:tint val="75000"/>
                </a:srgbClr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577904" y="4292600"/>
            <a:ext cx="7482363" cy="296333"/>
          </a:xfrm>
        </p:spPr>
        <p:txBody>
          <a:bodyPr anchor="t" anchorCtr="0"/>
          <a:lstStyle>
            <a:lvl1pPr marL="0" indent="0">
              <a:buFontTx/>
              <a:buNone/>
              <a:defRPr sz="998"/>
            </a:lvl1pPr>
          </a:lstStyle>
          <a:p>
            <a:pPr lvl="0"/>
            <a:r>
              <a:rPr lang="en-US" dirty="0" smtClean="0"/>
              <a:t>Source:</a:t>
            </a:r>
            <a:endParaRPr lang="en-US" dirty="0"/>
          </a:p>
        </p:txBody>
      </p:sp>
      <p:sp>
        <p:nvSpPr>
          <p:cNvPr id="9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577904" y="1321869"/>
            <a:ext cx="7482363" cy="2911465"/>
          </a:xfrm>
        </p:spPr>
        <p:txBody>
          <a:bodyPr/>
          <a:lstStyle>
            <a:lvl1pPr marL="0" indent="0">
              <a:buNone/>
              <a:defRPr sz="1596" baseline="0"/>
            </a:lvl1pPr>
          </a:lstStyle>
          <a:p>
            <a:r>
              <a:rPr lang="en-US" smtClean="0"/>
              <a:t>Click icon to add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1732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ith Title, Source Layou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553200" y="4767264"/>
            <a:ext cx="2133600" cy="273844"/>
          </a:xfrm>
        </p:spPr>
        <p:txBody>
          <a:bodyPr/>
          <a:lstStyle/>
          <a:p>
            <a:fld id="{7E859742-078B-AD40-B533-C3F0D0FE0FA0}" type="slidenum">
              <a:rPr lang="en-US" smtClean="0">
                <a:solidFill>
                  <a:srgbClr val="5A5A5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5A5A59">
                  <a:tint val="75000"/>
                </a:srgbClr>
              </a:solidFill>
            </a:endParaRP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577850" y="1337669"/>
            <a:ext cx="7516283" cy="235158"/>
          </a:xfrm>
        </p:spPr>
        <p:txBody>
          <a:bodyPr/>
          <a:lstStyle>
            <a:lvl1pPr marL="0" indent="0">
              <a:buFontTx/>
              <a:buNone/>
              <a:defRPr sz="1596"/>
            </a:lvl1pPr>
          </a:lstStyle>
          <a:p>
            <a:pPr lvl="0"/>
            <a:r>
              <a:rPr lang="en-US" dirty="0" smtClean="0"/>
              <a:t>Chart Title</a:t>
            </a:r>
            <a:endParaRPr lang="en-US" dirty="0"/>
          </a:p>
        </p:txBody>
      </p:sp>
      <p:sp>
        <p:nvSpPr>
          <p:cNvPr id="9" name="Chart Placeholder 4"/>
          <p:cNvSpPr>
            <a:spLocks noGrp="1"/>
          </p:cNvSpPr>
          <p:nvPr>
            <p:ph type="chart" sz="quarter" idx="11"/>
          </p:nvPr>
        </p:nvSpPr>
        <p:spPr>
          <a:xfrm>
            <a:off x="577850" y="1664317"/>
            <a:ext cx="7516283" cy="2543617"/>
          </a:xfrm>
        </p:spPr>
        <p:txBody>
          <a:bodyPr/>
          <a:lstStyle>
            <a:lvl1pPr marL="0" indent="0">
              <a:buNone/>
              <a:defRPr sz="1596" baseline="0"/>
            </a:lvl1pPr>
          </a:lstStyle>
          <a:p>
            <a:r>
              <a:rPr lang="en-US" smtClean="0"/>
              <a:t>Click icon to add chart</a:t>
            </a:r>
            <a:endParaRPr lang="en-US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577904" y="4292600"/>
            <a:ext cx="7516221" cy="296333"/>
          </a:xfrm>
        </p:spPr>
        <p:txBody>
          <a:bodyPr anchor="t" anchorCtr="0"/>
          <a:lstStyle>
            <a:lvl1pPr marL="0" indent="0">
              <a:buFontTx/>
              <a:buNone/>
              <a:defRPr sz="998"/>
            </a:lvl1pPr>
          </a:lstStyle>
          <a:p>
            <a:pPr lvl="0"/>
            <a:r>
              <a:rPr lang="en-US" dirty="0" smtClean="0"/>
              <a:t>Source: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8043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553200" y="4767264"/>
            <a:ext cx="2133600" cy="273844"/>
          </a:xfrm>
        </p:spPr>
        <p:txBody>
          <a:bodyPr/>
          <a:lstStyle/>
          <a:p>
            <a:fld id="{7E859742-078B-AD40-B533-C3F0D0FE0FA0}" type="slidenum">
              <a:rPr lang="en-US" smtClean="0">
                <a:solidFill>
                  <a:srgbClr val="5A5A5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5A5A59">
                  <a:tint val="75000"/>
                </a:srgb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577851" y="1371601"/>
            <a:ext cx="3621088" cy="3198019"/>
          </a:xfrm>
        </p:spPr>
        <p:txBody>
          <a:bodyPr/>
          <a:lstStyle>
            <a:lvl1pPr>
              <a:defRPr sz="1995"/>
            </a:lvl1pPr>
            <a:lvl2pPr>
              <a:defRPr sz="1795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4"/>
          <p:cNvSpPr>
            <a:spLocks noGrp="1"/>
          </p:cNvSpPr>
          <p:nvPr>
            <p:ph sz="quarter" idx="12"/>
          </p:nvPr>
        </p:nvSpPr>
        <p:spPr>
          <a:xfrm>
            <a:off x="4742656" y="1371601"/>
            <a:ext cx="3621088" cy="3198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025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553201" y="4767264"/>
            <a:ext cx="2133600" cy="273844"/>
          </a:xfrm>
        </p:spPr>
        <p:txBody>
          <a:bodyPr/>
          <a:lstStyle/>
          <a:p>
            <a:fld id="{7E859742-078B-AD40-B533-C3F0D0FE0FA0}" type="slidenum">
              <a:rPr lang="en-US" smtClean="0">
                <a:solidFill>
                  <a:srgbClr val="5A5A5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5A5A59">
                  <a:tint val="75000"/>
                </a:srgbClr>
              </a:solidFill>
            </a:endParaRPr>
          </a:p>
        </p:txBody>
      </p:sp>
      <p:sp>
        <p:nvSpPr>
          <p:cNvPr id="4" name="Content Placeholder 4"/>
          <p:cNvSpPr>
            <a:spLocks noGrp="1"/>
          </p:cNvSpPr>
          <p:nvPr>
            <p:ph sz="quarter" idx="11" hasCustomPrompt="1"/>
          </p:nvPr>
        </p:nvSpPr>
        <p:spPr>
          <a:xfrm>
            <a:off x="577850" y="1371601"/>
            <a:ext cx="3141304" cy="3198019"/>
          </a:xfrm>
        </p:spPr>
        <p:txBody>
          <a:bodyPr>
            <a:noAutofit/>
          </a:bodyPr>
          <a:lstStyle>
            <a:lvl1pPr marL="0" indent="0">
              <a:buNone/>
              <a:defRPr sz="1995"/>
            </a:lvl1pPr>
            <a:lvl2pPr marL="456057" indent="0">
              <a:buNone/>
              <a:defRPr sz="1995"/>
            </a:lvl2pPr>
            <a:lvl3pPr marL="912114" indent="0">
              <a:buNone/>
              <a:defRPr sz="1995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</a:lstStyle>
          <a:p>
            <a:pPr lvl="0"/>
            <a:r>
              <a:rPr lang="en-US" dirty="0" smtClean="0"/>
              <a:t>Click to edit Text</a:t>
            </a:r>
          </a:p>
        </p:txBody>
      </p:sp>
      <p:sp>
        <p:nvSpPr>
          <p:cNvPr id="8" name="Chart Placeholder 7"/>
          <p:cNvSpPr>
            <a:spLocks noGrp="1"/>
          </p:cNvSpPr>
          <p:nvPr>
            <p:ph type="chart" sz="quarter" idx="12" hasCustomPrompt="1"/>
          </p:nvPr>
        </p:nvSpPr>
        <p:spPr>
          <a:xfrm>
            <a:off x="3945932" y="1710654"/>
            <a:ext cx="4740868" cy="2858966"/>
          </a:xfrm>
        </p:spPr>
        <p:txBody>
          <a:bodyPr>
            <a:noAutofit/>
          </a:bodyPr>
          <a:lstStyle>
            <a:lvl1pPr marL="0" indent="0">
              <a:buNone/>
              <a:defRPr sz="1596" baseline="0"/>
            </a:lvl1pPr>
          </a:lstStyle>
          <a:p>
            <a:r>
              <a:rPr lang="en-US" dirty="0" smtClean="0"/>
              <a:t>Place Chart here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946527" y="1371601"/>
            <a:ext cx="4740275" cy="251222"/>
          </a:xfrm>
        </p:spPr>
        <p:txBody>
          <a:bodyPr>
            <a:noAutofit/>
          </a:bodyPr>
          <a:lstStyle>
            <a:lvl1pPr marL="0" indent="0" algn="ctr">
              <a:buNone/>
              <a:defRPr sz="1596" baseline="0"/>
            </a:lvl1pPr>
            <a:lvl2pPr marL="456057" indent="0" algn="ctr">
              <a:buNone/>
              <a:defRPr/>
            </a:lvl2pPr>
            <a:lvl3pPr marL="912114" indent="0" algn="ctr">
              <a:buNone/>
              <a:defRPr/>
            </a:lvl3pPr>
            <a:lvl4pPr marL="1368171" indent="0" algn="ctr">
              <a:buNone/>
              <a:defRPr/>
            </a:lvl4pPr>
            <a:lvl5pPr marL="1824228" indent="0" algn="ctr">
              <a:buNone/>
              <a:defRPr/>
            </a:lvl5pPr>
          </a:lstStyle>
          <a:p>
            <a:pPr lvl="0"/>
            <a:r>
              <a:rPr lang="en-US" dirty="0" smtClean="0"/>
              <a:t>Chart Title here</a:t>
            </a:r>
          </a:p>
        </p:txBody>
      </p:sp>
    </p:spTree>
    <p:extLst>
      <p:ext uri="{BB962C8B-B14F-4D97-AF65-F5344CB8AC3E}">
        <p14:creationId xmlns:p14="http://schemas.microsoft.com/office/powerpoint/2010/main" val="716488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vent Header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0" hasCustomPrompt="1"/>
          </p:nvPr>
        </p:nvSpPr>
        <p:spPr>
          <a:xfrm>
            <a:off x="570798" y="3291108"/>
            <a:ext cx="4664075" cy="205978"/>
          </a:xfrm>
        </p:spPr>
        <p:txBody>
          <a:bodyPr>
            <a:normAutofit/>
          </a:bodyPr>
          <a:lstStyle>
            <a:lvl1pPr marL="0" indent="0">
              <a:buNone/>
              <a:defRPr sz="1397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Supported with funding from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570796" y="1737122"/>
            <a:ext cx="7412038" cy="1456134"/>
          </a:xfrm>
        </p:spPr>
        <p:txBody>
          <a:bodyPr>
            <a:noAutofit/>
          </a:bodyPr>
          <a:lstStyle>
            <a:lvl1pPr marL="0" indent="0">
              <a:lnSpc>
                <a:spcPct val="80000"/>
              </a:lnSpc>
              <a:buNone/>
              <a:defRPr sz="3591" b="1" baseline="0">
                <a:solidFill>
                  <a:schemeClr val="tx2"/>
                </a:solidFill>
              </a:defRPr>
            </a:lvl1pPr>
            <a:lvl2pPr marL="456057" indent="0">
              <a:buNone/>
              <a:defRPr/>
            </a:lvl2pPr>
            <a:lvl3pPr marL="912114" indent="0">
              <a:buNone/>
              <a:defRPr/>
            </a:lvl3pPr>
            <a:lvl4pPr marL="1368171" indent="0">
              <a:buNone/>
              <a:defRPr/>
            </a:lvl4pPr>
            <a:lvl5pPr marL="1824228" indent="0">
              <a:buNone/>
              <a:defRPr/>
            </a:lvl5pPr>
          </a:lstStyle>
          <a:p>
            <a:pPr lvl="0"/>
            <a:r>
              <a:rPr lang="en-US" dirty="0" smtClean="0"/>
              <a:t>Event Title </a:t>
            </a:r>
            <a:br>
              <a:rPr lang="en-US" dirty="0" smtClean="0"/>
            </a:br>
            <a:r>
              <a:rPr lang="en-US" dirty="0" smtClean="0"/>
              <a:t>&amp; Event Description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61638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1798130"/>
            <a:ext cx="5690540" cy="1159493"/>
          </a:xfrm>
        </p:spPr>
        <p:txBody>
          <a:bodyPr anchor="t"/>
          <a:lstStyle>
            <a:lvl1pPr algn="l">
              <a:defRPr sz="3192" b="1" cap="none" baseline="0">
                <a:solidFill>
                  <a:srgbClr val="5A5A59"/>
                </a:solidFill>
              </a:defRPr>
            </a:lvl1pPr>
          </a:lstStyle>
          <a:p>
            <a:r>
              <a:rPr lang="en-US" dirty="0" smtClean="0"/>
              <a:t>Section Divider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59742-078B-AD40-B533-C3F0D0FE0FA0}" type="slidenum">
              <a:rPr lang="en-US" smtClean="0">
                <a:solidFill>
                  <a:srgbClr val="5A5A5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5A5A5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3288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7904" y="0"/>
            <a:ext cx="8108896" cy="79056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7904" y="1371601"/>
            <a:ext cx="7512388" cy="325409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859742-078B-AD40-B533-C3F0D0FE0F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666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1" r:id="rId3"/>
    <p:sldLayoutId id="2147483659" r:id="rId4"/>
    <p:sldLayoutId id="2147483665" r:id="rId5"/>
    <p:sldLayoutId id="2147483664" r:id="rId6"/>
    <p:sldLayoutId id="2147483666" r:id="rId7"/>
    <p:sldLayoutId id="2147483660" r:id="rId8"/>
    <p:sldLayoutId id="2147483663" r:id="rId9"/>
    <p:sldLayoutId id="2147483658" r:id="rId10"/>
    <p:sldLayoutId id="2147483651" r:id="rId11"/>
    <p:sldLayoutId id="2147483667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lnSpc>
          <a:spcPct val="90000"/>
        </a:lnSpc>
        <a:spcBef>
          <a:spcPts val="1200"/>
        </a:spcBef>
        <a:buClr>
          <a:schemeClr val="tx2"/>
        </a:buClr>
        <a:buSzPct val="90000"/>
        <a:buFont typeface="Wingdings" charset="2"/>
        <a:buChar char="§"/>
        <a:defRPr sz="2000" kern="1200" baseline="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SzPct val="100000"/>
        <a:buFont typeface="Lucida Grande"/>
        <a:buChar char="–"/>
        <a:defRPr sz="1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SzPct val="100000"/>
        <a:buFont typeface="Lucida Grande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lnSpc>
          <a:spcPct val="90000"/>
        </a:lnSpc>
        <a:spcBef>
          <a:spcPct val="20000"/>
        </a:spcBef>
        <a:buClr>
          <a:schemeClr val="tx2"/>
        </a:buClr>
        <a:buSzPct val="100000"/>
        <a:buFont typeface="Lucida Grande"/>
        <a:buChar char="–"/>
        <a:defRPr sz="14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lnSpc>
          <a:spcPct val="90000"/>
        </a:lnSpc>
        <a:spcBef>
          <a:spcPct val="20000"/>
        </a:spcBef>
        <a:buClr>
          <a:schemeClr val="tx2"/>
        </a:buClr>
        <a:buSzPct val="100000"/>
        <a:buFont typeface="Lucida Grande"/>
        <a:buChar char="–"/>
        <a:defRPr sz="12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7904" y="0"/>
            <a:ext cx="8108896" cy="79056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7905" y="1371602"/>
            <a:ext cx="7512388" cy="325409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6469"/>
            <a:fld id="{7E859742-078B-AD40-B533-C3F0D0FE0FA0}" type="slidenum">
              <a:rPr lang="en-US" smtClean="0">
                <a:solidFill>
                  <a:srgbClr val="5A5A59">
                    <a:tint val="75000"/>
                  </a:srgbClr>
                </a:solidFill>
              </a:rPr>
              <a:pPr defTabSz="456469"/>
              <a:t>‹#›</a:t>
            </a:fld>
            <a:endParaRPr lang="en-US" dirty="0">
              <a:solidFill>
                <a:srgbClr val="5A5A5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273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6057" rtl="0" eaLnBrk="1" latinLnBrk="0" hangingPunct="1">
        <a:spcBef>
          <a:spcPct val="0"/>
        </a:spcBef>
        <a:buNone/>
        <a:defRPr sz="2394" b="1" kern="1200">
          <a:solidFill>
            <a:schemeClr val="bg1"/>
          </a:solidFill>
          <a:latin typeface="Arial"/>
          <a:ea typeface="+mj-ea"/>
          <a:cs typeface="Arial"/>
        </a:defRPr>
      </a:lvl1pPr>
    </p:titleStyle>
    <p:bodyStyle>
      <a:lvl1pPr marL="342043" indent="-342043" algn="l" defTabSz="456057" rtl="0" eaLnBrk="1" latinLnBrk="0" hangingPunct="1">
        <a:lnSpc>
          <a:spcPct val="90000"/>
        </a:lnSpc>
        <a:spcBef>
          <a:spcPct val="20000"/>
        </a:spcBef>
        <a:buClr>
          <a:schemeClr val="tx2"/>
        </a:buClr>
        <a:buSzPct val="90000"/>
        <a:buFont typeface="Wingdings" charset="2"/>
        <a:buChar char="§"/>
        <a:defRPr sz="1995" kern="1200">
          <a:solidFill>
            <a:schemeClr val="tx1"/>
          </a:solidFill>
          <a:latin typeface="Arial"/>
          <a:ea typeface="+mn-ea"/>
          <a:cs typeface="Arial"/>
        </a:defRPr>
      </a:lvl1pPr>
      <a:lvl2pPr marL="741093" indent="-285036" algn="l" defTabSz="456057" rtl="0" eaLnBrk="1" latinLnBrk="0" hangingPunct="1">
        <a:lnSpc>
          <a:spcPct val="90000"/>
        </a:lnSpc>
        <a:spcBef>
          <a:spcPct val="20000"/>
        </a:spcBef>
        <a:buClr>
          <a:schemeClr val="tx2"/>
        </a:buClr>
        <a:buSzPct val="100000"/>
        <a:buFont typeface="Lucida Grande"/>
        <a:buChar char="–"/>
        <a:defRPr sz="1795" kern="1200">
          <a:solidFill>
            <a:schemeClr val="tx1"/>
          </a:solidFill>
          <a:latin typeface="Arial"/>
          <a:ea typeface="+mn-ea"/>
          <a:cs typeface="Arial"/>
        </a:defRPr>
      </a:lvl2pPr>
      <a:lvl3pPr marL="1140143" indent="-228029" algn="l" defTabSz="456057" rtl="0" eaLnBrk="1" latinLnBrk="0" hangingPunct="1">
        <a:lnSpc>
          <a:spcPct val="90000"/>
        </a:lnSpc>
        <a:spcBef>
          <a:spcPct val="20000"/>
        </a:spcBef>
        <a:buClr>
          <a:schemeClr val="tx2"/>
        </a:buClr>
        <a:buSzPct val="100000"/>
        <a:buFont typeface="Lucida Grande"/>
        <a:buChar char="–"/>
        <a:defRPr sz="1596" kern="1200">
          <a:solidFill>
            <a:schemeClr val="tx1"/>
          </a:solidFill>
          <a:latin typeface="Arial"/>
          <a:ea typeface="+mn-ea"/>
          <a:cs typeface="Arial"/>
        </a:defRPr>
      </a:lvl3pPr>
      <a:lvl4pPr marL="1596200" indent="-228029" algn="l" defTabSz="456057" rtl="0" eaLnBrk="1" latinLnBrk="0" hangingPunct="1">
        <a:lnSpc>
          <a:spcPct val="90000"/>
        </a:lnSpc>
        <a:spcBef>
          <a:spcPct val="20000"/>
        </a:spcBef>
        <a:buClr>
          <a:schemeClr val="tx2"/>
        </a:buClr>
        <a:buSzPct val="100000"/>
        <a:buFont typeface="Lucida Grande"/>
        <a:buChar char="–"/>
        <a:defRPr sz="1397" kern="1200">
          <a:solidFill>
            <a:schemeClr val="tx1"/>
          </a:solidFill>
          <a:latin typeface="Arial"/>
          <a:ea typeface="+mn-ea"/>
          <a:cs typeface="Arial"/>
        </a:defRPr>
      </a:lvl4pPr>
      <a:lvl5pPr marL="2052257" indent="-228029" algn="l" defTabSz="456057" rtl="0" eaLnBrk="1" latinLnBrk="0" hangingPunct="1">
        <a:lnSpc>
          <a:spcPct val="90000"/>
        </a:lnSpc>
        <a:spcBef>
          <a:spcPct val="20000"/>
        </a:spcBef>
        <a:buClr>
          <a:schemeClr val="tx2"/>
        </a:buClr>
        <a:buSzPct val="100000"/>
        <a:buFont typeface="Lucida Grande"/>
        <a:buChar char="–"/>
        <a:defRPr sz="1197" kern="1200">
          <a:solidFill>
            <a:schemeClr val="tx1"/>
          </a:solidFill>
          <a:latin typeface="Arial"/>
          <a:ea typeface="+mn-ea"/>
          <a:cs typeface="Arial"/>
        </a:defRPr>
      </a:lvl5pPr>
      <a:lvl6pPr marL="2508314" indent="-228029" algn="l" defTabSz="456057" rtl="0" eaLnBrk="1" latinLnBrk="0" hangingPunct="1">
        <a:spcBef>
          <a:spcPct val="20000"/>
        </a:spcBef>
        <a:buFont typeface="Arial"/>
        <a:buChar char="•"/>
        <a:defRPr sz="1995" kern="1200">
          <a:solidFill>
            <a:schemeClr val="tx1"/>
          </a:solidFill>
          <a:latin typeface="+mn-lt"/>
          <a:ea typeface="+mn-ea"/>
          <a:cs typeface="+mn-cs"/>
        </a:defRPr>
      </a:lvl6pPr>
      <a:lvl7pPr marL="2964371" indent="-228029" algn="l" defTabSz="456057" rtl="0" eaLnBrk="1" latinLnBrk="0" hangingPunct="1">
        <a:spcBef>
          <a:spcPct val="20000"/>
        </a:spcBef>
        <a:buFont typeface="Arial"/>
        <a:buChar char="•"/>
        <a:defRPr sz="1995" kern="1200">
          <a:solidFill>
            <a:schemeClr val="tx1"/>
          </a:solidFill>
          <a:latin typeface="+mn-lt"/>
          <a:ea typeface="+mn-ea"/>
          <a:cs typeface="+mn-cs"/>
        </a:defRPr>
      </a:lvl7pPr>
      <a:lvl8pPr marL="3420428" indent="-228029" algn="l" defTabSz="456057" rtl="0" eaLnBrk="1" latinLnBrk="0" hangingPunct="1">
        <a:spcBef>
          <a:spcPct val="20000"/>
        </a:spcBef>
        <a:buFont typeface="Arial"/>
        <a:buChar char="•"/>
        <a:defRPr sz="1995" kern="1200">
          <a:solidFill>
            <a:schemeClr val="tx1"/>
          </a:solidFill>
          <a:latin typeface="+mn-lt"/>
          <a:ea typeface="+mn-ea"/>
          <a:cs typeface="+mn-cs"/>
        </a:defRPr>
      </a:lvl8pPr>
      <a:lvl9pPr marL="3876485" indent="-228029" algn="l" defTabSz="456057" rtl="0" eaLnBrk="1" latinLnBrk="0" hangingPunct="1">
        <a:spcBef>
          <a:spcPct val="20000"/>
        </a:spcBef>
        <a:buFont typeface="Arial"/>
        <a:buChar char="•"/>
        <a:defRPr sz="19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6057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1pPr>
      <a:lvl2pPr marL="456057" algn="l" defTabSz="456057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912114" algn="l" defTabSz="456057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3pPr>
      <a:lvl4pPr marL="1368171" algn="l" defTabSz="456057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1824228" algn="l" defTabSz="456057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280285" algn="l" defTabSz="456057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736342" algn="l" defTabSz="456057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192399" algn="l" defTabSz="456057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648456" algn="l" defTabSz="456057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Relationship Id="rId3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2914" y="707758"/>
            <a:ext cx="8011984" cy="1135629"/>
          </a:xfrm>
        </p:spPr>
        <p:txBody>
          <a:bodyPr/>
          <a:lstStyle/>
          <a:p>
            <a:r>
              <a:rPr lang="en-US" dirty="0"/>
              <a:t>Californians and the Affordable Care </a:t>
            </a:r>
            <a:r>
              <a:rPr lang="en-US" dirty="0" smtClean="0"/>
              <a:t>Act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Lunna Lopes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December 15,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9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Research Questions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59742-078B-AD40-B533-C3F0D0FE0FA0}" type="slidenum">
              <a:rPr lang="en-US" smtClean="0"/>
              <a:t>2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21476" y="1461246"/>
            <a:ext cx="8173739" cy="2774705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 smtClean="0"/>
              <a:t>What are the demographic predictors of favorability towards the Affordable </a:t>
            </a:r>
            <a:r>
              <a:rPr lang="en-US" dirty="0"/>
              <a:t>C</a:t>
            </a:r>
            <a:r>
              <a:rPr lang="en-US" dirty="0" smtClean="0"/>
              <a:t>are Act among Californians?</a:t>
            </a:r>
            <a:endParaRPr lang="en-US" dirty="0"/>
          </a:p>
          <a:p>
            <a:pPr>
              <a:spcAft>
                <a:spcPts val="1200"/>
              </a:spcAft>
            </a:pPr>
            <a:r>
              <a:rPr lang="en-US" dirty="0" smtClean="0"/>
              <a:t>Have the predictors of favorability towards the Affordable Care Act changed since 2013?</a:t>
            </a:r>
            <a:endParaRPr lang="en-US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338218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Outline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59742-078B-AD40-B533-C3F0D0FE0FA0}" type="slidenum">
              <a:rPr lang="en-US" smtClean="0"/>
              <a:t>3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587732" y="1491238"/>
            <a:ext cx="7493857" cy="3073176"/>
          </a:xfrm>
        </p:spPr>
        <p:txBody>
          <a:bodyPr/>
          <a:lstStyle/>
          <a:p>
            <a:r>
              <a:rPr lang="en-US" dirty="0" smtClean="0"/>
              <a:t>Data </a:t>
            </a:r>
            <a:r>
              <a:rPr lang="en-US" dirty="0"/>
              <a:t>and </a:t>
            </a:r>
            <a:r>
              <a:rPr lang="en-US" dirty="0" smtClean="0"/>
              <a:t>Methods</a:t>
            </a:r>
          </a:p>
          <a:p>
            <a:r>
              <a:rPr lang="en-US" dirty="0"/>
              <a:t>Context of Californians and Health Care </a:t>
            </a:r>
            <a:r>
              <a:rPr lang="en-US" dirty="0" smtClean="0"/>
              <a:t>Reform</a:t>
            </a:r>
            <a:endParaRPr lang="en-US" dirty="0"/>
          </a:p>
          <a:p>
            <a:r>
              <a:rPr lang="en-US" dirty="0"/>
              <a:t>Findings</a:t>
            </a:r>
          </a:p>
          <a:p>
            <a:r>
              <a:rPr lang="en-US" dirty="0" smtClean="0"/>
              <a:t>Conclusions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16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Data and Methods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59742-078B-AD40-B533-C3F0D0FE0FA0}" type="slidenum">
              <a:rPr lang="en-US" smtClean="0"/>
              <a:t>4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587732" y="1460932"/>
            <a:ext cx="7983015" cy="3124693"/>
          </a:xfrm>
        </p:spPr>
        <p:txBody>
          <a:bodyPr/>
          <a:lstStyle/>
          <a:p>
            <a:r>
              <a:rPr lang="en-US" dirty="0"/>
              <a:t>PPIC Statewide Surveys: </a:t>
            </a:r>
            <a:r>
              <a:rPr lang="en-US" dirty="0" smtClean="0"/>
              <a:t>2013, 2017 </a:t>
            </a:r>
            <a:endParaRPr lang="en-US" dirty="0"/>
          </a:p>
          <a:p>
            <a:pPr lvl="1"/>
            <a:r>
              <a:rPr lang="en-US" dirty="0"/>
              <a:t>1700 California adults; &gt;1,000 </a:t>
            </a:r>
            <a:r>
              <a:rPr lang="en-US" dirty="0" smtClean="0"/>
              <a:t>likely </a:t>
            </a:r>
            <a:r>
              <a:rPr lang="en-US" dirty="0"/>
              <a:t>voters</a:t>
            </a:r>
          </a:p>
          <a:p>
            <a:pPr lvl="1"/>
            <a:r>
              <a:rPr lang="en-US" dirty="0"/>
              <a:t>RDD on landline and cell phones</a:t>
            </a:r>
          </a:p>
          <a:p>
            <a:r>
              <a:rPr lang="en-US" dirty="0" smtClean="0"/>
              <a:t>Logit </a:t>
            </a:r>
            <a:r>
              <a:rPr lang="en-US" dirty="0"/>
              <a:t>r</a:t>
            </a:r>
            <a:r>
              <a:rPr lang="en-US" dirty="0" smtClean="0"/>
              <a:t>egression </a:t>
            </a:r>
            <a:r>
              <a:rPr lang="en-US" dirty="0"/>
              <a:t>m</a:t>
            </a:r>
            <a:r>
              <a:rPr lang="en-US" dirty="0" smtClean="0"/>
              <a:t>odels for predictors of favorability towards the Affordable Care Act</a:t>
            </a:r>
          </a:p>
          <a:p>
            <a:r>
              <a:rPr lang="en-US" dirty="0" smtClean="0"/>
              <a:t>Linear probability model with year interaction term for difference in coefficients between 2013 and 2017</a:t>
            </a:r>
            <a:endParaRPr lang="en-US" dirty="0"/>
          </a:p>
          <a:p>
            <a:pPr marL="0" indent="0">
              <a:buNone/>
            </a:pPr>
            <a:endParaRPr lang="en-US" sz="2195" dirty="0"/>
          </a:p>
        </p:txBody>
      </p:sp>
    </p:spTree>
    <p:extLst>
      <p:ext uri="{BB962C8B-B14F-4D97-AF65-F5344CB8AC3E}">
        <p14:creationId xmlns:p14="http://schemas.microsoft.com/office/powerpoint/2010/main" val="3007898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Line Callout 1 (Accent Bar) 13"/>
          <p:cNvSpPr/>
          <p:nvPr/>
        </p:nvSpPr>
        <p:spPr>
          <a:xfrm>
            <a:off x="5280398" y="1877288"/>
            <a:ext cx="3630706" cy="2346611"/>
          </a:xfrm>
          <a:prstGeom prst="accentCallout1">
            <a:avLst>
              <a:gd name="adj1" fmla="val 32503"/>
              <a:gd name="adj2" fmla="val -3395"/>
              <a:gd name="adj3" fmla="val 49083"/>
              <a:gd name="adj4" fmla="val -46975"/>
            </a:avLst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Two-thirds of Californians say health care coverage is a responsibility of the federal government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59742-078B-AD40-B533-C3F0D0FE0FA0}" type="slidenum">
              <a:rPr lang="en-US" smtClean="0"/>
              <a:t>5</a:t>
            </a:fld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1215032985"/>
              </p:ext>
            </p:extLst>
          </p:nvPr>
        </p:nvGraphicFramePr>
        <p:xfrm>
          <a:off x="0" y="1877288"/>
          <a:ext cx="5365750" cy="30268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Chart 12"/>
          <p:cNvGraphicFramePr/>
          <p:nvPr>
            <p:extLst>
              <p:ext uri="{D42A27DB-BD31-4B8C-83A1-F6EECF244321}">
                <p14:modId xmlns:p14="http://schemas.microsoft.com/office/powerpoint/2010/main" val="358421591"/>
              </p:ext>
            </p:extLst>
          </p:nvPr>
        </p:nvGraphicFramePr>
        <p:xfrm>
          <a:off x="5280398" y="1971889"/>
          <a:ext cx="3630706" cy="23666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Rectangle 14"/>
          <p:cNvSpPr/>
          <p:nvPr/>
        </p:nvSpPr>
        <p:spPr>
          <a:xfrm>
            <a:off x="577904" y="1239395"/>
            <a:ext cx="8108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“Do you think it is the responsibility of the federal government to make sure all Americans have health care coverage or is that not the responsibility of the federal government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?”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516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Californians are now more likely to have a favorable opinion of the ACA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59742-078B-AD40-B533-C3F0D0FE0FA0}" type="slidenum">
              <a:rPr lang="en-US" smtClean="0"/>
              <a:t>6</a:t>
            </a:fld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16549196"/>
              </p:ext>
            </p:extLst>
          </p:nvPr>
        </p:nvGraphicFramePr>
        <p:xfrm>
          <a:off x="577849" y="1601392"/>
          <a:ext cx="7977865" cy="29674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778669" y="1166736"/>
            <a:ext cx="66794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“Given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what you know about the health reform law, do you have a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generally favorable generally unfavorable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opinion of it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?”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424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903" y="0"/>
            <a:ext cx="8243367" cy="790560"/>
          </a:xfrm>
        </p:spPr>
        <p:txBody>
          <a:bodyPr/>
          <a:lstStyle/>
          <a:p>
            <a:r>
              <a:rPr lang="en-US" dirty="0" smtClean="0"/>
              <a:t>Support for the ACA: 2013 vs 2017 – Gender and Parents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59742-078B-AD40-B533-C3F0D0FE0FA0}" type="slidenum">
              <a:rPr lang="en-US" smtClean="0"/>
              <a:t>7</a:t>
            </a:fld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2260679922"/>
              </p:ext>
            </p:extLst>
          </p:nvPr>
        </p:nvGraphicFramePr>
        <p:xfrm>
          <a:off x="577850" y="1371600"/>
          <a:ext cx="7512050" cy="3197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200400" y="1608951"/>
            <a:ext cx="26044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% favorable</a:t>
            </a:r>
            <a:endParaRPr lang="en-US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85334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 for the ACA: 2013 vs </a:t>
            </a:r>
            <a:r>
              <a:rPr lang="en-US" dirty="0" smtClean="0"/>
              <a:t>2017 – Race/Ethnicity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59742-078B-AD40-B533-C3F0D0FE0FA0}" type="slidenum">
              <a:rPr lang="en-US" smtClean="0"/>
              <a:t>8</a:t>
            </a:fld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3410825021"/>
              </p:ext>
            </p:extLst>
          </p:nvPr>
        </p:nvGraphicFramePr>
        <p:xfrm>
          <a:off x="577850" y="1371600"/>
          <a:ext cx="7512050" cy="3197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200400" y="1608951"/>
            <a:ext cx="26044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% favorable</a:t>
            </a:r>
            <a:endParaRPr lang="en-US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4218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 for the ACA: 2013 vs </a:t>
            </a:r>
            <a:r>
              <a:rPr lang="en-US" dirty="0" smtClean="0"/>
              <a:t>2017 – Income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59742-078B-AD40-B533-C3F0D0FE0FA0}" type="slidenum">
              <a:rPr lang="en-US" smtClean="0"/>
              <a:t>9</a:t>
            </a:fld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2114704957"/>
              </p:ext>
            </p:extLst>
          </p:nvPr>
        </p:nvGraphicFramePr>
        <p:xfrm>
          <a:off x="577850" y="1371600"/>
          <a:ext cx="7512050" cy="3197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200400" y="1608951"/>
            <a:ext cx="26044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% favorable</a:t>
            </a:r>
            <a:endParaRPr lang="en-US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1693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 for the ACA: 2013 vs </a:t>
            </a:r>
            <a:r>
              <a:rPr lang="en-US" dirty="0" smtClean="0"/>
              <a:t>2017 – Age and Education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59742-078B-AD40-B533-C3F0D0FE0FA0}" type="slidenum">
              <a:rPr lang="en-US" smtClean="0"/>
              <a:t>10</a:t>
            </a:fld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3057325477"/>
              </p:ext>
            </p:extLst>
          </p:nvPr>
        </p:nvGraphicFramePr>
        <p:xfrm>
          <a:off x="577850" y="1371600"/>
          <a:ext cx="7512050" cy="3197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200400" y="1608951"/>
            <a:ext cx="26044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% favorable</a:t>
            </a:r>
            <a:endParaRPr lang="en-US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85676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 for the ACA: 2013 vs </a:t>
            </a:r>
            <a:r>
              <a:rPr lang="en-US" dirty="0" smtClean="0"/>
              <a:t>2017 – Party and Ideology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59742-078B-AD40-B533-C3F0D0FE0FA0}" type="slidenum">
              <a:rPr lang="en-US" smtClean="0"/>
              <a:t>11</a:t>
            </a:fld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1783790270"/>
              </p:ext>
            </p:extLst>
          </p:nvPr>
        </p:nvGraphicFramePr>
        <p:xfrm>
          <a:off x="577849" y="1371600"/>
          <a:ext cx="7839529" cy="3197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200400" y="1608951"/>
            <a:ext cx="26044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% favorable</a:t>
            </a:r>
            <a:endParaRPr lang="en-US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00375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of Logistic Regressions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59742-078B-AD40-B533-C3F0D0FE0FA0}" type="slidenum">
              <a:rPr lang="en-US" smtClean="0"/>
              <a:t>12</a:t>
            </a:fld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1342554"/>
              </p:ext>
            </p:extLst>
          </p:nvPr>
        </p:nvGraphicFramePr>
        <p:xfrm>
          <a:off x="1828527" y="1201103"/>
          <a:ext cx="5607649" cy="326136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970060"/>
                <a:gridCol w="1279246"/>
                <a:gridCol w="1358343"/>
              </a:tblGrid>
              <a:tr h="492753">
                <a:tc>
                  <a:txBody>
                    <a:bodyPr/>
                    <a:lstStyle/>
                    <a:p>
                      <a:endParaRPr lang="en-US" sz="1400" b="0" i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2013 ACA Favorability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2017 ACA</a:t>
                      </a:r>
                      <a:r>
                        <a:rPr lang="en-US" sz="1400" baseline="0" dirty="0" smtClean="0"/>
                        <a:t> Favorability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9781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Age</a:t>
                      </a:r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-.046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-.026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29781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Female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.089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-.309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29781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Income</a:t>
                      </a:r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.069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-.142*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29781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Education</a:t>
                      </a:r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.008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.013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9781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White</a:t>
                      </a:r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-.228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-.247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9781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Born in the US</a:t>
                      </a:r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-.030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.293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29781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Parent</a:t>
                      </a:r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-.051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.274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9781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Ideology (Very Con</a:t>
                      </a:r>
                      <a:r>
                        <a:rPr lang="en-US" sz="1400" baseline="0" dirty="0" smtClean="0"/>
                        <a:t> – </a:t>
                      </a:r>
                      <a:r>
                        <a:rPr lang="en-US" sz="1400" dirty="0" smtClean="0"/>
                        <a:t>Very Lib)</a:t>
                      </a:r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.487*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.528*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29781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Party (Strong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/>
                        <a:t>Rep – Strong</a:t>
                      </a:r>
                      <a:r>
                        <a:rPr lang="en-US" sz="1400" baseline="0" dirty="0" smtClean="0"/>
                        <a:t> Dem</a:t>
                      </a:r>
                      <a:r>
                        <a:rPr lang="en-US" sz="1400" dirty="0" smtClean="0"/>
                        <a:t>)</a:t>
                      </a:r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.449*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.500*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06620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of linear </a:t>
            </a:r>
            <a:r>
              <a:rPr lang="en-US" dirty="0"/>
              <a:t>p</a:t>
            </a:r>
            <a:r>
              <a:rPr lang="en-US" dirty="0" smtClean="0"/>
              <a:t>robability model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59742-078B-AD40-B533-C3F0D0FE0FA0}" type="slidenum">
              <a:rPr lang="en-US" smtClean="0"/>
              <a:t>13</a:t>
            </a:fld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8219216"/>
              </p:ext>
            </p:extLst>
          </p:nvPr>
        </p:nvGraphicFramePr>
        <p:xfrm>
          <a:off x="1828527" y="1201103"/>
          <a:ext cx="4249306" cy="3540753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970060"/>
                <a:gridCol w="1279246"/>
              </a:tblGrid>
              <a:tr h="492753">
                <a:tc>
                  <a:txBody>
                    <a:bodyPr/>
                    <a:lstStyle/>
                    <a:p>
                      <a:endParaRPr lang="en-US" sz="1400" b="0" i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9781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Year (2017)</a:t>
                      </a:r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.116*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/>
                    </a:solidFill>
                  </a:tcPr>
                </a:tc>
              </a:tr>
              <a:tr h="29781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Age</a:t>
                      </a:r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-.005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29781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Female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-.018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29781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Income</a:t>
                      </a:r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-.008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9781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Education</a:t>
                      </a:r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.001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9781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White</a:t>
                      </a:r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-.039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29781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Born in the US</a:t>
                      </a:r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.022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29781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Parent</a:t>
                      </a:r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.017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9781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Ideology (Very Con</a:t>
                      </a:r>
                      <a:r>
                        <a:rPr lang="en-US" sz="1400" baseline="0" dirty="0" smtClean="0"/>
                        <a:t> – </a:t>
                      </a:r>
                      <a:r>
                        <a:rPr lang="en-US" sz="1400" dirty="0" smtClean="0"/>
                        <a:t>Very Lib)</a:t>
                      </a:r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.085*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/>
                    </a:solidFill>
                  </a:tcPr>
                </a:tc>
              </a:tr>
              <a:tr h="29781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Party (Strong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/>
                        <a:t>Rep – Strong</a:t>
                      </a:r>
                      <a:r>
                        <a:rPr lang="en-US" sz="1400" baseline="0" dirty="0" smtClean="0"/>
                        <a:t> Dem</a:t>
                      </a:r>
                      <a:r>
                        <a:rPr lang="en-US" sz="1400" dirty="0" smtClean="0"/>
                        <a:t>)</a:t>
                      </a:r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.094*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98232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of linear probability model with year interaction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59742-078B-AD40-B533-C3F0D0FE0FA0}" type="slidenum">
              <a:rPr lang="en-US" smtClean="0"/>
              <a:t>14</a:t>
            </a:fld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3614494"/>
              </p:ext>
            </p:extLst>
          </p:nvPr>
        </p:nvGraphicFramePr>
        <p:xfrm>
          <a:off x="1828527" y="1201103"/>
          <a:ext cx="4249306" cy="3235953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970060"/>
                <a:gridCol w="1279246"/>
              </a:tblGrid>
              <a:tr h="492753">
                <a:tc>
                  <a:txBody>
                    <a:bodyPr/>
                    <a:lstStyle/>
                    <a:p>
                      <a:endParaRPr lang="en-US" sz="1400" b="0" i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9781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Age</a:t>
                      </a:r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.002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9781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Female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-.071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29781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Income</a:t>
                      </a:r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-.033*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29781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Education</a:t>
                      </a:r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-.003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9781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White</a:t>
                      </a:r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-.006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29781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Born in the US</a:t>
                      </a:r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.049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29781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Parent</a:t>
                      </a:r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.059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9781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Ideology (Very Con</a:t>
                      </a:r>
                      <a:r>
                        <a:rPr lang="en-US" sz="1400" baseline="0" dirty="0" smtClean="0"/>
                        <a:t> – </a:t>
                      </a:r>
                      <a:r>
                        <a:rPr lang="en-US" sz="1400" dirty="0" smtClean="0"/>
                        <a:t>Very Lib)</a:t>
                      </a:r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-.004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29781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Party (Strong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/>
                        <a:t>Rep – Strong</a:t>
                      </a:r>
                      <a:r>
                        <a:rPr lang="en-US" sz="1400" baseline="0" dirty="0" smtClean="0"/>
                        <a:t> Dem</a:t>
                      </a:r>
                      <a:r>
                        <a:rPr lang="en-US" sz="1400" dirty="0" smtClean="0"/>
                        <a:t>)</a:t>
                      </a:r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.010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22625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59742-078B-AD40-B533-C3F0D0FE0FA0}" type="slidenum">
              <a:rPr lang="en-US" smtClean="0"/>
              <a:t>15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 smtClean="0"/>
              <a:t>Unsurprisingly, ideology and </a:t>
            </a:r>
            <a:r>
              <a:rPr lang="en-US" dirty="0"/>
              <a:t>p</a:t>
            </a:r>
            <a:r>
              <a:rPr lang="en-US" dirty="0" smtClean="0"/>
              <a:t>arty registration were predictors of favorability towards the Affordable Care Act </a:t>
            </a:r>
            <a:r>
              <a:rPr lang="en-US" dirty="0" smtClean="0">
                <a:sym typeface="Symbol" panose="05050102010706020507" pitchFamily="18" charset="2"/>
              </a:rPr>
              <a:t> both in 2013 and 2017. </a:t>
            </a:r>
          </a:p>
          <a:p>
            <a:r>
              <a:rPr lang="en-US" dirty="0" smtClean="0"/>
              <a:t>When comparing 2017 to 2013, support for the ACA has increased across party, ideology, and demographic groups.</a:t>
            </a:r>
          </a:p>
          <a:p>
            <a:r>
              <a:rPr lang="en-US" dirty="0"/>
              <a:t>However, when we look at the difference in the coefficients between 2013 and 2017, only income is significant.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346277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Notes on the use of these slides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59742-078B-AD40-B533-C3F0D0FE0FA0}" type="slidenum">
              <a:rPr lang="en-US" smtClean="0"/>
              <a:t>16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spc="-30" dirty="0"/>
              <a:t>These slides were created to accompany a presentation. </a:t>
            </a:r>
            <a:r>
              <a:rPr lang="en-US" sz="2000" dirty="0" smtClean="0"/>
              <a:t>They </a:t>
            </a:r>
            <a:r>
              <a:rPr lang="en-US" sz="2000" dirty="0"/>
              <a:t>do not include full documentation of sources, data samples, </a:t>
            </a:r>
            <a:r>
              <a:rPr lang="en-US" sz="2000" dirty="0" smtClean="0"/>
              <a:t>methods</a:t>
            </a:r>
            <a:r>
              <a:rPr lang="en-US" sz="2000" dirty="0"/>
              <a:t>, and interpretations. To avoid misinterpretations, please contact: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lnSpc>
                <a:spcPct val="80000"/>
              </a:lnSpc>
              <a:buNone/>
            </a:pPr>
            <a:r>
              <a:rPr lang="en-US" sz="2000" dirty="0" smtClean="0"/>
              <a:t>Lunna Lopes (lopes@ppic.org</a:t>
            </a:r>
            <a:r>
              <a:rPr lang="en-US" sz="2000" dirty="0"/>
              <a:t>; </a:t>
            </a:r>
            <a:r>
              <a:rPr lang="en-US" sz="2000" dirty="0" smtClean="0"/>
              <a:t>415-291-4492)</a:t>
            </a: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  <a:p>
            <a:pPr marL="0" indent="0">
              <a:buNone/>
            </a:pPr>
            <a:r>
              <a:rPr lang="en-US" sz="2000" dirty="0"/>
              <a:t>Thank you for your interest in this work.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71236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IC_Presentation_Widescreen">
  <a:themeElements>
    <a:clrScheme name="PPIC Theme Color">
      <a:dk1>
        <a:srgbClr val="5A5A59"/>
      </a:dk1>
      <a:lt1>
        <a:srgbClr val="FFFFFF"/>
      </a:lt1>
      <a:dk2>
        <a:srgbClr val="E4792F"/>
      </a:dk2>
      <a:lt2>
        <a:srgbClr val="DDDEDD"/>
      </a:lt2>
      <a:accent1>
        <a:srgbClr val="006596"/>
      </a:accent1>
      <a:accent2>
        <a:srgbClr val="59AEC5"/>
      </a:accent2>
      <a:accent3>
        <a:srgbClr val="631C4F"/>
      </a:accent3>
      <a:accent4>
        <a:srgbClr val="D66D2E"/>
      </a:accent4>
      <a:accent5>
        <a:srgbClr val="74A397"/>
      </a:accent5>
      <a:accent6>
        <a:srgbClr val="91B24A"/>
      </a:accent6>
      <a:hlink>
        <a:srgbClr val="006694"/>
      </a:hlink>
      <a:folHlink>
        <a:srgbClr val="8D8E8D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PIC_Presentation_Widescreen  040417" id="{44686575-CD32-40B8-9AB5-56CCA6036FBD}" vid="{B05F4DF2-DB8E-4A4F-8954-0441D03A34E9}"/>
    </a:ext>
  </a:extLst>
</a:theme>
</file>

<file path=ppt/theme/theme2.xml><?xml version="1.0" encoding="utf-8"?>
<a:theme xmlns:a="http://schemas.openxmlformats.org/drawingml/2006/main" name="1_PPIC_Presentation_Widescreen">
  <a:themeElements>
    <a:clrScheme name="PPIC Theme Color">
      <a:dk1>
        <a:srgbClr val="5A5A59"/>
      </a:dk1>
      <a:lt1>
        <a:srgbClr val="FFFFFF"/>
      </a:lt1>
      <a:dk2>
        <a:srgbClr val="E4792F"/>
      </a:dk2>
      <a:lt2>
        <a:srgbClr val="DDDEDD"/>
      </a:lt2>
      <a:accent1>
        <a:srgbClr val="006596"/>
      </a:accent1>
      <a:accent2>
        <a:srgbClr val="59AEC5"/>
      </a:accent2>
      <a:accent3>
        <a:srgbClr val="631C4F"/>
      </a:accent3>
      <a:accent4>
        <a:srgbClr val="D66D2E"/>
      </a:accent4>
      <a:accent5>
        <a:srgbClr val="74A397"/>
      </a:accent5>
      <a:accent6>
        <a:srgbClr val="91B24A"/>
      </a:accent6>
      <a:hlink>
        <a:srgbClr val="006694"/>
      </a:hlink>
      <a:folHlink>
        <a:srgbClr val="8D8E8D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PPIC Theme Color">
    <a:dk1>
      <a:srgbClr val="5A5A59"/>
    </a:dk1>
    <a:lt1>
      <a:srgbClr val="FFFFFF"/>
    </a:lt1>
    <a:dk2>
      <a:srgbClr val="E4792F"/>
    </a:dk2>
    <a:lt2>
      <a:srgbClr val="DDDEDD"/>
    </a:lt2>
    <a:accent1>
      <a:srgbClr val="006596"/>
    </a:accent1>
    <a:accent2>
      <a:srgbClr val="59AEC5"/>
    </a:accent2>
    <a:accent3>
      <a:srgbClr val="631C4F"/>
    </a:accent3>
    <a:accent4>
      <a:srgbClr val="D66D2E"/>
    </a:accent4>
    <a:accent5>
      <a:srgbClr val="74A397"/>
    </a:accent5>
    <a:accent6>
      <a:srgbClr val="91B24A"/>
    </a:accent6>
    <a:hlink>
      <a:srgbClr val="006694"/>
    </a:hlink>
    <a:folHlink>
      <a:srgbClr val="8D8E8D"/>
    </a:folHlink>
  </a:clrScheme>
  <a:fontScheme name="Module">
    <a:majorFont>
      <a:latin typeface="Corbel"/>
      <a:ea typeface=""/>
      <a:cs typeface=""/>
      <a:font script="Jpan" typeface="ＭＳ ゴシック"/>
      <a:font script="Hang" typeface="HY엽서L"/>
      <a:font script="Hans" typeface="华文楷体"/>
      <a:font script="Hant" typeface="新細明體"/>
      <a:font script="Arab" typeface="Tahoma"/>
      <a:font script="Hebr" typeface="Miriam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ajorFont>
    <a:minorFont>
      <a:latin typeface="Corbel"/>
      <a:ea typeface=""/>
      <a:cs typeface=""/>
      <a:font script="Jpan" typeface="ＭＳ ゴシック"/>
      <a:font script="Hang" typeface="HY엽서L"/>
      <a:font script="Hans" typeface="华文楷体"/>
      <a:font script="Hant" typeface="新細明體"/>
      <a:font script="Arab" typeface="Tahoma"/>
      <a:font script="Hebr" typeface="Miriam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PPIC Theme Color">
    <a:dk1>
      <a:srgbClr val="5A5A59"/>
    </a:dk1>
    <a:lt1>
      <a:srgbClr val="FFFFFF"/>
    </a:lt1>
    <a:dk2>
      <a:srgbClr val="E4792F"/>
    </a:dk2>
    <a:lt2>
      <a:srgbClr val="DDDEDD"/>
    </a:lt2>
    <a:accent1>
      <a:srgbClr val="006596"/>
    </a:accent1>
    <a:accent2>
      <a:srgbClr val="59AEC5"/>
    </a:accent2>
    <a:accent3>
      <a:srgbClr val="631C4F"/>
    </a:accent3>
    <a:accent4>
      <a:srgbClr val="D66D2E"/>
    </a:accent4>
    <a:accent5>
      <a:srgbClr val="74A397"/>
    </a:accent5>
    <a:accent6>
      <a:srgbClr val="91B24A"/>
    </a:accent6>
    <a:hlink>
      <a:srgbClr val="006694"/>
    </a:hlink>
    <a:folHlink>
      <a:srgbClr val="8D8E8D"/>
    </a:folHlink>
  </a:clrScheme>
  <a:fontScheme name="Module">
    <a:majorFont>
      <a:latin typeface="Corbel"/>
      <a:ea typeface=""/>
      <a:cs typeface=""/>
      <a:font script="Jpan" typeface="ＭＳ ゴシック"/>
      <a:font script="Hang" typeface="HY엽서L"/>
      <a:font script="Hans" typeface="华文楷体"/>
      <a:font script="Hant" typeface="新細明體"/>
      <a:font script="Arab" typeface="Tahoma"/>
      <a:font script="Hebr" typeface="Miriam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ajorFont>
    <a:minorFont>
      <a:latin typeface="Corbel"/>
      <a:ea typeface=""/>
      <a:cs typeface=""/>
      <a:font script="Jpan" typeface="ＭＳ ゴシック"/>
      <a:font script="Hang" typeface="HY엽서L"/>
      <a:font script="Hans" typeface="华文楷体"/>
      <a:font script="Hant" typeface="新細明體"/>
      <a:font script="Arab" typeface="Tahoma"/>
      <a:font script="Hebr" typeface="Miriam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PPIC Theme Color">
    <a:dk1>
      <a:srgbClr val="5A5A59"/>
    </a:dk1>
    <a:lt1>
      <a:srgbClr val="FFFFFF"/>
    </a:lt1>
    <a:dk2>
      <a:srgbClr val="E4792F"/>
    </a:dk2>
    <a:lt2>
      <a:srgbClr val="DDDEDD"/>
    </a:lt2>
    <a:accent1>
      <a:srgbClr val="006596"/>
    </a:accent1>
    <a:accent2>
      <a:srgbClr val="59AEC5"/>
    </a:accent2>
    <a:accent3>
      <a:srgbClr val="631C4F"/>
    </a:accent3>
    <a:accent4>
      <a:srgbClr val="D66D2E"/>
    </a:accent4>
    <a:accent5>
      <a:srgbClr val="74A397"/>
    </a:accent5>
    <a:accent6>
      <a:srgbClr val="91B24A"/>
    </a:accent6>
    <a:hlink>
      <a:srgbClr val="006694"/>
    </a:hlink>
    <a:folHlink>
      <a:srgbClr val="8D8E8D"/>
    </a:folHlink>
  </a:clrScheme>
  <a:fontScheme name="Module">
    <a:majorFont>
      <a:latin typeface="Corbel"/>
      <a:ea typeface=""/>
      <a:cs typeface=""/>
      <a:font script="Jpan" typeface="ＭＳ ゴシック"/>
      <a:font script="Hang" typeface="HY엽서L"/>
      <a:font script="Hans" typeface="华文楷体"/>
      <a:font script="Hant" typeface="新細明體"/>
      <a:font script="Arab" typeface="Tahoma"/>
      <a:font script="Hebr" typeface="Miriam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ajorFont>
    <a:minorFont>
      <a:latin typeface="Corbel"/>
      <a:ea typeface=""/>
      <a:cs typeface=""/>
      <a:font script="Jpan" typeface="ＭＳ ゴシック"/>
      <a:font script="Hang" typeface="HY엽서L"/>
      <a:font script="Hans" typeface="华文楷体"/>
      <a:font script="Hant" typeface="新細明體"/>
      <a:font script="Arab" typeface="Tahoma"/>
      <a:font script="Hebr" typeface="Miriam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PPIC Theme Color">
    <a:dk1>
      <a:srgbClr val="5A5A59"/>
    </a:dk1>
    <a:lt1>
      <a:srgbClr val="FFFFFF"/>
    </a:lt1>
    <a:dk2>
      <a:srgbClr val="E4792F"/>
    </a:dk2>
    <a:lt2>
      <a:srgbClr val="DDDEDD"/>
    </a:lt2>
    <a:accent1>
      <a:srgbClr val="006596"/>
    </a:accent1>
    <a:accent2>
      <a:srgbClr val="59AEC5"/>
    </a:accent2>
    <a:accent3>
      <a:srgbClr val="631C4F"/>
    </a:accent3>
    <a:accent4>
      <a:srgbClr val="D66D2E"/>
    </a:accent4>
    <a:accent5>
      <a:srgbClr val="74A397"/>
    </a:accent5>
    <a:accent6>
      <a:srgbClr val="91B24A"/>
    </a:accent6>
    <a:hlink>
      <a:srgbClr val="006694"/>
    </a:hlink>
    <a:folHlink>
      <a:srgbClr val="8D8E8D"/>
    </a:folHlink>
  </a:clrScheme>
  <a:fontScheme name="Module">
    <a:majorFont>
      <a:latin typeface="Corbel"/>
      <a:ea typeface=""/>
      <a:cs typeface=""/>
      <a:font script="Jpan" typeface="ＭＳ ゴシック"/>
      <a:font script="Hang" typeface="HY엽서L"/>
      <a:font script="Hans" typeface="华文楷体"/>
      <a:font script="Hant" typeface="新細明體"/>
      <a:font script="Arab" typeface="Tahoma"/>
      <a:font script="Hebr" typeface="Miriam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ajorFont>
    <a:minorFont>
      <a:latin typeface="Corbel"/>
      <a:ea typeface=""/>
      <a:cs typeface=""/>
      <a:font script="Jpan" typeface="ＭＳ ゴシック"/>
      <a:font script="Hang" typeface="HY엽서L"/>
      <a:font script="Hans" typeface="华文楷体"/>
      <a:font script="Hant" typeface="新細明體"/>
      <a:font script="Arab" typeface="Tahoma"/>
      <a:font script="Hebr" typeface="Miriam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PPIC Theme Color">
    <a:dk1>
      <a:srgbClr val="5A5A59"/>
    </a:dk1>
    <a:lt1>
      <a:srgbClr val="FFFFFF"/>
    </a:lt1>
    <a:dk2>
      <a:srgbClr val="E4792F"/>
    </a:dk2>
    <a:lt2>
      <a:srgbClr val="DDDEDD"/>
    </a:lt2>
    <a:accent1>
      <a:srgbClr val="006596"/>
    </a:accent1>
    <a:accent2>
      <a:srgbClr val="59AEC5"/>
    </a:accent2>
    <a:accent3>
      <a:srgbClr val="631C4F"/>
    </a:accent3>
    <a:accent4>
      <a:srgbClr val="D66D2E"/>
    </a:accent4>
    <a:accent5>
      <a:srgbClr val="74A397"/>
    </a:accent5>
    <a:accent6>
      <a:srgbClr val="91B24A"/>
    </a:accent6>
    <a:hlink>
      <a:srgbClr val="006694"/>
    </a:hlink>
    <a:folHlink>
      <a:srgbClr val="8D8E8D"/>
    </a:folHlink>
  </a:clrScheme>
  <a:fontScheme name="Module">
    <a:majorFont>
      <a:latin typeface="Corbel"/>
      <a:ea typeface=""/>
      <a:cs typeface=""/>
      <a:font script="Jpan" typeface="ＭＳ ゴシック"/>
      <a:font script="Hang" typeface="HY엽서L"/>
      <a:font script="Hans" typeface="华文楷体"/>
      <a:font script="Hant" typeface="新細明體"/>
      <a:font script="Arab" typeface="Tahoma"/>
      <a:font script="Hebr" typeface="Miriam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ajorFont>
    <a:minorFont>
      <a:latin typeface="Corbel"/>
      <a:ea typeface=""/>
      <a:cs typeface=""/>
      <a:font script="Jpan" typeface="ＭＳ ゴシック"/>
      <a:font script="Hang" typeface="HY엽서L"/>
      <a:font script="Hans" typeface="华文楷体"/>
      <a:font script="Hant" typeface="新細明體"/>
      <a:font script="Arab" typeface="Tahoma"/>
      <a:font script="Hebr" typeface="Miriam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PPIC Theme Color">
    <a:dk1>
      <a:srgbClr val="5A5A59"/>
    </a:dk1>
    <a:lt1>
      <a:srgbClr val="FFFFFF"/>
    </a:lt1>
    <a:dk2>
      <a:srgbClr val="E4792F"/>
    </a:dk2>
    <a:lt2>
      <a:srgbClr val="DDDEDD"/>
    </a:lt2>
    <a:accent1>
      <a:srgbClr val="006596"/>
    </a:accent1>
    <a:accent2>
      <a:srgbClr val="59AEC5"/>
    </a:accent2>
    <a:accent3>
      <a:srgbClr val="631C4F"/>
    </a:accent3>
    <a:accent4>
      <a:srgbClr val="D66D2E"/>
    </a:accent4>
    <a:accent5>
      <a:srgbClr val="74A397"/>
    </a:accent5>
    <a:accent6>
      <a:srgbClr val="91B24A"/>
    </a:accent6>
    <a:hlink>
      <a:srgbClr val="006694"/>
    </a:hlink>
    <a:folHlink>
      <a:srgbClr val="8D8E8D"/>
    </a:folHlink>
  </a:clrScheme>
  <a:fontScheme name="Module">
    <a:majorFont>
      <a:latin typeface="Corbel"/>
      <a:ea typeface=""/>
      <a:cs typeface=""/>
      <a:font script="Jpan" typeface="ＭＳ ゴシック"/>
      <a:font script="Hang" typeface="HY엽서L"/>
      <a:font script="Hans" typeface="华文楷体"/>
      <a:font script="Hant" typeface="新細明體"/>
      <a:font script="Arab" typeface="Tahoma"/>
      <a:font script="Hebr" typeface="Miriam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ajorFont>
    <a:minorFont>
      <a:latin typeface="Corbel"/>
      <a:ea typeface=""/>
      <a:cs typeface=""/>
      <a:font script="Jpan" typeface="ＭＳ ゴシック"/>
      <a:font script="Hang" typeface="HY엽서L"/>
      <a:font script="Hans" typeface="华文楷体"/>
      <a:font script="Hant" typeface="新細明體"/>
      <a:font script="Arab" typeface="Tahoma"/>
      <a:font script="Hebr" typeface="Miriam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PPIC Theme Color">
    <a:dk1>
      <a:srgbClr val="5A5A59"/>
    </a:dk1>
    <a:lt1>
      <a:srgbClr val="FFFFFF"/>
    </a:lt1>
    <a:dk2>
      <a:srgbClr val="E4792F"/>
    </a:dk2>
    <a:lt2>
      <a:srgbClr val="DDDEDD"/>
    </a:lt2>
    <a:accent1>
      <a:srgbClr val="006596"/>
    </a:accent1>
    <a:accent2>
      <a:srgbClr val="59AEC5"/>
    </a:accent2>
    <a:accent3>
      <a:srgbClr val="631C4F"/>
    </a:accent3>
    <a:accent4>
      <a:srgbClr val="D66D2E"/>
    </a:accent4>
    <a:accent5>
      <a:srgbClr val="74A397"/>
    </a:accent5>
    <a:accent6>
      <a:srgbClr val="91B24A"/>
    </a:accent6>
    <a:hlink>
      <a:srgbClr val="006694"/>
    </a:hlink>
    <a:folHlink>
      <a:srgbClr val="8D8E8D"/>
    </a:folHlink>
  </a:clrScheme>
  <a:fontScheme name="Module">
    <a:majorFont>
      <a:latin typeface="Corbel"/>
      <a:ea typeface=""/>
      <a:cs typeface=""/>
      <a:font script="Jpan" typeface="ＭＳ ゴシック"/>
      <a:font script="Hang" typeface="HY엽서L"/>
      <a:font script="Hans" typeface="华文楷体"/>
      <a:font script="Hant" typeface="新細明體"/>
      <a:font script="Arab" typeface="Tahoma"/>
      <a:font script="Hebr" typeface="Miriam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ajorFont>
    <a:minorFont>
      <a:latin typeface="Corbel"/>
      <a:ea typeface=""/>
      <a:cs typeface=""/>
      <a:font script="Jpan" typeface="ＭＳ ゴシック"/>
      <a:font script="Hang" typeface="HY엽서L"/>
      <a:font script="Hans" typeface="华文楷体"/>
      <a:font script="Hant" typeface="新細明體"/>
      <a:font script="Arab" typeface="Tahoma"/>
      <a:font script="Hebr" typeface="Miriam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PPIC Theme Color">
    <a:dk1>
      <a:srgbClr val="5A5A59"/>
    </a:dk1>
    <a:lt1>
      <a:srgbClr val="FFFFFF"/>
    </a:lt1>
    <a:dk2>
      <a:srgbClr val="E4792F"/>
    </a:dk2>
    <a:lt2>
      <a:srgbClr val="DDDEDD"/>
    </a:lt2>
    <a:accent1>
      <a:srgbClr val="006596"/>
    </a:accent1>
    <a:accent2>
      <a:srgbClr val="59AEC5"/>
    </a:accent2>
    <a:accent3>
      <a:srgbClr val="631C4F"/>
    </a:accent3>
    <a:accent4>
      <a:srgbClr val="D66D2E"/>
    </a:accent4>
    <a:accent5>
      <a:srgbClr val="74A397"/>
    </a:accent5>
    <a:accent6>
      <a:srgbClr val="91B24A"/>
    </a:accent6>
    <a:hlink>
      <a:srgbClr val="006694"/>
    </a:hlink>
    <a:folHlink>
      <a:srgbClr val="8D8E8D"/>
    </a:folHlink>
  </a:clrScheme>
  <a:fontScheme name="Module">
    <a:majorFont>
      <a:latin typeface="Corbel"/>
      <a:ea typeface=""/>
      <a:cs typeface=""/>
      <a:font script="Jpan" typeface="ＭＳ ゴシック"/>
      <a:font script="Hang" typeface="HY엽서L"/>
      <a:font script="Hans" typeface="华文楷体"/>
      <a:font script="Hant" typeface="新細明體"/>
      <a:font script="Arab" typeface="Tahoma"/>
      <a:font script="Hebr" typeface="Miriam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ajorFont>
    <a:minorFont>
      <a:latin typeface="Corbel"/>
      <a:ea typeface=""/>
      <a:cs typeface=""/>
      <a:font script="Jpan" typeface="ＭＳ ゴシック"/>
      <a:font script="Hang" typeface="HY엽서L"/>
      <a:font script="Hans" typeface="华文楷体"/>
      <a:font script="Hant" typeface="新細明體"/>
      <a:font script="Arab" typeface="Tahoma"/>
      <a:font script="Hebr" typeface="Miriam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PPIC_Presentation_Widescreen</Template>
  <TotalTime>8157</TotalTime>
  <Words>677</Words>
  <Application>Microsoft Macintosh PowerPoint</Application>
  <PresentationFormat>On-screen Show (16:9)</PresentationFormat>
  <Paragraphs>141</Paragraphs>
  <Slides>16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Calibri</vt:lpstr>
      <vt:lpstr>Lucida Grande</vt:lpstr>
      <vt:lpstr>Symbol</vt:lpstr>
      <vt:lpstr>Wingdings</vt:lpstr>
      <vt:lpstr>Arial</vt:lpstr>
      <vt:lpstr>PPIC_Presentation_Widescreen</vt:lpstr>
      <vt:lpstr>1_PPIC_Presentation_Widescreen</vt:lpstr>
      <vt:lpstr>Californians and the Affordable Care Act</vt:lpstr>
      <vt:lpstr>Research Questions</vt:lpstr>
      <vt:lpstr>Outline</vt:lpstr>
      <vt:lpstr>Data and Methods</vt:lpstr>
      <vt:lpstr>Two-thirds of Californians say health care coverage is a responsibility of the federal government</vt:lpstr>
      <vt:lpstr>Californians are now more likely to have a favorable opinion of the ACA</vt:lpstr>
      <vt:lpstr>Support for the ACA: 2013 vs 2017 – Gender and Parents</vt:lpstr>
      <vt:lpstr>Support for the ACA: 2013 vs 2017 – Race/Ethnicity</vt:lpstr>
      <vt:lpstr>Support for the ACA: 2013 vs 2017 – Income </vt:lpstr>
      <vt:lpstr>Support for the ACA: 2013 vs 2017 – Age and Education</vt:lpstr>
      <vt:lpstr>Support for the ACA: 2013 vs 2017 – Party and Ideology</vt:lpstr>
      <vt:lpstr>Results of Logistic Regressions</vt:lpstr>
      <vt:lpstr>Results of linear probability model</vt:lpstr>
      <vt:lpstr>Results of linear probability model with year interaction</vt:lpstr>
      <vt:lpstr>Conclusions</vt:lpstr>
      <vt:lpstr>Notes on the use of these slides</vt:lpstr>
    </vt:vector>
  </TitlesOfParts>
  <Company>PPIC</Company>
  <LinksUpToDate>false</LinksUpToDate>
  <SharedDoc>false</SharedDoc>
  <HyperlinkBase/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Legalize it! Examining the Predictors of Support for Marijuana Legalization in California</dc:title>
  <dc:creator>Lunna Lopes</dc:creator>
  <cp:lastModifiedBy>Microsoft Office User</cp:lastModifiedBy>
  <cp:revision>66</cp:revision>
  <dcterms:created xsi:type="dcterms:W3CDTF">2017-05-09T03:02:23Z</dcterms:created>
  <dcterms:modified xsi:type="dcterms:W3CDTF">2017-12-15T16:07:01Z</dcterms:modified>
</cp:coreProperties>
</file>