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60" r:id="rId2"/>
  </p:sldMasterIdLst>
  <p:notesMasterIdLst>
    <p:notesMasterId r:id="rId50"/>
  </p:notesMasterIdLst>
  <p:handoutMasterIdLst>
    <p:handoutMasterId r:id="rId51"/>
  </p:handoutMasterIdLst>
  <p:sldIdLst>
    <p:sldId id="666" r:id="rId3"/>
    <p:sldId id="528" r:id="rId4"/>
    <p:sldId id="662" r:id="rId5"/>
    <p:sldId id="663" r:id="rId6"/>
    <p:sldId id="572" r:id="rId7"/>
    <p:sldId id="664" r:id="rId8"/>
    <p:sldId id="616" r:id="rId9"/>
    <p:sldId id="590" r:id="rId10"/>
    <p:sldId id="617" r:id="rId11"/>
    <p:sldId id="618" r:id="rId12"/>
    <p:sldId id="622" r:id="rId13"/>
    <p:sldId id="619" r:id="rId14"/>
    <p:sldId id="648" r:id="rId15"/>
    <p:sldId id="649" r:id="rId16"/>
    <p:sldId id="650" r:id="rId17"/>
    <p:sldId id="651" r:id="rId18"/>
    <p:sldId id="652" r:id="rId19"/>
    <p:sldId id="654" r:id="rId20"/>
    <p:sldId id="632" r:id="rId21"/>
    <p:sldId id="668" r:id="rId22"/>
    <p:sldId id="659" r:id="rId23"/>
    <p:sldId id="661" r:id="rId24"/>
    <p:sldId id="624" r:id="rId25"/>
    <p:sldId id="630" r:id="rId26"/>
    <p:sldId id="656" r:id="rId27"/>
    <p:sldId id="655" r:id="rId28"/>
    <p:sldId id="657" r:id="rId29"/>
    <p:sldId id="636" r:id="rId30"/>
    <p:sldId id="669" r:id="rId31"/>
    <p:sldId id="644" r:id="rId32"/>
    <p:sldId id="671" r:id="rId33"/>
    <p:sldId id="672" r:id="rId34"/>
    <p:sldId id="673" r:id="rId35"/>
    <p:sldId id="676" r:id="rId36"/>
    <p:sldId id="674" r:id="rId37"/>
    <p:sldId id="675" r:id="rId38"/>
    <p:sldId id="677" r:id="rId39"/>
    <p:sldId id="683" r:id="rId40"/>
    <p:sldId id="684" r:id="rId41"/>
    <p:sldId id="680" r:id="rId42"/>
    <p:sldId id="681" r:id="rId43"/>
    <p:sldId id="670" r:id="rId44"/>
    <p:sldId id="613" r:id="rId45"/>
    <p:sldId id="682" r:id="rId46"/>
    <p:sldId id="645" r:id="rId47"/>
    <p:sldId id="667" r:id="rId48"/>
    <p:sldId id="631" r:id="rId49"/>
  </p:sldIdLst>
  <p:sldSz cx="9144000" cy="6858000" type="screen4x3"/>
  <p:notesSz cx="7315200" cy="9601200"/>
  <p:defaultTextStyle>
    <a:defPPr>
      <a:defRPr lang="en-US"/>
    </a:defPPr>
    <a:lvl1pPr algn="l" rtl="0" fontAlgn="base">
      <a:spcBef>
        <a:spcPct val="20000"/>
      </a:spcBef>
      <a:spcAft>
        <a:spcPct val="0"/>
      </a:spcAft>
      <a:buChar char="•"/>
      <a:defRPr kern="1200">
        <a:solidFill>
          <a:schemeClr val="tx1"/>
        </a:solidFill>
        <a:latin typeface="Arial" charset="0"/>
        <a:ea typeface="+mn-ea"/>
        <a:cs typeface="Times New Roman" pitchFamily="18" charset="0"/>
      </a:defRPr>
    </a:lvl1pPr>
    <a:lvl2pPr marL="457200" algn="l" rtl="0" fontAlgn="base">
      <a:spcBef>
        <a:spcPct val="20000"/>
      </a:spcBef>
      <a:spcAft>
        <a:spcPct val="0"/>
      </a:spcAft>
      <a:buChar char="•"/>
      <a:defRPr kern="1200">
        <a:solidFill>
          <a:schemeClr val="tx1"/>
        </a:solidFill>
        <a:latin typeface="Arial" charset="0"/>
        <a:ea typeface="+mn-ea"/>
        <a:cs typeface="Times New Roman" pitchFamily="18" charset="0"/>
      </a:defRPr>
    </a:lvl2pPr>
    <a:lvl3pPr marL="914400" algn="l" rtl="0" fontAlgn="base">
      <a:spcBef>
        <a:spcPct val="20000"/>
      </a:spcBef>
      <a:spcAft>
        <a:spcPct val="0"/>
      </a:spcAft>
      <a:buChar char="•"/>
      <a:defRPr kern="1200">
        <a:solidFill>
          <a:schemeClr val="tx1"/>
        </a:solidFill>
        <a:latin typeface="Arial" charset="0"/>
        <a:ea typeface="+mn-ea"/>
        <a:cs typeface="Times New Roman" pitchFamily="18" charset="0"/>
      </a:defRPr>
    </a:lvl3pPr>
    <a:lvl4pPr marL="1371600" algn="l" rtl="0" fontAlgn="base">
      <a:spcBef>
        <a:spcPct val="20000"/>
      </a:spcBef>
      <a:spcAft>
        <a:spcPct val="0"/>
      </a:spcAft>
      <a:buChar char="•"/>
      <a:defRPr kern="1200">
        <a:solidFill>
          <a:schemeClr val="tx1"/>
        </a:solidFill>
        <a:latin typeface="Arial" charset="0"/>
        <a:ea typeface="+mn-ea"/>
        <a:cs typeface="Times New Roman" pitchFamily="18" charset="0"/>
      </a:defRPr>
    </a:lvl4pPr>
    <a:lvl5pPr marL="1828800" algn="l" rtl="0" fontAlgn="base">
      <a:spcBef>
        <a:spcPct val="20000"/>
      </a:spcBef>
      <a:spcAft>
        <a:spcPct val="0"/>
      </a:spcAft>
      <a:buChar char="•"/>
      <a:defRPr kern="1200">
        <a:solidFill>
          <a:schemeClr val="tx1"/>
        </a:solidFill>
        <a:latin typeface="Arial" charset="0"/>
        <a:ea typeface="+mn-ea"/>
        <a:cs typeface="Times New Roman" pitchFamily="18" charset="0"/>
      </a:defRPr>
    </a:lvl5pPr>
    <a:lvl6pPr marL="2286000" algn="l" defTabSz="914400" rtl="0" eaLnBrk="1" latinLnBrk="0" hangingPunct="1">
      <a:defRPr kern="1200">
        <a:solidFill>
          <a:schemeClr val="tx1"/>
        </a:solidFill>
        <a:latin typeface="Arial" charset="0"/>
        <a:ea typeface="+mn-ea"/>
        <a:cs typeface="Times New Roman" pitchFamily="18" charset="0"/>
      </a:defRPr>
    </a:lvl6pPr>
    <a:lvl7pPr marL="2743200" algn="l" defTabSz="914400" rtl="0" eaLnBrk="1" latinLnBrk="0" hangingPunct="1">
      <a:defRPr kern="1200">
        <a:solidFill>
          <a:schemeClr val="tx1"/>
        </a:solidFill>
        <a:latin typeface="Arial" charset="0"/>
        <a:ea typeface="+mn-ea"/>
        <a:cs typeface="Times New Roman" pitchFamily="18" charset="0"/>
      </a:defRPr>
    </a:lvl7pPr>
    <a:lvl8pPr marL="3200400" algn="l" defTabSz="914400" rtl="0" eaLnBrk="1" latinLnBrk="0" hangingPunct="1">
      <a:defRPr kern="1200">
        <a:solidFill>
          <a:schemeClr val="tx1"/>
        </a:solidFill>
        <a:latin typeface="Arial" charset="0"/>
        <a:ea typeface="+mn-ea"/>
        <a:cs typeface="Times New Roman" pitchFamily="18" charset="0"/>
      </a:defRPr>
    </a:lvl8pPr>
    <a:lvl9pPr marL="3657600" algn="l" defTabSz="914400" rtl="0" eaLnBrk="1" latinLnBrk="0" hangingPunct="1">
      <a:defRPr kern="1200">
        <a:solidFill>
          <a:schemeClr val="tx1"/>
        </a:solidFill>
        <a:latin typeface="Arial" charset="0"/>
        <a:ea typeface="+mn-ea"/>
        <a:cs typeface="Times New Roman" pitchFamily="18"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CC"/>
    <a:srgbClr val="FF99FF"/>
    <a:srgbClr val="660066"/>
    <a:srgbClr val="FF66CC"/>
    <a:srgbClr val="9900CC"/>
    <a:srgbClr val="9999FF"/>
    <a:srgbClr val="FF0000"/>
    <a:srgbClr val="FFFF00"/>
    <a:srgbClr val="0066FF"/>
    <a:srgbClr val="B2B2B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780" autoAdjust="0"/>
    <p:restoredTop sz="96998" autoAdjust="0"/>
  </p:normalViewPr>
  <p:slideViewPr>
    <p:cSldViewPr>
      <p:cViewPr varScale="1">
        <p:scale>
          <a:sx n="110" d="100"/>
          <a:sy n="110" d="100"/>
        </p:scale>
        <p:origin x="-675" y="-48"/>
      </p:cViewPr>
      <p:guideLst>
        <p:guide orient="horz" pos="2160"/>
        <p:guide pos="288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66" d="100"/>
        <a:sy n="66" d="100"/>
      </p:scale>
      <p:origin x="0" y="88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8" Type="http://schemas.openxmlformats.org/officeDocument/2006/relationships/slide" Target="slides/slide6.xml"/><Relationship Id="rId51" Type="http://schemas.openxmlformats.org/officeDocument/2006/relationships/handoutMaster" Target="handoutMasters/handoutMaster1.xml"/><Relationship Id="rId3" Type="http://schemas.openxmlformats.org/officeDocument/2006/relationships/slide" Target="slides/slide1.xml"/></Relationships>
</file>

<file path=ppt/_rels/viewProps.xml.rels><?xml version="1.0" encoding="UTF-8" standalone="yes"?>
<Relationships xmlns="http://schemas.openxmlformats.org/package/2006/relationships"><Relationship Id="rId1"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p:cNvSpPr>
            <a:spLocks noGrp="1" noChangeArrowheads="1"/>
          </p:cNvSpPr>
          <p:nvPr>
            <p:ph type="hdr" sz="quarter"/>
          </p:nvPr>
        </p:nvSpPr>
        <p:spPr bwMode="auto">
          <a:xfrm>
            <a:off x="0" y="0"/>
            <a:ext cx="3169920" cy="480060"/>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defRPr sz="1300"/>
            </a:lvl1pPr>
          </a:lstStyle>
          <a:p>
            <a:pPr>
              <a:defRPr/>
            </a:pPr>
            <a:endParaRPr lang="en-US" dirty="0"/>
          </a:p>
        </p:txBody>
      </p:sp>
      <p:sp>
        <p:nvSpPr>
          <p:cNvPr id="40963" name="Rectangle 3"/>
          <p:cNvSpPr>
            <a:spLocks noGrp="1" noChangeArrowheads="1"/>
          </p:cNvSpPr>
          <p:nvPr>
            <p:ph type="dt" sz="quarter" idx="1"/>
          </p:nvPr>
        </p:nvSpPr>
        <p:spPr bwMode="auto">
          <a:xfrm>
            <a:off x="4145280" y="0"/>
            <a:ext cx="3169920" cy="480060"/>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a:defRPr sz="1300"/>
            </a:lvl1pPr>
          </a:lstStyle>
          <a:p>
            <a:pPr>
              <a:defRPr/>
            </a:pPr>
            <a:endParaRPr lang="en-US" dirty="0"/>
          </a:p>
        </p:txBody>
      </p:sp>
      <p:sp>
        <p:nvSpPr>
          <p:cNvPr id="40964" name="Rectangle 4"/>
          <p:cNvSpPr>
            <a:spLocks noGrp="1" noChangeArrowheads="1"/>
          </p:cNvSpPr>
          <p:nvPr>
            <p:ph type="ftr" sz="quarter" idx="2"/>
          </p:nvPr>
        </p:nvSpPr>
        <p:spPr bwMode="auto">
          <a:xfrm>
            <a:off x="0" y="9121140"/>
            <a:ext cx="3169920" cy="480060"/>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defRPr sz="1300"/>
            </a:lvl1pPr>
          </a:lstStyle>
          <a:p>
            <a:pPr>
              <a:defRPr/>
            </a:pPr>
            <a:endParaRPr lang="en-US" dirty="0"/>
          </a:p>
        </p:txBody>
      </p:sp>
      <p:sp>
        <p:nvSpPr>
          <p:cNvPr id="40965" name="Rectangle 5"/>
          <p:cNvSpPr>
            <a:spLocks noGrp="1" noChangeArrowheads="1"/>
          </p:cNvSpPr>
          <p:nvPr>
            <p:ph type="sldNum" sz="quarter" idx="3"/>
          </p:nvPr>
        </p:nvSpPr>
        <p:spPr bwMode="auto">
          <a:xfrm>
            <a:off x="4145280" y="9121140"/>
            <a:ext cx="3169920" cy="480060"/>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a:defRPr sz="1300"/>
            </a:lvl1pPr>
          </a:lstStyle>
          <a:p>
            <a:pPr>
              <a:defRPr/>
            </a:pPr>
            <a:fld id="{6742B393-39F9-40D8-9847-D40B98A7793B}" type="slidenum">
              <a:rPr lang="en-US"/>
              <a:pPr>
                <a:defRPr/>
              </a:pPr>
              <a:t>‹#›</a:t>
            </a:fld>
            <a:endParaRPr lang="en-US" dirty="0"/>
          </a:p>
        </p:txBody>
      </p:sp>
    </p:spTree>
    <p:extLst>
      <p:ext uri="{BB962C8B-B14F-4D97-AF65-F5344CB8AC3E}">
        <p14:creationId xmlns:p14="http://schemas.microsoft.com/office/powerpoint/2010/main" val="8150407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169920" cy="480060"/>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spcBef>
                <a:spcPct val="0"/>
              </a:spcBef>
              <a:buFontTx/>
              <a:buNone/>
              <a:defRPr sz="1300">
                <a:latin typeface="Times New Roman" pitchFamily="18" charset="0"/>
              </a:defRPr>
            </a:lvl1pPr>
          </a:lstStyle>
          <a:p>
            <a:pPr>
              <a:defRPr/>
            </a:pPr>
            <a:endParaRPr lang="en-US" dirty="0"/>
          </a:p>
        </p:txBody>
      </p:sp>
      <p:sp>
        <p:nvSpPr>
          <p:cNvPr id="5123" name="Rectangle 3"/>
          <p:cNvSpPr>
            <a:spLocks noGrp="1" noChangeArrowheads="1"/>
          </p:cNvSpPr>
          <p:nvPr>
            <p:ph type="dt" idx="1"/>
          </p:nvPr>
        </p:nvSpPr>
        <p:spPr bwMode="auto">
          <a:xfrm>
            <a:off x="4145280" y="0"/>
            <a:ext cx="3169920" cy="480060"/>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a:spcBef>
                <a:spcPct val="0"/>
              </a:spcBef>
              <a:buFontTx/>
              <a:buNone/>
              <a:defRPr sz="1300">
                <a:latin typeface="Times New Roman" pitchFamily="18" charset="0"/>
              </a:defRPr>
            </a:lvl1pPr>
          </a:lstStyle>
          <a:p>
            <a:pPr>
              <a:defRPr/>
            </a:pPr>
            <a:endParaRPr lang="en-US" dirty="0"/>
          </a:p>
        </p:txBody>
      </p:sp>
      <p:sp>
        <p:nvSpPr>
          <p:cNvPr id="21508"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5" name="Rectangle 5"/>
          <p:cNvSpPr>
            <a:spLocks noGrp="1" noChangeArrowheads="1"/>
          </p:cNvSpPr>
          <p:nvPr>
            <p:ph type="body" sz="quarter" idx="3"/>
          </p:nvPr>
        </p:nvSpPr>
        <p:spPr bwMode="auto">
          <a:xfrm>
            <a:off x="975360" y="4560570"/>
            <a:ext cx="5364480" cy="4320540"/>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5126" name="Rectangle 6"/>
          <p:cNvSpPr>
            <a:spLocks noGrp="1" noChangeArrowheads="1"/>
          </p:cNvSpPr>
          <p:nvPr>
            <p:ph type="ftr" sz="quarter" idx="4"/>
          </p:nvPr>
        </p:nvSpPr>
        <p:spPr bwMode="auto">
          <a:xfrm>
            <a:off x="0" y="9121140"/>
            <a:ext cx="3169920" cy="480060"/>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spcBef>
                <a:spcPct val="0"/>
              </a:spcBef>
              <a:buFontTx/>
              <a:buNone/>
              <a:defRPr sz="1300">
                <a:latin typeface="Times New Roman" pitchFamily="18" charset="0"/>
              </a:defRPr>
            </a:lvl1pPr>
          </a:lstStyle>
          <a:p>
            <a:pPr>
              <a:defRPr/>
            </a:pPr>
            <a:endParaRPr lang="en-US" dirty="0"/>
          </a:p>
        </p:txBody>
      </p:sp>
      <p:sp>
        <p:nvSpPr>
          <p:cNvPr id="5127" name="Rectangle 7"/>
          <p:cNvSpPr>
            <a:spLocks noGrp="1" noChangeArrowheads="1"/>
          </p:cNvSpPr>
          <p:nvPr>
            <p:ph type="sldNum" sz="quarter" idx="5"/>
          </p:nvPr>
        </p:nvSpPr>
        <p:spPr bwMode="auto">
          <a:xfrm>
            <a:off x="4145280" y="9121140"/>
            <a:ext cx="3169920" cy="480060"/>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a:spcBef>
                <a:spcPct val="0"/>
              </a:spcBef>
              <a:buFontTx/>
              <a:buNone/>
              <a:defRPr sz="1300">
                <a:latin typeface="Times New Roman" pitchFamily="18" charset="0"/>
              </a:defRPr>
            </a:lvl1pPr>
          </a:lstStyle>
          <a:p>
            <a:pPr>
              <a:defRPr/>
            </a:pPr>
            <a:fld id="{F425F319-60E8-40E9-AF85-DCE31A65D163}" type="slidenum">
              <a:rPr lang="en-US"/>
              <a:pPr>
                <a:defRPr/>
              </a:pPr>
              <a:t>‹#›</a:t>
            </a:fld>
            <a:endParaRPr lang="en-US" dirty="0"/>
          </a:p>
        </p:txBody>
      </p:sp>
    </p:spTree>
    <p:extLst>
      <p:ext uri="{BB962C8B-B14F-4D97-AF65-F5344CB8AC3E}">
        <p14:creationId xmlns:p14="http://schemas.microsoft.com/office/powerpoint/2010/main" val="250379428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72FC797A-E24D-4CCF-9275-A603708923BE}" type="slidenum">
              <a:rPr lang="en-US"/>
              <a:pPr>
                <a:defRPr/>
              </a:pPr>
              <a:t>‹#›</a:t>
            </a:fld>
            <a:endParaRPr lang="en-US" dirty="0"/>
          </a:p>
        </p:txBody>
      </p:sp>
    </p:spTree>
    <p:extLst>
      <p:ext uri="{BB962C8B-B14F-4D97-AF65-F5344CB8AC3E}">
        <p14:creationId xmlns:p14="http://schemas.microsoft.com/office/powerpoint/2010/main" val="708876712"/>
      </p:ext>
    </p:extLst>
  </p:cSld>
  <p:clrMapOvr>
    <a:masterClrMapping/>
  </p:clrMapOvr>
  <p:transition spd="med">
    <p:zo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D7AC4DE3-1218-4542-93A1-5C9575CA8A41}" type="slidenum">
              <a:rPr lang="en-US"/>
              <a:pPr>
                <a:defRPr/>
              </a:pPr>
              <a:t>‹#›</a:t>
            </a:fld>
            <a:endParaRPr lang="en-US" dirty="0"/>
          </a:p>
        </p:txBody>
      </p:sp>
    </p:spTree>
    <p:extLst>
      <p:ext uri="{BB962C8B-B14F-4D97-AF65-F5344CB8AC3E}">
        <p14:creationId xmlns:p14="http://schemas.microsoft.com/office/powerpoint/2010/main" val="2707879875"/>
      </p:ext>
    </p:extLst>
  </p:cSld>
  <p:clrMapOvr>
    <a:masterClrMapping/>
  </p:clrMapOvr>
  <p:transition spd="med">
    <p:zo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3FF944F8-C72C-4E82-91EF-D7BC82495C3D}" type="slidenum">
              <a:rPr lang="en-US"/>
              <a:pPr>
                <a:defRPr/>
              </a:pPr>
              <a:t>‹#›</a:t>
            </a:fld>
            <a:endParaRPr lang="en-US" dirty="0"/>
          </a:p>
        </p:txBody>
      </p:sp>
    </p:spTree>
    <p:extLst>
      <p:ext uri="{BB962C8B-B14F-4D97-AF65-F5344CB8AC3E}">
        <p14:creationId xmlns:p14="http://schemas.microsoft.com/office/powerpoint/2010/main" val="4274200917"/>
      </p:ext>
    </p:extLst>
  </p:cSld>
  <p:clrMapOvr>
    <a:masterClrMapping/>
  </p:clrMapOvr>
  <p:transition spd="med">
    <p:zo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524000"/>
            <a:ext cx="38100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524000"/>
            <a:ext cx="38100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5D0014D7-8E1B-46AC-8910-3FB345F05276}" type="slidenum">
              <a:rPr lang="en-US"/>
              <a:pPr>
                <a:defRPr/>
              </a:pPr>
              <a:t>‹#›</a:t>
            </a:fld>
            <a:endParaRPr lang="en-US" dirty="0"/>
          </a:p>
        </p:txBody>
      </p:sp>
    </p:spTree>
    <p:extLst>
      <p:ext uri="{BB962C8B-B14F-4D97-AF65-F5344CB8AC3E}">
        <p14:creationId xmlns:p14="http://schemas.microsoft.com/office/powerpoint/2010/main" val="3419886836"/>
      </p:ext>
    </p:extLst>
  </p:cSld>
  <p:clrMapOvr>
    <a:masterClrMapping/>
  </p:clrMapOvr>
  <p:transition spd="med">
    <p:zo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E99CDB9A-30B9-42F7-826F-5CE0FF4A53A1}" type="slidenum">
              <a:rPr lang="en-US"/>
              <a:pPr>
                <a:defRPr/>
              </a:pPr>
              <a:t>‹#›</a:t>
            </a:fld>
            <a:endParaRPr lang="en-US" dirty="0"/>
          </a:p>
        </p:txBody>
      </p:sp>
    </p:spTree>
    <p:extLst>
      <p:ext uri="{BB962C8B-B14F-4D97-AF65-F5344CB8AC3E}">
        <p14:creationId xmlns:p14="http://schemas.microsoft.com/office/powerpoint/2010/main" val="257590741"/>
      </p:ext>
    </p:extLst>
  </p:cSld>
  <p:clrMapOvr>
    <a:masterClrMapping/>
  </p:clrMapOvr>
  <p:transition spd="med">
    <p:zo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2F729471-138D-413E-A6E2-320ECF1A7E54}" type="slidenum">
              <a:rPr lang="en-US"/>
              <a:pPr>
                <a:defRPr/>
              </a:pPr>
              <a:t>‹#›</a:t>
            </a:fld>
            <a:endParaRPr lang="en-US" dirty="0"/>
          </a:p>
        </p:txBody>
      </p:sp>
    </p:spTree>
    <p:extLst>
      <p:ext uri="{BB962C8B-B14F-4D97-AF65-F5344CB8AC3E}">
        <p14:creationId xmlns:p14="http://schemas.microsoft.com/office/powerpoint/2010/main" val="2582326980"/>
      </p:ext>
    </p:extLst>
  </p:cSld>
  <p:clrMapOvr>
    <a:masterClrMapping/>
  </p:clrMapOvr>
  <p:transition spd="med">
    <p:zo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E3C9BE83-79A6-4F31-9F47-F561DEF3C04D}" type="slidenum">
              <a:rPr lang="en-US"/>
              <a:pPr>
                <a:defRPr/>
              </a:pPr>
              <a:t>‹#›</a:t>
            </a:fld>
            <a:endParaRPr lang="en-US" dirty="0"/>
          </a:p>
        </p:txBody>
      </p:sp>
    </p:spTree>
    <p:extLst>
      <p:ext uri="{BB962C8B-B14F-4D97-AF65-F5344CB8AC3E}">
        <p14:creationId xmlns:p14="http://schemas.microsoft.com/office/powerpoint/2010/main" val="3208260730"/>
      </p:ext>
    </p:extLst>
  </p:cSld>
  <p:clrMapOvr>
    <a:masterClrMapping/>
  </p:clrMapOvr>
  <p:transition spd="med">
    <p:zo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1D20A68F-CC18-46F6-9349-520853188C4D}" type="slidenum">
              <a:rPr lang="en-US"/>
              <a:pPr>
                <a:defRPr/>
              </a:pPr>
              <a:t>‹#›</a:t>
            </a:fld>
            <a:endParaRPr lang="en-US" dirty="0"/>
          </a:p>
        </p:txBody>
      </p:sp>
    </p:spTree>
    <p:extLst>
      <p:ext uri="{BB962C8B-B14F-4D97-AF65-F5344CB8AC3E}">
        <p14:creationId xmlns:p14="http://schemas.microsoft.com/office/powerpoint/2010/main" val="4289902241"/>
      </p:ext>
    </p:extLst>
  </p:cSld>
  <p:clrMapOvr>
    <a:masterClrMapping/>
  </p:clrMapOvr>
  <p:transition spd="med">
    <p:zo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377D09CB-8083-42CD-9FC5-676D250EE038}" type="slidenum">
              <a:rPr lang="en-US"/>
              <a:pPr>
                <a:defRPr/>
              </a:pPr>
              <a:t>‹#›</a:t>
            </a:fld>
            <a:endParaRPr lang="en-US" dirty="0"/>
          </a:p>
        </p:txBody>
      </p:sp>
    </p:spTree>
    <p:extLst>
      <p:ext uri="{BB962C8B-B14F-4D97-AF65-F5344CB8AC3E}">
        <p14:creationId xmlns:p14="http://schemas.microsoft.com/office/powerpoint/2010/main" val="1628939128"/>
      </p:ext>
    </p:extLst>
  </p:cSld>
  <p:clrMapOvr>
    <a:masterClrMapping/>
  </p:clrMapOvr>
  <p:transition spd="med">
    <p:zo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E45DC804-42AD-46B5-8A0A-384396040322}" type="slidenum">
              <a:rPr lang="en-US"/>
              <a:pPr>
                <a:defRPr/>
              </a:pPr>
              <a:t>‹#›</a:t>
            </a:fld>
            <a:endParaRPr lang="en-US" dirty="0"/>
          </a:p>
        </p:txBody>
      </p:sp>
    </p:spTree>
    <p:extLst>
      <p:ext uri="{BB962C8B-B14F-4D97-AF65-F5344CB8AC3E}">
        <p14:creationId xmlns:p14="http://schemas.microsoft.com/office/powerpoint/2010/main" val="1194888565"/>
      </p:ext>
    </p:extLst>
  </p:cSld>
  <p:clrMapOvr>
    <a:masterClrMapping/>
  </p:clrMapOvr>
  <p:transition spd="med">
    <p:zo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2E5ED717-47B4-47F4-A76E-97CF8D363243}" type="slidenum">
              <a:rPr lang="en-US"/>
              <a:pPr>
                <a:defRPr/>
              </a:pPr>
              <a:t>‹#›</a:t>
            </a:fld>
            <a:endParaRPr lang="en-US" dirty="0"/>
          </a:p>
        </p:txBody>
      </p:sp>
    </p:spTree>
    <p:extLst>
      <p:ext uri="{BB962C8B-B14F-4D97-AF65-F5344CB8AC3E}">
        <p14:creationId xmlns:p14="http://schemas.microsoft.com/office/powerpoint/2010/main" val="542421178"/>
      </p:ext>
    </p:extLst>
  </p:cSld>
  <p:clrMapOvr>
    <a:masterClrMapping/>
  </p:clrMapOvr>
  <p:transition spd="med">
    <p:zo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2FC797A-E24D-4CCF-9275-A603708923BE}"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573319739"/>
      </p:ext>
    </p:extLst>
  </p:cSld>
  <p:clrMapOvr>
    <a:masterClrMapping/>
  </p:clrMapOvr>
  <p:transition spd="med">
    <p:zo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7AC4DE3-1218-4542-93A1-5C9575CA8A41}"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619172388"/>
      </p:ext>
    </p:extLst>
  </p:cSld>
  <p:clrMapOvr>
    <a:masterClrMapping/>
  </p:clrMapOvr>
  <p:transition spd="med">
    <p:zo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FF944F8-C72C-4E82-91EF-D7BC82495C3D}"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071715626"/>
      </p:ext>
    </p:extLst>
  </p:cSld>
  <p:clrMapOvr>
    <a:masterClrMapping/>
  </p:clrMapOvr>
  <p:transition spd="med">
    <p:zo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524000"/>
            <a:ext cx="38100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524000"/>
            <a:ext cx="38100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D0014D7-8E1B-46AC-8910-3FB345F05276}"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708203017"/>
      </p:ext>
    </p:extLst>
  </p:cSld>
  <p:clrMapOvr>
    <a:masterClrMapping/>
  </p:clrMapOvr>
  <p:transition spd="med">
    <p:zo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E99CDB9A-30B9-42F7-826F-5CE0FF4A53A1}"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8700397"/>
      </p:ext>
    </p:extLst>
  </p:cSld>
  <p:clrMapOvr>
    <a:masterClrMapping/>
  </p:clrMapOvr>
  <p:transition spd="med">
    <p:zoom/>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2F729471-138D-413E-A6E2-320ECF1A7E54}"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583588307"/>
      </p:ext>
    </p:extLst>
  </p:cSld>
  <p:clrMapOvr>
    <a:masterClrMapping/>
  </p:clrMapOvr>
  <p:transition spd="med">
    <p:zoom/>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E3C9BE83-79A6-4F31-9F47-F561DEF3C04D}"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131338301"/>
      </p:ext>
    </p:extLst>
  </p:cSld>
  <p:clrMapOvr>
    <a:masterClrMapping/>
  </p:clrMapOvr>
  <p:transition spd="med">
    <p:zoom/>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D20A68F-CC18-46F6-9349-520853188C4D}"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785908994"/>
      </p:ext>
    </p:extLst>
  </p:cSld>
  <p:clrMapOvr>
    <a:masterClrMapping/>
  </p:clrMapOvr>
  <p:transition spd="med">
    <p:zoom/>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77D09CB-8083-42CD-9FC5-676D250EE038}"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412168993"/>
      </p:ext>
    </p:extLst>
  </p:cSld>
  <p:clrMapOvr>
    <a:masterClrMapping/>
  </p:clrMapOvr>
  <p:transition spd="med">
    <p:zoom/>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45DC804-42AD-46B5-8A0A-384396040322}"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29844164"/>
      </p:ext>
    </p:extLst>
  </p:cSld>
  <p:clrMapOvr>
    <a:masterClrMapping/>
  </p:clrMapOvr>
  <p:transition spd="med">
    <p:zoom/>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E5ED717-47B4-47F4-A76E-97CF8D363243}"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00995063"/>
      </p:ext>
    </p:extLst>
  </p:cSld>
  <p:clrMapOvr>
    <a:masterClrMapping/>
  </p:clrMapOvr>
  <p:transition spd="med">
    <p:zo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524000"/>
            <a:ext cx="77724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buFontTx/>
              <a:buNone/>
              <a:defRPr sz="1400">
                <a:latin typeface="Times New Roman" pitchFamily="18" charset="0"/>
              </a:defRPr>
            </a:lvl1pPr>
          </a:lstStyle>
          <a:p>
            <a:pPr>
              <a:defRPr/>
            </a:pPr>
            <a:endParaRPr lang="en-US" dirty="0"/>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spcBef>
                <a:spcPct val="0"/>
              </a:spcBef>
              <a:buFontTx/>
              <a:buNone/>
              <a:defRPr sz="1400">
                <a:latin typeface="Times New Roman" pitchFamily="18" charset="0"/>
              </a:defRPr>
            </a:lvl1pPr>
          </a:lstStyle>
          <a:p>
            <a:pPr>
              <a:defRPr/>
            </a:pPr>
            <a:endParaRPr lang="en-US" dirty="0"/>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buFontTx/>
              <a:buNone/>
              <a:defRPr sz="1400">
                <a:latin typeface="Times New Roman" pitchFamily="18" charset="0"/>
              </a:defRPr>
            </a:lvl1pPr>
          </a:lstStyle>
          <a:p>
            <a:pPr>
              <a:defRPr/>
            </a:pPr>
            <a:fld id="{A8AB9DF6-1762-45CC-974E-08A8292EF075}"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p:zoom/>
  </p:transition>
  <p:hf hdr="0" ftr="0" dt="0"/>
  <p:txStyles>
    <p:titleStyle>
      <a:lvl1pPr algn="ctr" rtl="0" eaLnBrk="0" fontAlgn="base" hangingPunct="0">
        <a:spcBef>
          <a:spcPct val="0"/>
        </a:spcBef>
        <a:spcAft>
          <a:spcPct val="0"/>
        </a:spcAft>
        <a:defRPr sz="2800">
          <a:solidFill>
            <a:schemeClr val="tx2"/>
          </a:solidFill>
          <a:latin typeface="+mj-lt"/>
          <a:ea typeface="+mj-ea"/>
          <a:cs typeface="+mj-cs"/>
        </a:defRPr>
      </a:lvl1pPr>
      <a:lvl2pPr algn="ctr" rtl="0" eaLnBrk="0" fontAlgn="base" hangingPunct="0">
        <a:spcBef>
          <a:spcPct val="0"/>
        </a:spcBef>
        <a:spcAft>
          <a:spcPct val="0"/>
        </a:spcAft>
        <a:defRPr sz="2800">
          <a:solidFill>
            <a:schemeClr val="tx2"/>
          </a:solidFill>
          <a:latin typeface="Arial" charset="0"/>
        </a:defRPr>
      </a:lvl2pPr>
      <a:lvl3pPr algn="ctr" rtl="0" eaLnBrk="0" fontAlgn="base" hangingPunct="0">
        <a:spcBef>
          <a:spcPct val="0"/>
        </a:spcBef>
        <a:spcAft>
          <a:spcPct val="0"/>
        </a:spcAft>
        <a:defRPr sz="2800">
          <a:solidFill>
            <a:schemeClr val="tx2"/>
          </a:solidFill>
          <a:latin typeface="Arial" charset="0"/>
        </a:defRPr>
      </a:lvl3pPr>
      <a:lvl4pPr algn="ctr" rtl="0" eaLnBrk="0" fontAlgn="base" hangingPunct="0">
        <a:spcBef>
          <a:spcPct val="0"/>
        </a:spcBef>
        <a:spcAft>
          <a:spcPct val="0"/>
        </a:spcAft>
        <a:defRPr sz="2800">
          <a:solidFill>
            <a:schemeClr val="tx2"/>
          </a:solidFill>
          <a:latin typeface="Arial" charset="0"/>
        </a:defRPr>
      </a:lvl4pPr>
      <a:lvl5pPr algn="ctr" rtl="0" eaLnBrk="0" fontAlgn="base" hangingPunct="0">
        <a:spcBef>
          <a:spcPct val="0"/>
        </a:spcBef>
        <a:spcAft>
          <a:spcPct val="0"/>
        </a:spcAft>
        <a:defRPr sz="2800">
          <a:solidFill>
            <a:schemeClr val="tx2"/>
          </a:solidFill>
          <a:latin typeface="Arial" charset="0"/>
        </a:defRPr>
      </a:lvl5pPr>
      <a:lvl6pPr marL="457200" algn="ctr" rtl="0" fontAlgn="base">
        <a:spcBef>
          <a:spcPct val="0"/>
        </a:spcBef>
        <a:spcAft>
          <a:spcPct val="0"/>
        </a:spcAft>
        <a:defRPr sz="2800">
          <a:solidFill>
            <a:schemeClr val="tx2"/>
          </a:solidFill>
          <a:latin typeface="Arial" charset="0"/>
        </a:defRPr>
      </a:lvl6pPr>
      <a:lvl7pPr marL="914400" algn="ctr" rtl="0" fontAlgn="base">
        <a:spcBef>
          <a:spcPct val="0"/>
        </a:spcBef>
        <a:spcAft>
          <a:spcPct val="0"/>
        </a:spcAft>
        <a:defRPr sz="2800">
          <a:solidFill>
            <a:schemeClr val="tx2"/>
          </a:solidFill>
          <a:latin typeface="Arial" charset="0"/>
        </a:defRPr>
      </a:lvl7pPr>
      <a:lvl8pPr marL="1371600" algn="ctr" rtl="0" fontAlgn="base">
        <a:spcBef>
          <a:spcPct val="0"/>
        </a:spcBef>
        <a:spcAft>
          <a:spcPct val="0"/>
        </a:spcAft>
        <a:defRPr sz="2800">
          <a:solidFill>
            <a:schemeClr val="tx2"/>
          </a:solidFill>
          <a:latin typeface="Arial" charset="0"/>
        </a:defRPr>
      </a:lvl8pPr>
      <a:lvl9pPr marL="1828800" algn="ctr" rtl="0" fontAlgn="base">
        <a:spcBef>
          <a:spcPct val="0"/>
        </a:spcBef>
        <a:spcAft>
          <a:spcPct val="0"/>
        </a:spcAft>
        <a:defRPr sz="2800">
          <a:solidFill>
            <a:schemeClr val="tx2"/>
          </a:solidFill>
          <a:latin typeface="Arial" charset="0"/>
        </a:defRPr>
      </a:lvl9pPr>
    </p:titleStyle>
    <p:bodyStyle>
      <a:lvl1pPr marL="342900" indent="-342900" algn="l" rtl="0" eaLnBrk="0" fontAlgn="base" hangingPunct="0">
        <a:spcBef>
          <a:spcPct val="20000"/>
        </a:spcBef>
        <a:spcAft>
          <a:spcPct val="0"/>
        </a:spcAft>
        <a:buChar char="•"/>
        <a:defRPr>
          <a:solidFill>
            <a:schemeClr val="tx1"/>
          </a:solidFill>
          <a:latin typeface="+mn-lt"/>
          <a:ea typeface="+mn-ea"/>
          <a:cs typeface="+mn-cs"/>
        </a:defRPr>
      </a:lvl1pPr>
      <a:lvl2pPr marL="742950" indent="-285750" algn="l" rtl="0" eaLnBrk="0" fontAlgn="base" hangingPunct="0">
        <a:spcBef>
          <a:spcPct val="20000"/>
        </a:spcBef>
        <a:spcAft>
          <a:spcPct val="0"/>
        </a:spcAft>
        <a:buChar char="–"/>
        <a:defRPr>
          <a:solidFill>
            <a:schemeClr val="tx1"/>
          </a:solidFill>
          <a:latin typeface="+mn-lt"/>
        </a:defRPr>
      </a:lvl2pPr>
      <a:lvl3pPr marL="1143000" indent="-228600" algn="l" rtl="0" eaLnBrk="0" fontAlgn="base" hangingPunct="0">
        <a:spcBef>
          <a:spcPct val="20000"/>
        </a:spcBef>
        <a:spcAft>
          <a:spcPct val="0"/>
        </a:spcAft>
        <a:buChar char="•"/>
        <a:defRPr sz="1400">
          <a:solidFill>
            <a:schemeClr val="tx1"/>
          </a:solidFill>
          <a:latin typeface="+mn-lt"/>
        </a:defRPr>
      </a:lvl3pPr>
      <a:lvl4pPr marL="1600200" indent="-228600" algn="l" rtl="0" eaLnBrk="0" fontAlgn="base" hangingPunct="0">
        <a:spcBef>
          <a:spcPct val="20000"/>
        </a:spcBef>
        <a:spcAft>
          <a:spcPct val="0"/>
        </a:spcAft>
        <a:buChar char="–"/>
        <a:defRPr sz="1400">
          <a:solidFill>
            <a:schemeClr val="tx1"/>
          </a:solidFill>
          <a:latin typeface="+mn-lt"/>
        </a:defRPr>
      </a:lvl4pPr>
      <a:lvl5pPr marL="2057400" indent="-228600" algn="l" rtl="0" eaLnBrk="0" fontAlgn="base" hangingPunct="0">
        <a:spcBef>
          <a:spcPct val="20000"/>
        </a:spcBef>
        <a:spcAft>
          <a:spcPct val="0"/>
        </a:spcAft>
        <a:buChar char="»"/>
        <a:defRPr sz="1400">
          <a:solidFill>
            <a:schemeClr val="tx1"/>
          </a:solidFill>
          <a:latin typeface="+mn-lt"/>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524000"/>
            <a:ext cx="77724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buFontTx/>
              <a:buNone/>
              <a:defRPr sz="1400">
                <a:latin typeface="Times New Roman" pitchFamily="18" charset="0"/>
              </a:defRPr>
            </a:lvl1pPr>
          </a:lstStyle>
          <a:p>
            <a:pPr>
              <a:defRPr/>
            </a:pPr>
            <a:endParaRPr lang="en-US" dirty="0">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spcBef>
                <a:spcPct val="0"/>
              </a:spcBef>
              <a:buFontTx/>
              <a:buNone/>
              <a:defRPr sz="1400">
                <a:latin typeface="Times New Roman" pitchFamily="18" charset="0"/>
              </a:defRPr>
            </a:lvl1pPr>
          </a:lstStyle>
          <a:p>
            <a:pPr>
              <a:defRPr/>
            </a:pPr>
            <a:endParaRPr lang="en-US" dirty="0">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buFontTx/>
              <a:buNone/>
              <a:defRPr sz="1400">
                <a:latin typeface="Times New Roman" pitchFamily="18" charset="0"/>
              </a:defRPr>
            </a:lvl1pPr>
          </a:lstStyle>
          <a:p>
            <a:pPr>
              <a:defRPr/>
            </a:pPr>
            <a:fld id="{A8AB9DF6-1762-45CC-974E-08A8292EF075}"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3929010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med">
    <p:zoom/>
  </p:transition>
  <p:hf hdr="0" ftr="0" dt="0"/>
  <p:txStyles>
    <p:titleStyle>
      <a:lvl1pPr algn="ctr" rtl="0" eaLnBrk="0" fontAlgn="base" hangingPunct="0">
        <a:spcBef>
          <a:spcPct val="0"/>
        </a:spcBef>
        <a:spcAft>
          <a:spcPct val="0"/>
        </a:spcAft>
        <a:defRPr sz="2800">
          <a:solidFill>
            <a:schemeClr val="tx2"/>
          </a:solidFill>
          <a:latin typeface="+mj-lt"/>
          <a:ea typeface="+mj-ea"/>
          <a:cs typeface="+mj-cs"/>
        </a:defRPr>
      </a:lvl1pPr>
      <a:lvl2pPr algn="ctr" rtl="0" eaLnBrk="0" fontAlgn="base" hangingPunct="0">
        <a:spcBef>
          <a:spcPct val="0"/>
        </a:spcBef>
        <a:spcAft>
          <a:spcPct val="0"/>
        </a:spcAft>
        <a:defRPr sz="2800">
          <a:solidFill>
            <a:schemeClr val="tx2"/>
          </a:solidFill>
          <a:latin typeface="Arial" charset="0"/>
        </a:defRPr>
      </a:lvl2pPr>
      <a:lvl3pPr algn="ctr" rtl="0" eaLnBrk="0" fontAlgn="base" hangingPunct="0">
        <a:spcBef>
          <a:spcPct val="0"/>
        </a:spcBef>
        <a:spcAft>
          <a:spcPct val="0"/>
        </a:spcAft>
        <a:defRPr sz="2800">
          <a:solidFill>
            <a:schemeClr val="tx2"/>
          </a:solidFill>
          <a:latin typeface="Arial" charset="0"/>
        </a:defRPr>
      </a:lvl3pPr>
      <a:lvl4pPr algn="ctr" rtl="0" eaLnBrk="0" fontAlgn="base" hangingPunct="0">
        <a:spcBef>
          <a:spcPct val="0"/>
        </a:spcBef>
        <a:spcAft>
          <a:spcPct val="0"/>
        </a:spcAft>
        <a:defRPr sz="2800">
          <a:solidFill>
            <a:schemeClr val="tx2"/>
          </a:solidFill>
          <a:latin typeface="Arial" charset="0"/>
        </a:defRPr>
      </a:lvl4pPr>
      <a:lvl5pPr algn="ctr" rtl="0" eaLnBrk="0" fontAlgn="base" hangingPunct="0">
        <a:spcBef>
          <a:spcPct val="0"/>
        </a:spcBef>
        <a:spcAft>
          <a:spcPct val="0"/>
        </a:spcAft>
        <a:defRPr sz="2800">
          <a:solidFill>
            <a:schemeClr val="tx2"/>
          </a:solidFill>
          <a:latin typeface="Arial" charset="0"/>
        </a:defRPr>
      </a:lvl5pPr>
      <a:lvl6pPr marL="457200" algn="ctr" rtl="0" fontAlgn="base">
        <a:spcBef>
          <a:spcPct val="0"/>
        </a:spcBef>
        <a:spcAft>
          <a:spcPct val="0"/>
        </a:spcAft>
        <a:defRPr sz="2800">
          <a:solidFill>
            <a:schemeClr val="tx2"/>
          </a:solidFill>
          <a:latin typeface="Arial" charset="0"/>
        </a:defRPr>
      </a:lvl6pPr>
      <a:lvl7pPr marL="914400" algn="ctr" rtl="0" fontAlgn="base">
        <a:spcBef>
          <a:spcPct val="0"/>
        </a:spcBef>
        <a:spcAft>
          <a:spcPct val="0"/>
        </a:spcAft>
        <a:defRPr sz="2800">
          <a:solidFill>
            <a:schemeClr val="tx2"/>
          </a:solidFill>
          <a:latin typeface="Arial" charset="0"/>
        </a:defRPr>
      </a:lvl7pPr>
      <a:lvl8pPr marL="1371600" algn="ctr" rtl="0" fontAlgn="base">
        <a:spcBef>
          <a:spcPct val="0"/>
        </a:spcBef>
        <a:spcAft>
          <a:spcPct val="0"/>
        </a:spcAft>
        <a:defRPr sz="2800">
          <a:solidFill>
            <a:schemeClr val="tx2"/>
          </a:solidFill>
          <a:latin typeface="Arial" charset="0"/>
        </a:defRPr>
      </a:lvl8pPr>
      <a:lvl9pPr marL="1828800" algn="ctr" rtl="0" fontAlgn="base">
        <a:spcBef>
          <a:spcPct val="0"/>
        </a:spcBef>
        <a:spcAft>
          <a:spcPct val="0"/>
        </a:spcAft>
        <a:defRPr sz="2800">
          <a:solidFill>
            <a:schemeClr val="tx2"/>
          </a:solidFill>
          <a:latin typeface="Arial" charset="0"/>
        </a:defRPr>
      </a:lvl9pPr>
    </p:titleStyle>
    <p:bodyStyle>
      <a:lvl1pPr marL="342900" indent="-342900" algn="l" rtl="0" eaLnBrk="0" fontAlgn="base" hangingPunct="0">
        <a:spcBef>
          <a:spcPct val="20000"/>
        </a:spcBef>
        <a:spcAft>
          <a:spcPct val="0"/>
        </a:spcAft>
        <a:buChar char="•"/>
        <a:defRPr>
          <a:solidFill>
            <a:schemeClr val="tx1"/>
          </a:solidFill>
          <a:latin typeface="+mn-lt"/>
          <a:ea typeface="+mn-ea"/>
          <a:cs typeface="+mn-cs"/>
        </a:defRPr>
      </a:lvl1pPr>
      <a:lvl2pPr marL="742950" indent="-285750" algn="l" rtl="0" eaLnBrk="0" fontAlgn="base" hangingPunct="0">
        <a:spcBef>
          <a:spcPct val="20000"/>
        </a:spcBef>
        <a:spcAft>
          <a:spcPct val="0"/>
        </a:spcAft>
        <a:buChar char="–"/>
        <a:defRPr>
          <a:solidFill>
            <a:schemeClr val="tx1"/>
          </a:solidFill>
          <a:latin typeface="+mn-lt"/>
        </a:defRPr>
      </a:lvl2pPr>
      <a:lvl3pPr marL="1143000" indent="-228600" algn="l" rtl="0" eaLnBrk="0" fontAlgn="base" hangingPunct="0">
        <a:spcBef>
          <a:spcPct val="20000"/>
        </a:spcBef>
        <a:spcAft>
          <a:spcPct val="0"/>
        </a:spcAft>
        <a:buChar char="•"/>
        <a:defRPr sz="1400">
          <a:solidFill>
            <a:schemeClr val="tx1"/>
          </a:solidFill>
          <a:latin typeface="+mn-lt"/>
        </a:defRPr>
      </a:lvl3pPr>
      <a:lvl4pPr marL="1600200" indent="-228600" algn="l" rtl="0" eaLnBrk="0" fontAlgn="base" hangingPunct="0">
        <a:spcBef>
          <a:spcPct val="20000"/>
        </a:spcBef>
        <a:spcAft>
          <a:spcPct val="0"/>
        </a:spcAft>
        <a:buChar char="–"/>
        <a:defRPr sz="1400">
          <a:solidFill>
            <a:schemeClr val="tx1"/>
          </a:solidFill>
          <a:latin typeface="+mn-lt"/>
        </a:defRPr>
      </a:lvl4pPr>
      <a:lvl5pPr marL="2057400" indent="-228600" algn="l" rtl="0" eaLnBrk="0" fontAlgn="base" hangingPunct="0">
        <a:spcBef>
          <a:spcPct val="20000"/>
        </a:spcBef>
        <a:spcAft>
          <a:spcPct val="0"/>
        </a:spcAft>
        <a:buChar char="»"/>
        <a:defRPr sz="1400">
          <a:solidFill>
            <a:schemeClr val="tx1"/>
          </a:solidFill>
          <a:latin typeface="+mn-lt"/>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mariahev2@gmail.com" TargetMode="Externa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hyperlink" Target="https://web.archive.org/web/20140801170215/http:/www.stat.berkeley.edu/~aldous/157/Papers/Schelling_Seg_Models.pdf" TargetMode="External"/><Relationship Id="rId2" Type="http://schemas.openxmlformats.org/officeDocument/2006/relationships/hyperlink" Target="http://isites.harvard.edu/fs/docs/icb.topic185351.files/shelling1.pdf"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em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24.em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CC"/>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76200" y="457200"/>
            <a:ext cx="8763000" cy="2590800"/>
          </a:xfrm>
        </p:spPr>
        <p:txBody>
          <a:bodyPr/>
          <a:lstStyle/>
          <a:p>
            <a:pPr eaLnBrk="1" hangingPunct="1">
              <a:lnSpc>
                <a:spcPct val="120000"/>
              </a:lnSpc>
              <a:spcBef>
                <a:spcPts val="1200"/>
              </a:spcBef>
              <a:spcAft>
                <a:spcPts val="600"/>
              </a:spcAft>
            </a:pPr>
            <a:r>
              <a:rPr lang="en-US" sz="4000" b="1" dirty="0" smtClean="0">
                <a:solidFill>
                  <a:schemeClr val="bg1"/>
                </a:solidFill>
                <a:cs typeface="Times New Roman" pitchFamily="18" charset="0"/>
              </a:rPr>
              <a:t>Populism and Prejudice in Europe:</a:t>
            </a:r>
            <a:br>
              <a:rPr lang="en-US" sz="4000" b="1" dirty="0" smtClean="0">
                <a:solidFill>
                  <a:schemeClr val="bg1"/>
                </a:solidFill>
                <a:cs typeface="Times New Roman" pitchFamily="18" charset="0"/>
              </a:rPr>
            </a:br>
            <a:r>
              <a:rPr lang="en-US" sz="4000" b="1" dirty="0" err="1" smtClean="0">
                <a:solidFill>
                  <a:schemeClr val="bg1"/>
                </a:solidFill>
                <a:cs typeface="Times New Roman" pitchFamily="18" charset="0"/>
              </a:rPr>
              <a:t>Brexit</a:t>
            </a:r>
            <a:r>
              <a:rPr lang="en-US" sz="4000" b="1" dirty="0" smtClean="0">
                <a:solidFill>
                  <a:schemeClr val="bg1"/>
                </a:solidFill>
                <a:cs typeface="Times New Roman" pitchFamily="18" charset="0"/>
              </a:rPr>
              <a:t> and the European Union</a:t>
            </a:r>
            <a:endParaRPr lang="en-US" sz="4000" dirty="0">
              <a:solidFill>
                <a:schemeClr val="bg1"/>
              </a:solidFill>
            </a:endParaRPr>
          </a:p>
        </p:txBody>
      </p:sp>
      <p:sp>
        <p:nvSpPr>
          <p:cNvPr id="2051" name="Rectangle 3"/>
          <p:cNvSpPr>
            <a:spLocks noGrp="1" noChangeArrowheads="1"/>
          </p:cNvSpPr>
          <p:nvPr>
            <p:ph type="subTitle" idx="1"/>
          </p:nvPr>
        </p:nvSpPr>
        <p:spPr>
          <a:xfrm>
            <a:off x="1447800" y="2819400"/>
            <a:ext cx="6477000" cy="3048000"/>
          </a:xfrm>
        </p:spPr>
        <p:txBody>
          <a:bodyPr/>
          <a:lstStyle/>
          <a:p>
            <a:pPr eaLnBrk="1" hangingPunct="1"/>
            <a:r>
              <a:rPr lang="en-US" b="1" dirty="0" smtClean="0">
                <a:solidFill>
                  <a:schemeClr val="bg1">
                    <a:lumMod val="85000"/>
                  </a:schemeClr>
                </a:solidFill>
              </a:rPr>
              <a:t>Jonathan </a:t>
            </a:r>
            <a:r>
              <a:rPr lang="en-US" b="1" dirty="0">
                <a:solidFill>
                  <a:schemeClr val="bg1">
                    <a:lumMod val="85000"/>
                  </a:schemeClr>
                </a:solidFill>
              </a:rPr>
              <a:t>Kelley and </a:t>
            </a:r>
            <a:r>
              <a:rPr lang="en-US" b="1" dirty="0" smtClean="0">
                <a:solidFill>
                  <a:schemeClr val="bg1">
                    <a:lumMod val="85000"/>
                  </a:schemeClr>
                </a:solidFill>
              </a:rPr>
              <a:t>M.D.R</a:t>
            </a:r>
            <a:r>
              <a:rPr lang="en-US" b="1" dirty="0">
                <a:solidFill>
                  <a:schemeClr val="bg1">
                    <a:lumMod val="85000"/>
                  </a:schemeClr>
                </a:solidFill>
              </a:rPr>
              <a:t>. </a:t>
            </a:r>
            <a:r>
              <a:rPr lang="en-US" b="1" dirty="0" smtClean="0">
                <a:solidFill>
                  <a:schemeClr val="bg1">
                    <a:lumMod val="85000"/>
                  </a:schemeClr>
                </a:solidFill>
              </a:rPr>
              <a:t>Evans</a:t>
            </a:r>
            <a:endParaRPr lang="en-US" dirty="0">
              <a:solidFill>
                <a:schemeClr val="bg1">
                  <a:lumMod val="85000"/>
                </a:schemeClr>
              </a:solidFill>
            </a:endParaRPr>
          </a:p>
          <a:p>
            <a:pPr eaLnBrk="1" hangingPunct="1"/>
            <a:r>
              <a:rPr lang="en-US" dirty="0">
                <a:solidFill>
                  <a:schemeClr val="bg1">
                    <a:lumMod val="85000"/>
                  </a:schemeClr>
                </a:solidFill>
              </a:rPr>
              <a:t>University of Nevada</a:t>
            </a:r>
            <a:r>
              <a:rPr lang="en-US" sz="1700" dirty="0">
                <a:solidFill>
                  <a:schemeClr val="bg1">
                    <a:lumMod val="85000"/>
                  </a:schemeClr>
                </a:solidFill>
              </a:rPr>
              <a:t/>
            </a:r>
            <a:br>
              <a:rPr lang="en-US" sz="1700" dirty="0">
                <a:solidFill>
                  <a:schemeClr val="bg1">
                    <a:lumMod val="85000"/>
                  </a:schemeClr>
                </a:solidFill>
              </a:rPr>
            </a:br>
            <a:endParaRPr lang="en-US" sz="1700" i="1" dirty="0">
              <a:solidFill>
                <a:schemeClr val="bg1">
                  <a:lumMod val="85000"/>
                </a:schemeClr>
              </a:solidFill>
              <a:cs typeface="Times New Roman" pitchFamily="18" charset="0"/>
            </a:endParaRPr>
          </a:p>
          <a:p>
            <a:pPr eaLnBrk="1" hangingPunct="1"/>
            <a:r>
              <a:rPr lang="en-US" sz="1500" i="1" dirty="0">
                <a:solidFill>
                  <a:schemeClr val="bg1">
                    <a:lumMod val="85000"/>
                  </a:schemeClr>
                </a:solidFill>
                <a:cs typeface="Times New Roman" pitchFamily="18" charset="0"/>
              </a:rPr>
              <a:t>Presentation to the Pacific Association for Public Opinion Research’s  </a:t>
            </a:r>
          </a:p>
          <a:p>
            <a:pPr eaLnBrk="1" hangingPunct="1"/>
            <a:r>
              <a:rPr lang="en-US" sz="1500" i="1" dirty="0">
                <a:solidFill>
                  <a:schemeClr val="bg1">
                    <a:lumMod val="85000"/>
                  </a:schemeClr>
                </a:solidFill>
                <a:cs typeface="Times New Roman" pitchFamily="18" charset="0"/>
              </a:rPr>
              <a:t>Annual Meeting, San Francisco,  2017, </a:t>
            </a:r>
            <a:r>
              <a:rPr lang="en-US" sz="1500" i="1" dirty="0" smtClean="0">
                <a:solidFill>
                  <a:schemeClr val="bg1">
                    <a:lumMod val="85000"/>
                  </a:schemeClr>
                </a:solidFill>
                <a:cs typeface="Times New Roman" pitchFamily="18" charset="0"/>
              </a:rPr>
              <a:t>December </a:t>
            </a:r>
            <a:r>
              <a:rPr lang="en-US" sz="1500" i="1" dirty="0">
                <a:solidFill>
                  <a:schemeClr val="bg1">
                    <a:lumMod val="85000"/>
                  </a:schemeClr>
                </a:solidFill>
                <a:cs typeface="Times New Roman" pitchFamily="18" charset="0"/>
              </a:rPr>
              <a:t>14</a:t>
            </a:r>
            <a:r>
              <a:rPr lang="en-US" sz="1500" i="1" baseline="30000" dirty="0">
                <a:solidFill>
                  <a:schemeClr val="bg1">
                    <a:lumMod val="85000"/>
                  </a:schemeClr>
                </a:solidFill>
                <a:cs typeface="Times New Roman" pitchFamily="18" charset="0"/>
              </a:rPr>
              <a:t>th</a:t>
            </a:r>
            <a:r>
              <a:rPr lang="en-US" sz="1500" i="1" dirty="0">
                <a:solidFill>
                  <a:schemeClr val="bg1">
                    <a:lumMod val="85000"/>
                  </a:schemeClr>
                </a:solidFill>
                <a:cs typeface="Times New Roman" pitchFamily="18" charset="0"/>
              </a:rPr>
              <a:t>-15th</a:t>
            </a:r>
          </a:p>
          <a:p>
            <a:pPr eaLnBrk="1" hangingPunct="1"/>
            <a:endParaRPr lang="en-US" sz="1500" i="1" dirty="0">
              <a:solidFill>
                <a:schemeClr val="bg1">
                  <a:lumMod val="85000"/>
                </a:schemeClr>
              </a:solidFill>
              <a:cs typeface="Times New Roman" pitchFamily="18" charset="0"/>
            </a:endParaRPr>
          </a:p>
          <a:p>
            <a:pPr eaLnBrk="1" hangingPunct="1"/>
            <a:endParaRPr lang="en-US" sz="1500" i="1" dirty="0">
              <a:solidFill>
                <a:schemeClr val="bg1">
                  <a:lumMod val="85000"/>
                </a:schemeClr>
              </a:solidFill>
              <a:cs typeface="Times New Roman" pitchFamily="18" charset="0"/>
            </a:endParaRPr>
          </a:p>
          <a:p>
            <a:pPr eaLnBrk="1" hangingPunct="1"/>
            <a:r>
              <a:rPr lang="en-US" sz="1500" i="1" dirty="0">
                <a:solidFill>
                  <a:schemeClr val="bg1">
                    <a:lumMod val="85000"/>
                  </a:schemeClr>
                </a:solidFill>
                <a:cs typeface="Times New Roman" pitchFamily="18" charset="0"/>
                <a:hlinkClick r:id="rId2"/>
              </a:rPr>
              <a:t>mariahev2@gmail.com</a:t>
            </a:r>
            <a:r>
              <a:rPr lang="en-US" sz="1500" i="1" dirty="0">
                <a:solidFill>
                  <a:schemeClr val="bg1">
                    <a:lumMod val="85000"/>
                  </a:schemeClr>
                </a:solidFill>
                <a:cs typeface="Times New Roman" pitchFamily="18" charset="0"/>
              </a:rPr>
              <a:t>            International.survey@gmail.com</a:t>
            </a:r>
            <a:r>
              <a:rPr lang="en-US" sz="1500" i="1" dirty="0">
                <a:cs typeface="Times New Roman" pitchFamily="18" charset="0"/>
              </a:rPr>
              <a:t/>
            </a:r>
            <a:br>
              <a:rPr lang="en-US" sz="1500" i="1" dirty="0">
                <a:cs typeface="Times New Roman" pitchFamily="18" charset="0"/>
              </a:rPr>
            </a:br>
            <a:endParaRPr lang="en-US" sz="2000" dirty="0"/>
          </a:p>
        </p:txBody>
      </p:sp>
      <p:pic>
        <p:nvPicPr>
          <p:cNvPr id="102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52800" y="5867400"/>
            <a:ext cx="1971675" cy="885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21392068"/>
      </p:ext>
    </p:extLst>
  </p:cSld>
  <p:clrMapOvr>
    <a:masterClrMapping/>
  </p:clrMapOvr>
  <p:transition spd="med" advTm="37715">
    <p:zoom/>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CC"/>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0"/>
            <a:ext cx="7772400" cy="685800"/>
          </a:xfrm>
        </p:spPr>
        <p:txBody>
          <a:bodyPr/>
          <a:lstStyle/>
          <a:p>
            <a:r>
              <a:rPr lang="en-US" sz="7200" dirty="0" smtClean="0">
                <a:solidFill>
                  <a:schemeClr val="bg1">
                    <a:lumMod val="85000"/>
                  </a:schemeClr>
                </a:solidFill>
                <a:latin typeface="Footlight MT Light" pitchFamily="18" charset="0"/>
              </a:rPr>
              <a:t>Introduction</a:t>
            </a:r>
            <a:br>
              <a:rPr lang="en-US" sz="7200" dirty="0" smtClean="0">
                <a:solidFill>
                  <a:schemeClr val="bg1">
                    <a:lumMod val="85000"/>
                  </a:schemeClr>
                </a:solidFill>
                <a:latin typeface="Footlight MT Light" pitchFamily="18" charset="0"/>
              </a:rPr>
            </a:br>
            <a:r>
              <a:rPr lang="en-US" sz="7200" dirty="0" smtClean="0">
                <a:solidFill>
                  <a:schemeClr val="bg1">
                    <a:lumMod val="85000"/>
                  </a:schemeClr>
                </a:solidFill>
                <a:latin typeface="Footlight MT Light" pitchFamily="18" charset="0"/>
              </a:rPr>
              <a:t>&amp; </a:t>
            </a:r>
            <a:br>
              <a:rPr lang="en-US" sz="7200" dirty="0" smtClean="0">
                <a:solidFill>
                  <a:schemeClr val="bg1">
                    <a:lumMod val="85000"/>
                  </a:schemeClr>
                </a:solidFill>
                <a:latin typeface="Footlight MT Light" pitchFamily="18" charset="0"/>
              </a:rPr>
            </a:br>
            <a:r>
              <a:rPr lang="en-US" sz="7200" dirty="0" smtClean="0">
                <a:solidFill>
                  <a:schemeClr val="bg1">
                    <a:lumMod val="85000"/>
                  </a:schemeClr>
                </a:solidFill>
                <a:latin typeface="Footlight MT Light" pitchFamily="18" charset="0"/>
              </a:rPr>
              <a:t>Overview</a:t>
            </a:r>
            <a:endParaRPr lang="en-US" sz="7200" dirty="0">
              <a:solidFill>
                <a:schemeClr val="bg1">
                  <a:lumMod val="85000"/>
                </a:schemeClr>
              </a:solidFill>
              <a:latin typeface="Footlight MT Light" pitchFamily="18" charset="0"/>
            </a:endParaRPr>
          </a:p>
        </p:txBody>
      </p:sp>
      <p:pic>
        <p:nvPicPr>
          <p:cNvPr id="1126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38600" y="6248400"/>
            <a:ext cx="1155447" cy="5355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31752089"/>
      </p:ext>
    </p:extLst>
  </p:cSld>
  <p:clrMapOvr>
    <a:masterClrMapping/>
  </p:clrMapOvr>
  <p:transition spd="med" advTm="8635">
    <p:zo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81000"/>
            <a:ext cx="7848600" cy="990600"/>
          </a:xfrm>
        </p:spPr>
        <p:txBody>
          <a:bodyPr/>
          <a:lstStyle/>
          <a:p>
            <a:r>
              <a:rPr lang="en-US" sz="3600" dirty="0" smtClean="0"/>
              <a:t>Are populist attitudes </a:t>
            </a:r>
            <a:br>
              <a:rPr lang="en-US" sz="3600" dirty="0" smtClean="0"/>
            </a:br>
            <a:r>
              <a:rPr lang="en-US" sz="3600" dirty="0" smtClean="0"/>
              <a:t>undermining Europe?</a:t>
            </a:r>
            <a:endParaRPr lang="en-US" sz="3600" dirty="0"/>
          </a:p>
        </p:txBody>
      </p:sp>
      <p:sp>
        <p:nvSpPr>
          <p:cNvPr id="3" name="Content Placeholder 2"/>
          <p:cNvSpPr>
            <a:spLocks noGrp="1"/>
          </p:cNvSpPr>
          <p:nvPr>
            <p:ph idx="1"/>
          </p:nvPr>
        </p:nvSpPr>
        <p:spPr>
          <a:xfrm>
            <a:off x="685800" y="1524000"/>
            <a:ext cx="7772400" cy="4953000"/>
          </a:xfrm>
        </p:spPr>
        <p:txBody>
          <a:bodyPr/>
          <a:lstStyle/>
          <a:p>
            <a:r>
              <a:rPr lang="en-AU" sz="2400" dirty="0"/>
              <a:t>Aversion to immigrants was a defining issue in political debates about </a:t>
            </a:r>
            <a:r>
              <a:rPr lang="en-AU" sz="2400" dirty="0" err="1"/>
              <a:t>Brexit</a:t>
            </a:r>
            <a:r>
              <a:rPr lang="en-AU" sz="2400" dirty="0"/>
              <a:t> and forms a recurrent theme </a:t>
            </a:r>
            <a:r>
              <a:rPr lang="en-AU" sz="2400" dirty="0" smtClean="0"/>
              <a:t>in </a:t>
            </a:r>
            <a:r>
              <a:rPr lang="en-AU" sz="2400" dirty="0"/>
              <a:t>populist politics in many European Union nations. </a:t>
            </a:r>
            <a:endParaRPr lang="en-AU" sz="2400" dirty="0" smtClean="0"/>
          </a:p>
          <a:p>
            <a:pPr lvl="1"/>
            <a:r>
              <a:rPr lang="en-AU" dirty="0" smtClean="0"/>
              <a:t>Indeed</a:t>
            </a:r>
            <a:r>
              <a:rPr lang="en-AU" dirty="0"/>
              <a:t>, if Britons are not uniquely hostile, then Britain's exit from the EU may be only the first symptom of enduring conflicts that will plague EU nations in future years. </a:t>
            </a:r>
            <a:endParaRPr lang="en-AU" dirty="0" smtClean="0"/>
          </a:p>
          <a:p>
            <a:r>
              <a:rPr lang="en-AU" sz="2400" dirty="0"/>
              <a:t>A well-established indicator of prejudice – aversion to </a:t>
            </a:r>
            <a:r>
              <a:rPr lang="en-AU" sz="2400" dirty="0" err="1"/>
              <a:t>outgroups</a:t>
            </a:r>
            <a:r>
              <a:rPr lang="en-AU" sz="2400" dirty="0"/>
              <a:t> as a neighbours – shows that prejudice against immigrants, other races, Muslims, Hindus, Jews, and Gypsies are all </a:t>
            </a:r>
            <a:r>
              <a:rPr lang="en-AU" sz="2400" dirty="0" smtClean="0"/>
              <a:t>low </a:t>
            </a:r>
            <a:r>
              <a:rPr lang="en-AU" sz="2400" dirty="0"/>
              <a:t>in Britain. </a:t>
            </a:r>
            <a:endParaRPr lang="en-AU" sz="2400" dirty="0" smtClean="0"/>
          </a:p>
          <a:p>
            <a:pPr lvl="1"/>
            <a:r>
              <a:rPr lang="en-AU" dirty="0" smtClean="0"/>
              <a:t>This </a:t>
            </a:r>
            <a:r>
              <a:rPr lang="en-AU" dirty="0"/>
              <a:t>is as expected from the general decline of prejudice with socioeconomic development, leaving Britain similar to other prosperous EU and Anglophone nations. </a:t>
            </a:r>
            <a:endParaRPr lang="en-AU" dirty="0" smtClean="0"/>
          </a:p>
          <a:p>
            <a:endParaRPr lang="en-US" dirty="0"/>
          </a:p>
        </p:txBody>
      </p:sp>
      <p:sp>
        <p:nvSpPr>
          <p:cNvPr id="4" name="Slide Number Placeholder 3"/>
          <p:cNvSpPr>
            <a:spLocks noGrp="1"/>
          </p:cNvSpPr>
          <p:nvPr>
            <p:ph type="sldNum" sz="quarter" idx="12"/>
          </p:nvPr>
        </p:nvSpPr>
        <p:spPr/>
        <p:txBody>
          <a:bodyPr/>
          <a:lstStyle/>
          <a:p>
            <a:pPr>
              <a:defRPr/>
            </a:pPr>
            <a:fld id="{D7AC4DE3-1218-4542-93A1-5C9575CA8A41}" type="slidenum">
              <a:rPr lang="en-US" smtClean="0"/>
              <a:pPr>
                <a:defRPr/>
              </a:pPr>
              <a:t>3</a:t>
            </a:fld>
            <a:endParaRPr lang="en-US"/>
          </a:p>
        </p:txBody>
      </p:sp>
    </p:spTree>
    <p:extLst>
      <p:ext uri="{BB962C8B-B14F-4D97-AF65-F5344CB8AC3E}">
        <p14:creationId xmlns:p14="http://schemas.microsoft.com/office/powerpoint/2010/main" val="1818059300"/>
      </p:ext>
    </p:extLst>
  </p:cSld>
  <p:clrMapOvr>
    <a:masterClrMapping/>
  </p:clrMapOvr>
  <p:transition spd="med">
    <p:zoom/>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609600"/>
            <a:ext cx="8763000" cy="685800"/>
          </a:xfrm>
        </p:spPr>
        <p:txBody>
          <a:bodyPr/>
          <a:lstStyle/>
          <a:p>
            <a:r>
              <a:rPr lang="en-US" sz="3600" b="1" dirty="0" smtClean="0"/>
              <a:t>Changes over time?</a:t>
            </a:r>
            <a:endParaRPr lang="en-US" sz="3600" b="1" dirty="0"/>
          </a:p>
        </p:txBody>
      </p:sp>
      <p:sp>
        <p:nvSpPr>
          <p:cNvPr id="3" name="Content Placeholder 2"/>
          <p:cNvSpPr>
            <a:spLocks noGrp="1"/>
          </p:cNvSpPr>
          <p:nvPr>
            <p:ph idx="1"/>
          </p:nvPr>
        </p:nvSpPr>
        <p:spPr/>
        <p:txBody>
          <a:bodyPr/>
          <a:lstStyle/>
          <a:p>
            <a:r>
              <a:rPr lang="en-AU" sz="2400" dirty="0" smtClean="0"/>
              <a:t>Detailed </a:t>
            </a:r>
            <a:r>
              <a:rPr lang="en-AU" sz="2400" dirty="0"/>
              <a:t>analysis of Britain, Germany, the Netherlands, and the USA shows that prejudice in the EU declined to a minimum in the mid-90s, perhaps lower than elsewhere</a:t>
            </a:r>
            <a:r>
              <a:rPr lang="en-AU" sz="2400" dirty="0" smtClean="0"/>
              <a:t>,</a:t>
            </a:r>
          </a:p>
          <a:p>
            <a:r>
              <a:rPr lang="en-AU" sz="2400" dirty="0" smtClean="0"/>
              <a:t>But prejudice is </a:t>
            </a:r>
            <a:r>
              <a:rPr lang="en-AU" sz="2400" dirty="0"/>
              <a:t>now rising steadily, becoming higher than elsewhere.</a:t>
            </a:r>
            <a:endParaRPr lang="en-US" sz="2400" dirty="0"/>
          </a:p>
        </p:txBody>
      </p:sp>
    </p:spTree>
    <p:custDataLst>
      <p:tags r:id="rId1"/>
    </p:custDataLst>
    <p:extLst>
      <p:ext uri="{BB962C8B-B14F-4D97-AF65-F5344CB8AC3E}">
        <p14:creationId xmlns:p14="http://schemas.microsoft.com/office/powerpoint/2010/main" val="2073824804"/>
      </p:ext>
    </p:extLst>
  </p:cSld>
  <p:clrMapOvr>
    <a:masterClrMapping/>
  </p:clrMapOvr>
  <p:transition spd="med" advTm="45472">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609600"/>
            <a:ext cx="8763000" cy="685800"/>
          </a:xfrm>
        </p:spPr>
        <p:txBody>
          <a:bodyPr/>
          <a:lstStyle/>
          <a:p>
            <a:r>
              <a:rPr lang="en-US" sz="3600" b="1" dirty="0" smtClean="0"/>
              <a:t>Methodological note</a:t>
            </a:r>
            <a:endParaRPr lang="en-US" sz="3600" b="1" dirty="0"/>
          </a:p>
        </p:txBody>
      </p:sp>
      <p:sp>
        <p:nvSpPr>
          <p:cNvPr id="3" name="Content Placeholder 2"/>
          <p:cNvSpPr>
            <a:spLocks noGrp="1"/>
          </p:cNvSpPr>
          <p:nvPr>
            <p:ph idx="1"/>
          </p:nvPr>
        </p:nvSpPr>
        <p:spPr/>
        <p:txBody>
          <a:bodyPr/>
          <a:lstStyle/>
          <a:p>
            <a:r>
              <a:rPr lang="en-AU" sz="2400" dirty="0"/>
              <a:t>Confirmatory factor analysis suggests a single latent ethno-religious prejudice generates all these specific prejudices</a:t>
            </a:r>
            <a:r>
              <a:rPr lang="en-AU" sz="2400" dirty="0" smtClean="0"/>
              <a:t>.</a:t>
            </a:r>
          </a:p>
          <a:p>
            <a:r>
              <a:rPr lang="en-AU" sz="2400" dirty="0" smtClean="0"/>
              <a:t> </a:t>
            </a:r>
            <a:r>
              <a:rPr lang="en-AU" sz="2400" dirty="0"/>
              <a:t>Replication using other measures of prejudice and another cross-national dataset confirms these findings.</a:t>
            </a:r>
            <a:endParaRPr lang="en-US" sz="2400" dirty="0"/>
          </a:p>
        </p:txBody>
      </p:sp>
    </p:spTree>
    <p:custDataLst>
      <p:tags r:id="rId1"/>
    </p:custDataLst>
    <p:extLst>
      <p:ext uri="{BB962C8B-B14F-4D97-AF65-F5344CB8AC3E}">
        <p14:creationId xmlns:p14="http://schemas.microsoft.com/office/powerpoint/2010/main" val="1967078054"/>
      </p:ext>
    </p:extLst>
  </p:cSld>
  <p:clrMapOvr>
    <a:masterClrMapping/>
  </p:clrMapOvr>
  <p:transition spd="med" advTm="45472">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609600"/>
            <a:ext cx="8763000" cy="685800"/>
          </a:xfrm>
        </p:spPr>
        <p:txBody>
          <a:bodyPr/>
          <a:lstStyle/>
          <a:p>
            <a:r>
              <a:rPr lang="en-US" sz="3600" b="1" dirty="0" smtClean="0"/>
              <a:t>Prejudice and confidence in the EU</a:t>
            </a:r>
            <a:endParaRPr lang="en-US" sz="3600" b="1" dirty="0"/>
          </a:p>
        </p:txBody>
      </p:sp>
      <p:sp>
        <p:nvSpPr>
          <p:cNvPr id="3" name="Content Placeholder 2"/>
          <p:cNvSpPr>
            <a:spLocks noGrp="1"/>
          </p:cNvSpPr>
          <p:nvPr>
            <p:ph idx="1"/>
          </p:nvPr>
        </p:nvSpPr>
        <p:spPr/>
        <p:txBody>
          <a:bodyPr/>
          <a:lstStyle/>
          <a:p>
            <a:r>
              <a:rPr lang="en-AU" sz="2400" dirty="0"/>
              <a:t>C</a:t>
            </a:r>
            <a:r>
              <a:rPr lang="en-AU" sz="2400" dirty="0" smtClean="0"/>
              <a:t>ontrary </a:t>
            </a:r>
            <a:r>
              <a:rPr lang="en-AU" sz="2400" dirty="0"/>
              <a:t>to common assumptions, prejudice in fact plays only a minor role in undermining confidence in the EU </a:t>
            </a:r>
            <a:endParaRPr lang="en-AU" sz="2400" dirty="0" smtClean="0"/>
          </a:p>
          <a:p>
            <a:pPr lvl="1"/>
            <a:r>
              <a:rPr lang="en-AU" sz="2400" dirty="0" smtClean="0"/>
              <a:t>many </a:t>
            </a:r>
            <a:r>
              <a:rPr lang="en-AU" sz="2400" dirty="0"/>
              <a:t>other things are more important, </a:t>
            </a:r>
            <a:endParaRPr lang="en-AU" sz="2400" dirty="0" smtClean="0"/>
          </a:p>
          <a:p>
            <a:r>
              <a:rPr lang="en-AU" sz="2400" dirty="0" smtClean="0"/>
              <a:t>Especially important is confidence </a:t>
            </a:r>
            <a:r>
              <a:rPr lang="en-AU" sz="2400" dirty="0"/>
              <a:t>in one's </a:t>
            </a:r>
            <a:r>
              <a:rPr lang="en-AU" sz="2400" b="1" dirty="0"/>
              <a:t>own</a:t>
            </a:r>
            <a:r>
              <a:rPr lang="en-AU" sz="2400" dirty="0"/>
              <a:t> national government.</a:t>
            </a:r>
            <a:endParaRPr lang="en-US" sz="2400" dirty="0"/>
          </a:p>
        </p:txBody>
      </p:sp>
    </p:spTree>
    <p:custDataLst>
      <p:tags r:id="rId1"/>
    </p:custDataLst>
    <p:extLst>
      <p:ext uri="{BB962C8B-B14F-4D97-AF65-F5344CB8AC3E}">
        <p14:creationId xmlns:p14="http://schemas.microsoft.com/office/powerpoint/2010/main" val="251625303"/>
      </p:ext>
    </p:extLst>
  </p:cSld>
  <p:clrMapOvr>
    <a:masterClrMapping/>
  </p:clrMapOvr>
  <p:transition spd="med" advTm="45472">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00CC"/>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0"/>
            <a:ext cx="7772400" cy="685800"/>
          </a:xfrm>
        </p:spPr>
        <p:txBody>
          <a:bodyPr/>
          <a:lstStyle/>
          <a:p>
            <a:r>
              <a:rPr lang="en-US" sz="7200" dirty="0" smtClean="0">
                <a:solidFill>
                  <a:schemeClr val="bg1">
                    <a:lumMod val="85000"/>
                  </a:schemeClr>
                </a:solidFill>
                <a:latin typeface="Footlight MT Light" pitchFamily="18" charset="0"/>
              </a:rPr>
              <a:t>Data and</a:t>
            </a:r>
            <a:br>
              <a:rPr lang="en-US" sz="7200" dirty="0" smtClean="0">
                <a:solidFill>
                  <a:schemeClr val="bg1">
                    <a:lumMod val="85000"/>
                  </a:schemeClr>
                </a:solidFill>
                <a:latin typeface="Footlight MT Light" pitchFamily="18" charset="0"/>
              </a:rPr>
            </a:br>
            <a:r>
              <a:rPr lang="en-US" sz="7200" dirty="0">
                <a:solidFill>
                  <a:schemeClr val="bg1">
                    <a:lumMod val="85000"/>
                  </a:schemeClr>
                </a:solidFill>
                <a:latin typeface="Footlight MT Light" pitchFamily="18" charset="0"/>
              </a:rPr>
              <a:t>m</a:t>
            </a:r>
            <a:r>
              <a:rPr lang="en-US" sz="7200" dirty="0" smtClean="0">
                <a:solidFill>
                  <a:schemeClr val="bg1">
                    <a:lumMod val="85000"/>
                  </a:schemeClr>
                </a:solidFill>
                <a:latin typeface="Footlight MT Light" pitchFamily="18" charset="0"/>
              </a:rPr>
              <a:t>ethods</a:t>
            </a:r>
            <a:endParaRPr lang="en-US" sz="7200" dirty="0">
              <a:solidFill>
                <a:schemeClr val="bg1">
                  <a:lumMod val="85000"/>
                </a:schemeClr>
              </a:solidFill>
              <a:latin typeface="Footlight MT Light" pitchFamily="18" charset="0"/>
            </a:endParaRPr>
          </a:p>
        </p:txBody>
      </p:sp>
      <p:pic>
        <p:nvPicPr>
          <p:cNvPr id="1126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33800" y="6281737"/>
            <a:ext cx="1155447" cy="5355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57778975"/>
      </p:ext>
    </p:extLst>
  </p:cSld>
  <p:clrMapOvr>
    <a:masterClrMapping/>
  </p:clrMapOvr>
  <p:transition spd="med" advTm="8635">
    <p:zoom/>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Data and Methods</a:t>
            </a:r>
            <a:endParaRPr lang="en-US" sz="4000" dirty="0"/>
          </a:p>
        </p:txBody>
      </p:sp>
      <p:sp>
        <p:nvSpPr>
          <p:cNvPr id="3" name="Content Placeholder 2"/>
          <p:cNvSpPr>
            <a:spLocks noGrp="1"/>
          </p:cNvSpPr>
          <p:nvPr>
            <p:ph idx="1"/>
          </p:nvPr>
        </p:nvSpPr>
        <p:spPr/>
        <p:txBody>
          <a:bodyPr/>
          <a:lstStyle/>
          <a:p>
            <a:pPr>
              <a:lnSpc>
                <a:spcPct val="120000"/>
              </a:lnSpc>
              <a:spcBef>
                <a:spcPts val="0"/>
              </a:spcBef>
              <a:spcAft>
                <a:spcPts val="1200"/>
              </a:spcAft>
            </a:pPr>
            <a:r>
              <a:rPr lang="en-AU" sz="2400" dirty="0" smtClean="0"/>
              <a:t>Data: pooled </a:t>
            </a:r>
            <a:r>
              <a:rPr lang="en-AU" sz="2400" dirty="0"/>
              <a:t>World and European Values Surveys </a:t>
            </a:r>
            <a:endParaRPr lang="en-AU" sz="2400" dirty="0" smtClean="0"/>
          </a:p>
          <a:p>
            <a:pPr lvl="1">
              <a:lnSpc>
                <a:spcPct val="120000"/>
              </a:lnSpc>
              <a:spcBef>
                <a:spcPts val="0"/>
              </a:spcBef>
              <a:spcAft>
                <a:spcPts val="1200"/>
              </a:spcAft>
              <a:buFont typeface="Wingdings"/>
              <a:buChar char="Ø"/>
            </a:pPr>
            <a:r>
              <a:rPr lang="en-AU" sz="2400" dirty="0" smtClean="0"/>
              <a:t>450,000+ </a:t>
            </a:r>
            <a:r>
              <a:rPr lang="en-AU" sz="2400" dirty="0"/>
              <a:t>individuals, </a:t>
            </a:r>
            <a:endParaRPr lang="en-AU" sz="2400" dirty="0" smtClean="0"/>
          </a:p>
          <a:p>
            <a:pPr lvl="1">
              <a:lnSpc>
                <a:spcPct val="120000"/>
              </a:lnSpc>
              <a:spcBef>
                <a:spcPts val="0"/>
              </a:spcBef>
              <a:spcAft>
                <a:spcPts val="1200"/>
              </a:spcAft>
              <a:buFont typeface="Wingdings"/>
              <a:buChar char="Ø"/>
            </a:pPr>
            <a:r>
              <a:rPr lang="en-AU" sz="2400" dirty="0" smtClean="0"/>
              <a:t>&gt;</a:t>
            </a:r>
            <a:r>
              <a:rPr lang="en-AU" sz="2400" dirty="0" smtClean="0"/>
              <a:t>300+ </a:t>
            </a:r>
            <a:r>
              <a:rPr lang="en-AU" sz="2400" dirty="0"/>
              <a:t>surveys, and </a:t>
            </a:r>
            <a:endParaRPr lang="en-AU" sz="2400" dirty="0" smtClean="0"/>
          </a:p>
          <a:p>
            <a:pPr lvl="1">
              <a:lnSpc>
                <a:spcPct val="120000"/>
              </a:lnSpc>
              <a:spcBef>
                <a:spcPts val="0"/>
              </a:spcBef>
              <a:spcAft>
                <a:spcPts val="1200"/>
              </a:spcAft>
              <a:buFont typeface="Wingdings"/>
              <a:buChar char="Ø"/>
            </a:pPr>
            <a:r>
              <a:rPr lang="en-AU" sz="2400" dirty="0"/>
              <a:t>&gt;</a:t>
            </a:r>
            <a:r>
              <a:rPr lang="en-AU" sz="2400" dirty="0" smtClean="0"/>
              <a:t>100+ </a:t>
            </a:r>
            <a:r>
              <a:rPr lang="en-AU" sz="2400" dirty="0"/>
              <a:t>nations for this </a:t>
            </a:r>
            <a:r>
              <a:rPr lang="en-AU" sz="2400" dirty="0" smtClean="0"/>
              <a:t>analysis</a:t>
            </a:r>
          </a:p>
          <a:p>
            <a:pPr lvl="1">
              <a:lnSpc>
                <a:spcPct val="120000"/>
              </a:lnSpc>
              <a:spcBef>
                <a:spcPts val="0"/>
              </a:spcBef>
              <a:spcAft>
                <a:spcPts val="1200"/>
              </a:spcAft>
              <a:buFont typeface="Wingdings"/>
              <a:buChar char="Ø"/>
            </a:pPr>
            <a:r>
              <a:rPr lang="en-AU" sz="2400" dirty="0" smtClean="0"/>
              <a:t>replication from European </a:t>
            </a:r>
            <a:r>
              <a:rPr lang="en-AU" sz="2400" dirty="0"/>
              <a:t>Quality of Life surveys. </a:t>
            </a:r>
            <a:endParaRPr lang="en-AU" sz="2400" dirty="0" smtClean="0"/>
          </a:p>
          <a:p>
            <a:r>
              <a:rPr lang="en-AU" sz="2400" dirty="0" smtClean="0"/>
              <a:t>Analysis: descriptive</a:t>
            </a:r>
            <a:r>
              <a:rPr lang="en-AU" sz="2400" dirty="0"/>
              <a:t>, multi-level, and structural equation methods.</a:t>
            </a:r>
            <a:endParaRPr lang="en-US" sz="2400" dirty="0"/>
          </a:p>
        </p:txBody>
      </p:sp>
      <p:sp>
        <p:nvSpPr>
          <p:cNvPr id="4" name="Slide Number Placeholder 3"/>
          <p:cNvSpPr>
            <a:spLocks noGrp="1"/>
          </p:cNvSpPr>
          <p:nvPr>
            <p:ph type="sldNum" sz="quarter" idx="12"/>
          </p:nvPr>
        </p:nvSpPr>
        <p:spPr/>
        <p:txBody>
          <a:bodyPr/>
          <a:lstStyle/>
          <a:p>
            <a:pPr>
              <a:defRPr/>
            </a:pPr>
            <a:fld id="{D7AC4DE3-1218-4542-93A1-5C9575CA8A41}" type="slidenum">
              <a:rPr lang="en-US" smtClean="0"/>
              <a:pPr>
                <a:defRPr/>
              </a:pPr>
              <a:t>8</a:t>
            </a:fld>
            <a:endParaRPr lang="en-US"/>
          </a:p>
        </p:txBody>
      </p:sp>
    </p:spTree>
    <p:extLst>
      <p:ext uri="{BB962C8B-B14F-4D97-AF65-F5344CB8AC3E}">
        <p14:creationId xmlns:p14="http://schemas.microsoft.com/office/powerpoint/2010/main" val="1657823509"/>
      </p:ext>
    </p:extLst>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00CC"/>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0"/>
            <a:ext cx="7772400" cy="685800"/>
          </a:xfrm>
        </p:spPr>
        <p:txBody>
          <a:bodyPr/>
          <a:lstStyle/>
          <a:p>
            <a:r>
              <a:rPr lang="en-US" sz="7200" dirty="0" smtClean="0">
                <a:solidFill>
                  <a:schemeClr val="bg1">
                    <a:lumMod val="85000"/>
                  </a:schemeClr>
                </a:solidFill>
                <a:latin typeface="Footlight MT Light" pitchFamily="18" charset="0"/>
              </a:rPr>
              <a:t>Prejudice questions</a:t>
            </a:r>
            <a:endParaRPr lang="en-US" sz="7200" dirty="0">
              <a:solidFill>
                <a:schemeClr val="bg1">
                  <a:lumMod val="85000"/>
                </a:schemeClr>
              </a:solidFill>
              <a:latin typeface="Footlight MT Light" pitchFamily="18" charset="0"/>
            </a:endParaRPr>
          </a:p>
        </p:txBody>
      </p:sp>
      <p:pic>
        <p:nvPicPr>
          <p:cNvPr id="1126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05200" y="6248400"/>
            <a:ext cx="1155447" cy="5355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8631022"/>
      </p:ext>
    </p:extLst>
  </p:cSld>
  <p:clrMapOvr>
    <a:masterClrMapping/>
  </p:clrMapOvr>
  <p:transition spd="med" advTm="8635">
    <p:zoom/>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167849" y="228600"/>
            <a:ext cx="8839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altLang="en-US" sz="3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Questions:</a:t>
            </a:r>
            <a:endParaRPr kumimoji="0" lang="en-US" altLang="en-US" sz="32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025"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181" y="796101"/>
            <a:ext cx="9151650" cy="35052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3"/>
          <p:cNvSpPr>
            <a:spLocks noChangeArrowheads="1"/>
          </p:cNvSpPr>
          <p:nvPr/>
        </p:nvSpPr>
        <p:spPr bwMode="auto">
          <a:xfrm>
            <a:off x="0" y="28098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 name="TextBox 4"/>
          <p:cNvSpPr txBox="1"/>
          <p:nvPr/>
        </p:nvSpPr>
        <p:spPr>
          <a:xfrm>
            <a:off x="167848" y="4191000"/>
            <a:ext cx="8518951" cy="2382191"/>
          </a:xfrm>
          <a:prstGeom prst="rect">
            <a:avLst/>
          </a:prstGeom>
          <a:noFill/>
        </p:spPr>
        <p:txBody>
          <a:bodyPr wrap="square" rtlCol="0">
            <a:spAutoFit/>
          </a:bodyPr>
          <a:lstStyle/>
          <a:p>
            <a:r>
              <a:rPr lang="en-AU" dirty="0" smtClean="0"/>
              <a:t> </a:t>
            </a:r>
            <a:r>
              <a:rPr lang="en-AU" sz="2400" dirty="0" smtClean="0">
                <a:latin typeface="Arial" pitchFamily="34" charset="0"/>
                <a:cs typeface="Arial" pitchFamily="34" charset="0"/>
              </a:rPr>
              <a:t>Also, Gypsies</a:t>
            </a:r>
            <a:r>
              <a:rPr lang="en-AU" sz="2400" dirty="0">
                <a:latin typeface="Arial" pitchFamily="34" charset="0"/>
                <a:cs typeface="Arial" pitchFamily="34" charset="0"/>
              </a:rPr>
              <a:t>, Hindus, Jews, and Muslims (from "add on" versions or other years</a:t>
            </a:r>
            <a:r>
              <a:rPr lang="en-AU" sz="2400" dirty="0" smtClean="0">
                <a:latin typeface="Arial" pitchFamily="34" charset="0"/>
                <a:cs typeface="Arial" pitchFamily="34" charset="0"/>
              </a:rPr>
              <a:t>)</a:t>
            </a:r>
          </a:p>
          <a:p>
            <a:r>
              <a:rPr lang="en-AU" sz="2400" dirty="0">
                <a:latin typeface="Arial" pitchFamily="34" charset="0"/>
                <a:cs typeface="Arial" pitchFamily="34" charset="0"/>
              </a:rPr>
              <a:t>Unfortunately, all these items are dichotomies so, as has long been known, measurement is crude and random measurement error is greater than if they had been measured on a 5-category or 7-category scale </a:t>
            </a:r>
            <a:endParaRPr lang="en-US" sz="2400" dirty="0">
              <a:latin typeface="Arial" pitchFamily="34" charset="0"/>
              <a:cs typeface="Arial" pitchFamily="34" charset="0"/>
            </a:endParaRPr>
          </a:p>
        </p:txBody>
      </p:sp>
    </p:spTree>
    <p:extLst>
      <p:ext uri="{BB962C8B-B14F-4D97-AF65-F5344CB8AC3E}">
        <p14:creationId xmlns:p14="http://schemas.microsoft.com/office/powerpoint/2010/main" val="1040745682"/>
      </p:ext>
    </p:extLst>
  </p:cSld>
  <p:clrMapOvr>
    <a:masterClrMapping/>
  </p:clrMapOvr>
  <p:transition spd="med">
    <p:zoom/>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00CC"/>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762000"/>
            <a:ext cx="8001000" cy="5334000"/>
          </a:xfrm>
        </p:spPr>
        <p:txBody>
          <a:bodyPr/>
          <a:lstStyle/>
          <a:p>
            <a:r>
              <a:rPr lang="en-US" sz="7200" dirty="0" smtClean="0">
                <a:solidFill>
                  <a:schemeClr val="bg1">
                    <a:lumMod val="85000"/>
                  </a:schemeClr>
                </a:solidFill>
                <a:latin typeface="Footlight MT Light" pitchFamily="18" charset="0"/>
              </a:rPr>
              <a:t>Descriptive results: </a:t>
            </a:r>
            <a:r>
              <a:rPr lang="en-US" sz="7200" dirty="0" smtClean="0">
                <a:solidFill>
                  <a:schemeClr val="bg1">
                    <a:lumMod val="85000"/>
                  </a:schemeClr>
                </a:solidFill>
                <a:latin typeface="Footlight MT Light" pitchFamily="18" charset="0"/>
              </a:rPr>
              <a:t>UK </a:t>
            </a:r>
            <a:r>
              <a:rPr lang="en-US" sz="7200" dirty="0" err="1" smtClean="0">
                <a:solidFill>
                  <a:schemeClr val="bg1">
                    <a:lumMod val="85000"/>
                  </a:schemeClr>
                </a:solidFill>
                <a:latin typeface="Footlight MT Light" pitchFamily="18" charset="0"/>
              </a:rPr>
              <a:t>vs</a:t>
            </a:r>
            <a:r>
              <a:rPr lang="en-US" sz="7200" dirty="0" smtClean="0">
                <a:solidFill>
                  <a:schemeClr val="bg1">
                    <a:lumMod val="85000"/>
                  </a:schemeClr>
                </a:solidFill>
                <a:latin typeface="Footlight MT Light" pitchFamily="18" charset="0"/>
              </a:rPr>
              <a:t> other nations</a:t>
            </a:r>
            <a:br>
              <a:rPr lang="en-US" sz="7200" dirty="0" smtClean="0">
                <a:solidFill>
                  <a:schemeClr val="bg1">
                    <a:lumMod val="85000"/>
                  </a:schemeClr>
                </a:solidFill>
                <a:latin typeface="Footlight MT Light" pitchFamily="18" charset="0"/>
              </a:rPr>
            </a:br>
            <a:r>
              <a:rPr lang="en-US" sz="7200" dirty="0" smtClean="0">
                <a:solidFill>
                  <a:schemeClr val="bg1">
                    <a:lumMod val="85000"/>
                  </a:schemeClr>
                </a:solidFill>
                <a:latin typeface="Footlight MT Light" pitchFamily="18" charset="0"/>
              </a:rPr>
              <a:t/>
            </a:r>
            <a:br>
              <a:rPr lang="en-US" sz="7200" dirty="0" smtClean="0">
                <a:solidFill>
                  <a:schemeClr val="bg1">
                    <a:lumMod val="85000"/>
                  </a:schemeClr>
                </a:solidFill>
                <a:latin typeface="Footlight MT Light" pitchFamily="18" charset="0"/>
              </a:rPr>
            </a:br>
            <a:r>
              <a:rPr lang="en-US" sz="7200" dirty="0" smtClean="0">
                <a:solidFill>
                  <a:schemeClr val="bg1">
                    <a:lumMod val="85000"/>
                  </a:schemeClr>
                </a:solidFill>
                <a:latin typeface="Footlight MT Light" pitchFamily="18" charset="0"/>
              </a:rPr>
              <a:t>We will see that the UK is not unique</a:t>
            </a:r>
            <a:endParaRPr lang="en-US" sz="7200" dirty="0">
              <a:solidFill>
                <a:schemeClr val="bg1">
                  <a:lumMod val="85000"/>
                </a:schemeClr>
              </a:solidFill>
              <a:latin typeface="Footlight MT Light" pitchFamily="18" charset="0"/>
            </a:endParaRPr>
          </a:p>
        </p:txBody>
      </p:sp>
      <p:pic>
        <p:nvPicPr>
          <p:cNvPr id="1126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33800" y="6322402"/>
            <a:ext cx="1155447" cy="5355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07105029"/>
      </p:ext>
    </p:extLst>
  </p:cSld>
  <p:clrMapOvr>
    <a:masterClrMapping/>
  </p:clrMapOvr>
  <p:transition spd="med" advTm="8635">
    <p:zoom/>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19200" y="152400"/>
            <a:ext cx="6781800" cy="6477000"/>
          </a:xfrm>
          <a:prstGeom prst="rect">
            <a:avLst/>
          </a:prstGeom>
          <a:noFill/>
          <a:ln>
            <a:noFill/>
          </a:ln>
        </p:spPr>
      </p:pic>
    </p:spTree>
    <p:extLst>
      <p:ext uri="{BB962C8B-B14F-4D97-AF65-F5344CB8AC3E}">
        <p14:creationId xmlns:p14="http://schemas.microsoft.com/office/powerpoint/2010/main" val="3530956407"/>
      </p:ext>
    </p:extLst>
  </p:cSld>
  <p:clrMapOvr>
    <a:masterClrMapping/>
  </p:clrMapOvr>
  <p:transition spd="med">
    <p:zoom/>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3000" y="152400"/>
            <a:ext cx="6553200" cy="6629400"/>
          </a:xfrm>
          <a:prstGeom prst="rect">
            <a:avLst/>
          </a:prstGeom>
          <a:noFill/>
          <a:ln>
            <a:noFill/>
          </a:ln>
        </p:spPr>
      </p:pic>
    </p:spTree>
    <p:extLst>
      <p:ext uri="{BB962C8B-B14F-4D97-AF65-F5344CB8AC3E}">
        <p14:creationId xmlns:p14="http://schemas.microsoft.com/office/powerpoint/2010/main" val="1979393765"/>
      </p:ext>
    </p:extLst>
  </p:cSld>
  <p:clrMapOvr>
    <a:masterClrMapping/>
  </p:clrMapOvr>
  <p:transition spd="med">
    <p:zoom/>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4400" y="76200"/>
            <a:ext cx="6858000" cy="6781800"/>
          </a:xfrm>
          <a:prstGeom prst="rect">
            <a:avLst/>
          </a:prstGeom>
          <a:noFill/>
          <a:ln>
            <a:noFill/>
          </a:ln>
        </p:spPr>
      </p:pic>
    </p:spTree>
    <p:extLst>
      <p:ext uri="{BB962C8B-B14F-4D97-AF65-F5344CB8AC3E}">
        <p14:creationId xmlns:p14="http://schemas.microsoft.com/office/powerpoint/2010/main" val="1660106587"/>
      </p:ext>
    </p:extLst>
  </p:cSld>
  <p:clrMapOvr>
    <a:masterClrMapping/>
  </p:clrMapOvr>
  <p:transition spd="med">
    <p:zoom/>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95400" y="152400"/>
            <a:ext cx="6553200" cy="6477000"/>
          </a:xfrm>
          <a:prstGeom prst="rect">
            <a:avLst/>
          </a:prstGeom>
          <a:noFill/>
          <a:ln>
            <a:noFill/>
          </a:ln>
        </p:spPr>
      </p:pic>
    </p:spTree>
    <p:extLst>
      <p:ext uri="{BB962C8B-B14F-4D97-AF65-F5344CB8AC3E}">
        <p14:creationId xmlns:p14="http://schemas.microsoft.com/office/powerpoint/2010/main" val="758112935"/>
      </p:ext>
    </p:extLst>
  </p:cSld>
  <p:clrMapOvr>
    <a:masterClrMapping/>
  </p:clrMapOvr>
  <p:transition spd="med">
    <p:zoom/>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0" y="76200"/>
            <a:ext cx="6248400" cy="6553200"/>
          </a:xfrm>
          <a:prstGeom prst="rect">
            <a:avLst/>
          </a:prstGeom>
          <a:noFill/>
          <a:ln>
            <a:noFill/>
          </a:ln>
        </p:spPr>
      </p:pic>
    </p:spTree>
    <p:extLst>
      <p:ext uri="{BB962C8B-B14F-4D97-AF65-F5344CB8AC3E}">
        <p14:creationId xmlns:p14="http://schemas.microsoft.com/office/powerpoint/2010/main" val="1466615830"/>
      </p:ext>
    </p:extLst>
  </p:cSld>
  <p:clrMapOvr>
    <a:masterClrMapping/>
  </p:clrMapOvr>
  <p:transition spd="med">
    <p:zoom/>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66800" y="76200"/>
            <a:ext cx="6781800" cy="6781800"/>
          </a:xfrm>
          <a:prstGeom prst="rect">
            <a:avLst/>
          </a:prstGeom>
          <a:noFill/>
          <a:ln>
            <a:noFill/>
          </a:ln>
        </p:spPr>
      </p:pic>
    </p:spTree>
    <p:extLst>
      <p:ext uri="{BB962C8B-B14F-4D97-AF65-F5344CB8AC3E}">
        <p14:creationId xmlns:p14="http://schemas.microsoft.com/office/powerpoint/2010/main" val="634256969"/>
      </p:ext>
    </p:extLst>
  </p:cSld>
  <p:clrMapOvr>
    <a:masterClrMapping/>
  </p:clrMapOvr>
  <p:transition spd="med">
    <p:zoom/>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00CC"/>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1143000"/>
            <a:ext cx="7772400" cy="3962400"/>
          </a:xfrm>
        </p:spPr>
        <p:txBody>
          <a:bodyPr/>
          <a:lstStyle/>
          <a:p>
            <a:r>
              <a:rPr lang="en-US" sz="7200" dirty="0" smtClean="0">
                <a:solidFill>
                  <a:schemeClr val="bg1">
                    <a:lumMod val="85000"/>
                  </a:schemeClr>
                </a:solidFill>
                <a:latin typeface="Footlight MT Light" pitchFamily="18" charset="0"/>
              </a:rPr>
              <a:t>The key issue in the public discussion of </a:t>
            </a:r>
            <a:r>
              <a:rPr lang="en-US" sz="7200" dirty="0" err="1" smtClean="0">
                <a:solidFill>
                  <a:schemeClr val="bg1">
                    <a:lumMod val="85000"/>
                  </a:schemeClr>
                </a:solidFill>
                <a:latin typeface="Footlight MT Light" pitchFamily="18" charset="0"/>
              </a:rPr>
              <a:t>Brexit</a:t>
            </a:r>
            <a:r>
              <a:rPr lang="en-US" sz="7200" dirty="0" smtClean="0">
                <a:solidFill>
                  <a:schemeClr val="bg1">
                    <a:lumMod val="85000"/>
                  </a:schemeClr>
                </a:solidFill>
                <a:latin typeface="Footlight MT Light" pitchFamily="18" charset="0"/>
              </a:rPr>
              <a:t>…</a:t>
            </a:r>
            <a:endParaRPr lang="en-US" sz="7200" dirty="0">
              <a:solidFill>
                <a:schemeClr val="bg1">
                  <a:lumMod val="85000"/>
                </a:schemeClr>
              </a:solidFill>
              <a:latin typeface="Footlight MT Light" pitchFamily="18" charset="0"/>
            </a:endParaRPr>
          </a:p>
        </p:txBody>
      </p:sp>
      <p:pic>
        <p:nvPicPr>
          <p:cNvPr id="1126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33800" y="6248400"/>
            <a:ext cx="1155447" cy="5355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00411978"/>
      </p:ext>
    </p:extLst>
  </p:cSld>
  <p:clrMapOvr>
    <a:masterClrMapping/>
  </p:clrMapOvr>
  <p:transition spd="med" advTm="8635">
    <p:zoom/>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4400" y="152400"/>
            <a:ext cx="6629400" cy="6553200"/>
          </a:xfrm>
          <a:prstGeom prst="rect">
            <a:avLst/>
          </a:prstGeom>
          <a:noFill/>
          <a:ln>
            <a:noFill/>
          </a:ln>
        </p:spPr>
      </p:pic>
    </p:spTree>
    <p:extLst>
      <p:ext uri="{BB962C8B-B14F-4D97-AF65-F5344CB8AC3E}">
        <p14:creationId xmlns:p14="http://schemas.microsoft.com/office/powerpoint/2010/main" val="1001454077"/>
      </p:ext>
    </p:extLst>
  </p:cSld>
  <p:clrMapOvr>
    <a:masterClrMapping/>
  </p:clrMapOvr>
  <p:transition spd="med">
    <p:zoom/>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533400"/>
            <a:ext cx="7848600" cy="990600"/>
          </a:xfrm>
        </p:spPr>
        <p:txBody>
          <a:bodyPr/>
          <a:lstStyle/>
          <a:p>
            <a:r>
              <a:rPr lang="en-US" dirty="0" smtClean="0"/>
              <a:t>Note: Although few favor segregation, small preferences can have large consequences…</a:t>
            </a:r>
            <a:endParaRPr lang="en-US" dirty="0"/>
          </a:p>
        </p:txBody>
      </p:sp>
      <p:sp>
        <p:nvSpPr>
          <p:cNvPr id="3" name="Content Placeholder 2"/>
          <p:cNvSpPr>
            <a:spLocks noGrp="1"/>
          </p:cNvSpPr>
          <p:nvPr>
            <p:ph idx="1"/>
          </p:nvPr>
        </p:nvSpPr>
        <p:spPr>
          <a:xfrm>
            <a:off x="609600" y="1905000"/>
            <a:ext cx="7772400" cy="4572000"/>
          </a:xfrm>
        </p:spPr>
        <p:txBody>
          <a:bodyPr/>
          <a:lstStyle/>
          <a:p>
            <a:r>
              <a:rPr lang="en-US" dirty="0" smtClean="0"/>
              <a:t>Small amounts of prejudice can be expected to create large amounts of residential segregation. </a:t>
            </a:r>
          </a:p>
          <a:p>
            <a:r>
              <a:rPr lang="en-US" dirty="0" smtClean="0"/>
              <a:t>This famous result is due to Thomas </a:t>
            </a:r>
            <a:r>
              <a:rPr lang="en-US" dirty="0"/>
              <a:t>C. Schelling </a:t>
            </a:r>
            <a:endParaRPr lang="en-US" dirty="0" smtClean="0"/>
          </a:p>
          <a:p>
            <a:pPr lvl="1"/>
            <a:r>
              <a:rPr lang="en-US" dirty="0" smtClean="0"/>
              <a:t>(</a:t>
            </a:r>
            <a:r>
              <a:rPr lang="en-US" dirty="0"/>
              <a:t>1969) "Models of segregation", </a:t>
            </a:r>
            <a:r>
              <a:rPr lang="en-US" i="1" dirty="0"/>
              <a:t>American Economic Review</a:t>
            </a:r>
            <a:r>
              <a:rPr lang="en-US" dirty="0"/>
              <a:t>, 1969, 59(2), </a:t>
            </a:r>
            <a:r>
              <a:rPr lang="en-US" dirty="0">
                <a:hlinkClick r:id="rId2"/>
              </a:rPr>
              <a:t>488–493</a:t>
            </a:r>
            <a:r>
              <a:rPr lang="en-US" dirty="0" smtClean="0"/>
              <a:t>.</a:t>
            </a:r>
          </a:p>
          <a:p>
            <a:pPr lvl="1"/>
            <a:r>
              <a:rPr lang="en-US" dirty="0" smtClean="0"/>
              <a:t>(</a:t>
            </a:r>
            <a:r>
              <a:rPr lang="en-US" dirty="0"/>
              <a:t>1971). "Dynamic Models of Segregation," </a:t>
            </a:r>
            <a:r>
              <a:rPr lang="en-US" i="1" dirty="0"/>
              <a:t>Journal of Mathematical Sociology</a:t>
            </a:r>
            <a:r>
              <a:rPr lang="en-US" dirty="0"/>
              <a:t>, 1(2), pp. </a:t>
            </a:r>
            <a:r>
              <a:rPr lang="en-US" dirty="0">
                <a:hlinkClick r:id="rId3"/>
              </a:rPr>
              <a:t>143–186</a:t>
            </a:r>
            <a:r>
              <a:rPr lang="en-US" dirty="0"/>
              <a:t>.</a:t>
            </a:r>
          </a:p>
          <a:p>
            <a:pPr lvl="1"/>
            <a:r>
              <a:rPr lang="en-US" dirty="0" smtClean="0"/>
              <a:t>(</a:t>
            </a:r>
            <a:r>
              <a:rPr lang="en-US" dirty="0"/>
              <a:t>1978) </a:t>
            </a:r>
            <a:r>
              <a:rPr lang="en-US" i="1" dirty="0" err="1"/>
              <a:t>Micromotives</a:t>
            </a:r>
            <a:r>
              <a:rPr lang="en-US" i="1" dirty="0"/>
              <a:t> and </a:t>
            </a:r>
            <a:r>
              <a:rPr lang="en-US" i="1" dirty="0" err="1"/>
              <a:t>Macrobehavior</a:t>
            </a:r>
            <a:r>
              <a:rPr lang="en-US" dirty="0"/>
              <a:t>, Norton. </a:t>
            </a:r>
          </a:p>
          <a:p>
            <a:endParaRPr lang="en-US" dirty="0"/>
          </a:p>
        </p:txBody>
      </p:sp>
      <p:sp>
        <p:nvSpPr>
          <p:cNvPr id="4" name="Slide Number Placeholder 3"/>
          <p:cNvSpPr>
            <a:spLocks noGrp="1"/>
          </p:cNvSpPr>
          <p:nvPr>
            <p:ph type="sldNum" sz="quarter" idx="12"/>
          </p:nvPr>
        </p:nvSpPr>
        <p:spPr/>
        <p:txBody>
          <a:bodyPr/>
          <a:lstStyle/>
          <a:p>
            <a:pPr>
              <a:defRPr/>
            </a:pPr>
            <a:fld id="{D7AC4DE3-1218-4542-93A1-5C9575CA8A41}" type="slidenum">
              <a:rPr lang="en-US" smtClean="0"/>
              <a:pPr>
                <a:defRPr/>
              </a:pPr>
              <a:t>20</a:t>
            </a:fld>
            <a:endParaRPr lang="en-US"/>
          </a:p>
        </p:txBody>
      </p:sp>
    </p:spTree>
    <p:extLst>
      <p:ext uri="{BB962C8B-B14F-4D97-AF65-F5344CB8AC3E}">
        <p14:creationId xmlns:p14="http://schemas.microsoft.com/office/powerpoint/2010/main" val="695816196"/>
      </p:ext>
    </p:extLst>
  </p:cSld>
  <p:clrMapOvr>
    <a:masterClrMapping/>
  </p:clrMapOvr>
  <p:transition spd="med">
    <p:zoom/>
  </p:transition>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000CC"/>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7772400" cy="3962400"/>
          </a:xfrm>
        </p:spPr>
        <p:txBody>
          <a:bodyPr/>
          <a:lstStyle/>
          <a:p>
            <a:r>
              <a:rPr lang="en-US" sz="7200" dirty="0" smtClean="0">
                <a:solidFill>
                  <a:schemeClr val="bg1">
                    <a:lumMod val="85000"/>
                  </a:schemeClr>
                </a:solidFill>
                <a:latin typeface="Footlight MT Light" pitchFamily="18" charset="0"/>
              </a:rPr>
              <a:t>Replications</a:t>
            </a:r>
            <a:endParaRPr lang="en-US" sz="7200" dirty="0">
              <a:solidFill>
                <a:schemeClr val="bg1">
                  <a:lumMod val="85000"/>
                </a:schemeClr>
              </a:solidFill>
              <a:latin typeface="Footlight MT Light" pitchFamily="18" charset="0"/>
            </a:endParaRPr>
          </a:p>
        </p:txBody>
      </p:sp>
      <p:pic>
        <p:nvPicPr>
          <p:cNvPr id="1126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33800" y="6248400"/>
            <a:ext cx="1155447" cy="5355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62472876"/>
      </p:ext>
    </p:extLst>
  </p:cSld>
  <p:clrMapOvr>
    <a:masterClrMapping/>
  </p:clrMapOvr>
  <p:transition spd="med" advTm="8635">
    <p:zoom/>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800" y="457200"/>
            <a:ext cx="8610600" cy="5638800"/>
          </a:xfrm>
          <a:prstGeom prst="rect">
            <a:avLst/>
          </a:prstGeom>
          <a:noFill/>
          <a:ln>
            <a:noFill/>
          </a:ln>
        </p:spPr>
      </p:pic>
    </p:spTree>
    <p:extLst>
      <p:ext uri="{BB962C8B-B14F-4D97-AF65-F5344CB8AC3E}">
        <p14:creationId xmlns:p14="http://schemas.microsoft.com/office/powerpoint/2010/main" val="1921719953"/>
      </p:ext>
    </p:extLst>
  </p:cSld>
  <p:clrMapOvr>
    <a:masterClrMapping/>
  </p:clrMapOvr>
  <p:transition spd="med">
    <p:zoom/>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000CC"/>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7772400" cy="3962400"/>
          </a:xfrm>
        </p:spPr>
        <p:txBody>
          <a:bodyPr/>
          <a:lstStyle/>
          <a:p>
            <a:r>
              <a:rPr lang="en-US" sz="9600" dirty="0" smtClean="0">
                <a:solidFill>
                  <a:schemeClr val="bg1">
                    <a:lumMod val="85000"/>
                  </a:schemeClr>
                </a:solidFill>
                <a:latin typeface="Footlight MT Light" pitchFamily="18" charset="0"/>
              </a:rPr>
              <a:t/>
            </a:r>
            <a:br>
              <a:rPr lang="en-US" sz="9600" dirty="0" smtClean="0">
                <a:solidFill>
                  <a:schemeClr val="bg1">
                    <a:lumMod val="85000"/>
                  </a:schemeClr>
                </a:solidFill>
                <a:latin typeface="Footlight MT Light" pitchFamily="18" charset="0"/>
              </a:rPr>
            </a:br>
            <a:r>
              <a:rPr lang="en-US" sz="7200" dirty="0" smtClean="0">
                <a:solidFill>
                  <a:schemeClr val="bg1">
                    <a:lumMod val="85000"/>
                  </a:schemeClr>
                </a:solidFill>
                <a:latin typeface="Footlight MT Light" pitchFamily="18" charset="0"/>
              </a:rPr>
              <a:t>One prejudice or many?</a:t>
            </a:r>
            <a:endParaRPr lang="en-US" sz="7200" dirty="0">
              <a:solidFill>
                <a:schemeClr val="bg1">
                  <a:lumMod val="85000"/>
                </a:schemeClr>
              </a:solidFill>
              <a:latin typeface="Footlight MT Light" pitchFamily="18" charset="0"/>
            </a:endParaRPr>
          </a:p>
        </p:txBody>
      </p:sp>
      <p:pic>
        <p:nvPicPr>
          <p:cNvPr id="1126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33800" y="6258291"/>
            <a:ext cx="1155447" cy="5355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17538669"/>
      </p:ext>
    </p:extLst>
  </p:cSld>
  <p:clrMapOvr>
    <a:masterClrMapping/>
  </p:clrMapOvr>
  <p:transition spd="med" advTm="8635">
    <p:zoom/>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762000" y="152400"/>
            <a:ext cx="7620000" cy="6400799"/>
          </a:xfrm>
          <a:prstGeom prst="rect">
            <a:avLst/>
          </a:prstGeom>
          <a:noFill/>
          <a:ln>
            <a:noFill/>
          </a:ln>
        </p:spPr>
      </p:pic>
    </p:spTree>
    <p:extLst>
      <p:ext uri="{BB962C8B-B14F-4D97-AF65-F5344CB8AC3E}">
        <p14:creationId xmlns:p14="http://schemas.microsoft.com/office/powerpoint/2010/main" val="3786193229"/>
      </p:ext>
    </p:extLst>
  </p:cSld>
  <p:clrMapOvr>
    <a:masterClrMapping/>
  </p:clrMapOvr>
  <p:transition spd="med">
    <p:zoom/>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000CC"/>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7772400" cy="3962400"/>
          </a:xfrm>
        </p:spPr>
        <p:txBody>
          <a:bodyPr/>
          <a:lstStyle/>
          <a:p>
            <a:r>
              <a:rPr lang="en-US" sz="7200" dirty="0">
                <a:solidFill>
                  <a:schemeClr val="bg1">
                    <a:lumMod val="85000"/>
                  </a:schemeClr>
                </a:solidFill>
                <a:latin typeface="Footlight MT Light" pitchFamily="18" charset="0"/>
              </a:rPr>
              <a:t>P</a:t>
            </a:r>
            <a:r>
              <a:rPr lang="en-US" sz="7200" dirty="0" smtClean="0">
                <a:solidFill>
                  <a:schemeClr val="bg1">
                    <a:lumMod val="85000"/>
                  </a:schemeClr>
                </a:solidFill>
                <a:latin typeface="Footlight MT Light" pitchFamily="18" charset="0"/>
              </a:rPr>
              <a:t>rejudice </a:t>
            </a:r>
            <a:r>
              <a:rPr lang="en-US" sz="7200" dirty="0" smtClean="0">
                <a:solidFill>
                  <a:schemeClr val="bg1">
                    <a:lumMod val="85000"/>
                  </a:schemeClr>
                </a:solidFill>
                <a:latin typeface="Footlight MT Light" pitchFamily="18" charset="0"/>
              </a:rPr>
              <a:t>may be on the upswing </a:t>
            </a:r>
            <a:endParaRPr lang="en-US" sz="7200" dirty="0">
              <a:solidFill>
                <a:schemeClr val="bg1">
                  <a:lumMod val="85000"/>
                </a:schemeClr>
              </a:solidFill>
              <a:latin typeface="Footlight MT Light" pitchFamily="18" charset="0"/>
            </a:endParaRPr>
          </a:p>
        </p:txBody>
      </p:sp>
      <p:pic>
        <p:nvPicPr>
          <p:cNvPr id="1126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33800" y="6248400"/>
            <a:ext cx="1155447" cy="5355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1588720"/>
      </p:ext>
    </p:extLst>
  </p:cSld>
  <p:clrMapOvr>
    <a:masterClrMapping/>
  </p:clrMapOvr>
  <p:transition spd="med" advTm="8635">
    <p:zoom/>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 y="152400"/>
            <a:ext cx="8610600" cy="6324600"/>
          </a:xfrm>
          <a:prstGeom prst="rect">
            <a:avLst/>
          </a:prstGeom>
          <a:noFill/>
          <a:ln>
            <a:noFill/>
          </a:ln>
        </p:spPr>
      </p:pic>
    </p:spTree>
    <p:extLst>
      <p:ext uri="{BB962C8B-B14F-4D97-AF65-F5344CB8AC3E}">
        <p14:creationId xmlns:p14="http://schemas.microsoft.com/office/powerpoint/2010/main" val="4087979048"/>
      </p:ext>
    </p:extLst>
  </p:cSld>
  <p:clrMapOvr>
    <a:masterClrMapping/>
  </p:clrMapOvr>
  <p:transition spd="med">
    <p:zoom/>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00200" y="152400"/>
            <a:ext cx="5791200" cy="6629400"/>
          </a:xfrm>
          <a:prstGeom prst="rect">
            <a:avLst/>
          </a:prstGeom>
          <a:noFill/>
          <a:ln>
            <a:noFill/>
          </a:ln>
        </p:spPr>
      </p:pic>
    </p:spTree>
    <p:extLst>
      <p:ext uri="{BB962C8B-B14F-4D97-AF65-F5344CB8AC3E}">
        <p14:creationId xmlns:p14="http://schemas.microsoft.com/office/powerpoint/2010/main" val="3161766543"/>
      </p:ext>
    </p:extLst>
  </p:cSld>
  <p:clrMapOvr>
    <a:masterClrMapping/>
  </p:clrMapOvr>
  <p:transition spd="med">
    <p:zoom/>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000CC"/>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7772400" cy="3962400"/>
          </a:xfrm>
        </p:spPr>
        <p:txBody>
          <a:bodyPr/>
          <a:lstStyle/>
          <a:p>
            <a:r>
              <a:rPr lang="en-US" sz="7200" dirty="0" smtClean="0">
                <a:solidFill>
                  <a:schemeClr val="bg1">
                    <a:lumMod val="85000"/>
                  </a:schemeClr>
                </a:solidFill>
                <a:latin typeface="Footlight MT Light" pitchFamily="18" charset="0"/>
              </a:rPr>
              <a:t>Sources of prejudice</a:t>
            </a:r>
            <a:endParaRPr lang="en-US" sz="7200" dirty="0">
              <a:solidFill>
                <a:schemeClr val="bg1">
                  <a:lumMod val="85000"/>
                </a:schemeClr>
              </a:solidFill>
              <a:latin typeface="Footlight MT Light" pitchFamily="18" charset="0"/>
            </a:endParaRPr>
          </a:p>
        </p:txBody>
      </p:sp>
      <p:pic>
        <p:nvPicPr>
          <p:cNvPr id="1126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33800" y="6248400"/>
            <a:ext cx="1155447" cy="5355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02526218"/>
      </p:ext>
    </p:extLst>
  </p:cSld>
  <p:clrMapOvr>
    <a:masterClrMapping/>
  </p:clrMapOvr>
  <p:transition spd="med" advTm="8635">
    <p:zoom/>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685800"/>
          </a:xfrm>
        </p:spPr>
        <p:txBody>
          <a:bodyPr/>
          <a:lstStyle/>
          <a:p>
            <a:r>
              <a:rPr lang="en-US" dirty="0" smtClean="0"/>
              <a:t>Sources of prejudice against immigrants:</a:t>
            </a:r>
            <a:br>
              <a:rPr lang="en-US" dirty="0" smtClean="0"/>
            </a:br>
            <a:r>
              <a:rPr lang="en-US" dirty="0" smtClean="0"/>
              <a:t>Standardized effects</a:t>
            </a:r>
            <a:endParaRPr lang="en-US" dirty="0"/>
          </a:p>
        </p:txBody>
      </p:sp>
      <p:sp>
        <p:nvSpPr>
          <p:cNvPr id="3" name="Content Placeholder 2"/>
          <p:cNvSpPr>
            <a:spLocks noGrp="1"/>
          </p:cNvSpPr>
          <p:nvPr>
            <p:ph idx="1"/>
          </p:nvPr>
        </p:nvSpPr>
        <p:spPr>
          <a:xfrm>
            <a:off x="685800" y="5105400"/>
            <a:ext cx="7772400" cy="1371600"/>
          </a:xfrm>
        </p:spPr>
        <p:txBody>
          <a:bodyPr/>
          <a:lstStyle/>
          <a:p>
            <a:r>
              <a:rPr lang="en-US" dirty="0" smtClean="0"/>
              <a:t>In the UK: Older are more prejudiced, devout less, educated less</a:t>
            </a:r>
          </a:p>
          <a:p>
            <a:r>
              <a:rPr lang="en-US" dirty="0" smtClean="0"/>
              <a:t>EU and the world as a whole: Prosperous nations and more educated people are less prejudiced</a:t>
            </a:r>
          </a:p>
          <a:p>
            <a:r>
              <a:rPr lang="en-US" dirty="0" smtClean="0"/>
              <a:t>Individual differences are small and national differences modest.</a:t>
            </a:r>
            <a:endParaRPr lang="en-US" dirty="0"/>
          </a:p>
        </p:txBody>
      </p:sp>
      <p:sp>
        <p:nvSpPr>
          <p:cNvPr id="4" name="Slide Number Placeholder 3"/>
          <p:cNvSpPr>
            <a:spLocks noGrp="1"/>
          </p:cNvSpPr>
          <p:nvPr>
            <p:ph type="sldNum" sz="quarter" idx="12"/>
          </p:nvPr>
        </p:nvSpPr>
        <p:spPr/>
        <p:txBody>
          <a:bodyPr/>
          <a:lstStyle/>
          <a:p>
            <a:pPr>
              <a:defRPr/>
            </a:pPr>
            <a:fld id="{D7AC4DE3-1218-4542-93A1-5C9575CA8A41}" type="slidenum">
              <a:rPr lang="en-US" smtClean="0"/>
              <a:pPr>
                <a:defRPr/>
              </a:pPr>
              <a:t>29</a:t>
            </a:fld>
            <a:endParaRPr lang="en-US"/>
          </a:p>
        </p:txBody>
      </p:sp>
      <p:pic>
        <p:nvPicPr>
          <p:cNvPr id="1030"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55296" y="1447800"/>
            <a:ext cx="10707386" cy="365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42868227"/>
      </p:ext>
    </p:extLst>
  </p:cSld>
  <p:clrMapOvr>
    <a:masterClrMapping/>
  </p:clrMapOvr>
  <p:transition spd="med">
    <p:zoom/>
  </p:transition>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000CC"/>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76201"/>
            <a:ext cx="7772400" cy="6696074"/>
          </a:xfrm>
        </p:spPr>
        <p:txBody>
          <a:bodyPr/>
          <a:lstStyle/>
          <a:p>
            <a:r>
              <a:rPr lang="en-US" sz="7200" dirty="0" smtClean="0">
                <a:solidFill>
                  <a:schemeClr val="bg1">
                    <a:lumMod val="85000"/>
                  </a:schemeClr>
                </a:solidFill>
                <a:latin typeface="Footlight MT Light" pitchFamily="18" charset="0"/>
              </a:rPr>
              <a:t>Prejudice and confidence </a:t>
            </a:r>
            <a:br>
              <a:rPr lang="en-US" sz="7200" dirty="0" smtClean="0">
                <a:solidFill>
                  <a:schemeClr val="bg1">
                    <a:lumMod val="85000"/>
                  </a:schemeClr>
                </a:solidFill>
                <a:latin typeface="Footlight MT Light" pitchFamily="18" charset="0"/>
              </a:rPr>
            </a:br>
            <a:r>
              <a:rPr lang="en-US" sz="7200" dirty="0" smtClean="0">
                <a:solidFill>
                  <a:schemeClr val="bg1">
                    <a:lumMod val="85000"/>
                  </a:schemeClr>
                </a:solidFill>
                <a:latin typeface="Footlight MT Light" pitchFamily="18" charset="0"/>
              </a:rPr>
              <a:t>in the EU</a:t>
            </a:r>
            <a:endParaRPr lang="en-US" sz="7200" dirty="0">
              <a:solidFill>
                <a:schemeClr val="bg1">
                  <a:lumMod val="85000"/>
                </a:schemeClr>
              </a:solidFill>
              <a:latin typeface="Footlight MT Light" pitchFamily="18" charset="0"/>
            </a:endParaRPr>
          </a:p>
        </p:txBody>
      </p:sp>
      <p:pic>
        <p:nvPicPr>
          <p:cNvPr id="1126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7600" y="6248400"/>
            <a:ext cx="1155447" cy="5355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38297101"/>
      </p:ext>
    </p:extLst>
  </p:cSld>
  <p:clrMapOvr>
    <a:masterClrMapping/>
  </p:clrMapOvr>
  <p:transition spd="med" advTm="8635">
    <p:zoom/>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confidence questions</a:t>
            </a:r>
            <a:endParaRPr lang="en-US" dirty="0"/>
          </a:p>
        </p:txBody>
      </p:sp>
      <p:sp>
        <p:nvSpPr>
          <p:cNvPr id="3" name="Content Placeholder 2"/>
          <p:cNvSpPr>
            <a:spLocks noGrp="1"/>
          </p:cNvSpPr>
          <p:nvPr>
            <p:ph idx="1"/>
          </p:nvPr>
        </p:nvSpPr>
        <p:spPr/>
        <p:txBody>
          <a:bodyPr/>
          <a:lstStyle/>
          <a:p>
            <a:r>
              <a:rPr lang="en-US" dirty="0" smtClean="0"/>
              <a:t>... Tell me how much confidence you have in them…</a:t>
            </a:r>
          </a:p>
          <a:p>
            <a:r>
              <a:rPr lang="en-US" dirty="0" smtClean="0"/>
              <a:t>The churches</a:t>
            </a:r>
          </a:p>
          <a:p>
            <a:pPr lvl="1"/>
            <a:r>
              <a:rPr lang="en-US" dirty="0" smtClean="0"/>
              <a:t>A great deal  (scored 100)</a:t>
            </a:r>
          </a:p>
          <a:p>
            <a:pPr lvl="1"/>
            <a:r>
              <a:rPr lang="en-US" dirty="0" smtClean="0"/>
              <a:t>Quite a lot  (67)</a:t>
            </a:r>
          </a:p>
          <a:p>
            <a:pPr lvl="1"/>
            <a:r>
              <a:rPr lang="en-US" dirty="0" smtClean="0"/>
              <a:t>Not very much  (33)</a:t>
            </a:r>
          </a:p>
          <a:p>
            <a:pPr lvl="1"/>
            <a:r>
              <a:rPr lang="en-US" dirty="0" smtClean="0"/>
              <a:t>None at all  (0)</a:t>
            </a:r>
          </a:p>
          <a:p>
            <a:r>
              <a:rPr lang="en-US" dirty="0" smtClean="0"/>
              <a:t>…</a:t>
            </a:r>
          </a:p>
          <a:p>
            <a:r>
              <a:rPr lang="en-US" dirty="0" smtClean="0"/>
              <a:t>The government in your nation’s capital</a:t>
            </a:r>
          </a:p>
          <a:p>
            <a:r>
              <a:rPr lang="en-US" dirty="0" smtClean="0"/>
              <a:t>Parliament</a:t>
            </a:r>
          </a:p>
          <a:p>
            <a:r>
              <a:rPr lang="en-US" dirty="0" smtClean="0"/>
              <a:t>The police</a:t>
            </a:r>
          </a:p>
          <a:p>
            <a:r>
              <a:rPr lang="en-US" dirty="0" smtClean="0"/>
              <a:t>The courts</a:t>
            </a:r>
          </a:p>
          <a:p>
            <a:r>
              <a:rPr lang="en-US" dirty="0" smtClean="0"/>
              <a:t>…</a:t>
            </a:r>
          </a:p>
          <a:p>
            <a:r>
              <a:rPr lang="en-US" dirty="0" smtClean="0"/>
              <a:t>The European Union</a:t>
            </a:r>
            <a:endParaRPr lang="en-US" dirty="0"/>
          </a:p>
          <a:p>
            <a:pPr lvl="1"/>
            <a:endParaRPr lang="en-US" dirty="0" smtClean="0"/>
          </a:p>
          <a:p>
            <a:pPr lvl="1"/>
            <a:endParaRPr lang="en-US" dirty="0"/>
          </a:p>
        </p:txBody>
      </p:sp>
      <p:sp>
        <p:nvSpPr>
          <p:cNvPr id="4" name="Slide Number Placeholder 3"/>
          <p:cNvSpPr>
            <a:spLocks noGrp="1"/>
          </p:cNvSpPr>
          <p:nvPr>
            <p:ph type="sldNum" sz="quarter" idx="12"/>
          </p:nvPr>
        </p:nvSpPr>
        <p:spPr/>
        <p:txBody>
          <a:bodyPr/>
          <a:lstStyle/>
          <a:p>
            <a:pPr>
              <a:defRPr/>
            </a:pPr>
            <a:fld id="{D7AC4DE3-1218-4542-93A1-5C9575CA8A41}" type="slidenum">
              <a:rPr lang="en-US" smtClean="0"/>
              <a:pPr>
                <a:defRPr/>
              </a:pPr>
              <a:t>31</a:t>
            </a:fld>
            <a:endParaRPr lang="en-US"/>
          </a:p>
        </p:txBody>
      </p:sp>
    </p:spTree>
    <p:extLst>
      <p:ext uri="{BB962C8B-B14F-4D97-AF65-F5344CB8AC3E}">
        <p14:creationId xmlns:p14="http://schemas.microsoft.com/office/powerpoint/2010/main" val="1903899435"/>
      </p:ext>
    </p:extLst>
  </p:cSld>
  <p:clrMapOvr>
    <a:masterClrMapping/>
  </p:clrMapOvr>
  <p:transition spd="med">
    <p:zoom/>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7772400" cy="762000"/>
          </a:xfrm>
        </p:spPr>
        <p:txBody>
          <a:bodyPr/>
          <a:lstStyle/>
          <a:p>
            <a:r>
              <a:rPr lang="en-US" dirty="0" smtClean="0"/>
              <a:t>Confidence in the EU</a:t>
            </a:r>
            <a:br>
              <a:rPr lang="en-US" dirty="0" smtClean="0"/>
            </a:br>
            <a:r>
              <a:rPr lang="en-US" dirty="0" smtClean="0"/>
              <a:t>(the outcome of interest)</a:t>
            </a:r>
            <a:endParaRPr lang="en-US" dirty="0"/>
          </a:p>
        </p:txBody>
      </p:sp>
      <p:sp>
        <p:nvSpPr>
          <p:cNvPr id="3" name="Content Placeholder 2"/>
          <p:cNvSpPr>
            <a:spLocks noGrp="1"/>
          </p:cNvSpPr>
          <p:nvPr>
            <p:ph idx="1"/>
          </p:nvPr>
        </p:nvSpPr>
        <p:spPr>
          <a:xfrm>
            <a:off x="685800" y="5486400"/>
            <a:ext cx="7772400" cy="1066800"/>
          </a:xfrm>
        </p:spPr>
        <p:txBody>
          <a:bodyPr/>
          <a:lstStyle/>
          <a:p>
            <a:r>
              <a:rPr lang="en-US" dirty="0" smtClean="0"/>
              <a:t>Asked mainly in EU nations, 1990 through 2014.</a:t>
            </a:r>
          </a:p>
          <a:p>
            <a:r>
              <a:rPr lang="en-US" dirty="0" smtClean="0"/>
              <a:t>Mean 40 points out of 100.   Standard deviation 30 points.</a:t>
            </a:r>
          </a:p>
          <a:p>
            <a:pPr lvl="1"/>
            <a:r>
              <a:rPr lang="en-US" dirty="0" smtClean="0"/>
              <a:t>In the UK:  mean 38, standard deviation 28.</a:t>
            </a:r>
            <a:endParaRPr lang="en-US" dirty="0"/>
          </a:p>
        </p:txBody>
      </p:sp>
      <p:sp>
        <p:nvSpPr>
          <p:cNvPr id="4" name="Slide Number Placeholder 3"/>
          <p:cNvSpPr>
            <a:spLocks noGrp="1"/>
          </p:cNvSpPr>
          <p:nvPr>
            <p:ph type="sldNum" sz="quarter" idx="12"/>
          </p:nvPr>
        </p:nvSpPr>
        <p:spPr/>
        <p:txBody>
          <a:bodyPr/>
          <a:lstStyle/>
          <a:p>
            <a:pPr>
              <a:defRPr/>
            </a:pPr>
            <a:fld id="{D7AC4DE3-1218-4542-93A1-5C9575CA8A41}" type="slidenum">
              <a:rPr lang="en-US" smtClean="0"/>
              <a:pPr>
                <a:defRPr/>
              </a:pPr>
              <a:t>32</a:t>
            </a:fld>
            <a:endParaRPr lang="en-US"/>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59720" y="1219200"/>
            <a:ext cx="5867400" cy="42940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20245820"/>
      </p:ext>
    </p:extLst>
  </p:cSld>
  <p:clrMapOvr>
    <a:masterClrMapping/>
  </p:clrMapOvr>
  <p:transition spd="med">
    <p:zoom/>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7772400" cy="685800"/>
          </a:xfrm>
        </p:spPr>
        <p:txBody>
          <a:bodyPr/>
          <a:lstStyle/>
          <a:p>
            <a:r>
              <a:rPr lang="en-US" dirty="0" smtClean="0"/>
              <a:t>Confidence in government scale </a:t>
            </a:r>
            <a:br>
              <a:rPr lang="en-US" dirty="0" smtClean="0"/>
            </a:br>
            <a:r>
              <a:rPr lang="en-US" dirty="0" smtClean="0"/>
              <a:t>(used in the analysis)</a:t>
            </a:r>
            <a:endParaRPr lang="en-US" dirty="0"/>
          </a:p>
        </p:txBody>
      </p:sp>
      <p:sp>
        <p:nvSpPr>
          <p:cNvPr id="3" name="Content Placeholder 2"/>
          <p:cNvSpPr>
            <a:spLocks noGrp="1"/>
          </p:cNvSpPr>
          <p:nvPr>
            <p:ph idx="1"/>
          </p:nvPr>
        </p:nvSpPr>
        <p:spPr>
          <a:xfrm>
            <a:off x="685800" y="4724400"/>
            <a:ext cx="7772400" cy="1676400"/>
          </a:xfrm>
        </p:spPr>
        <p:txBody>
          <a:bodyPr/>
          <a:lstStyle/>
          <a:p>
            <a:r>
              <a:rPr lang="en-US" dirty="0" smtClean="0"/>
              <a:t>Major EU nations only (population over 1 million). 1981-2009.</a:t>
            </a:r>
          </a:p>
          <a:p>
            <a:r>
              <a:rPr lang="en-US" dirty="0" smtClean="0"/>
              <a:t>Scale: Average of government, parliament, police, courts</a:t>
            </a:r>
          </a:p>
          <a:p>
            <a:pPr lvl="1"/>
            <a:r>
              <a:rPr lang="en-US" dirty="0" smtClean="0"/>
              <a:t>Good Alpha reliability, .77</a:t>
            </a:r>
          </a:p>
          <a:p>
            <a:r>
              <a:rPr lang="en-US" dirty="0" smtClean="0"/>
              <a:t>Mean 47 points out of 100.   Standard deviation 21 points.</a:t>
            </a:r>
          </a:p>
          <a:p>
            <a:pPr lvl="1"/>
            <a:r>
              <a:rPr lang="en-US" dirty="0" smtClean="0"/>
              <a:t>In the UK:  mean 52, standard deviation 20.</a:t>
            </a:r>
            <a:endParaRPr lang="en-US" dirty="0"/>
          </a:p>
        </p:txBody>
      </p:sp>
      <p:sp>
        <p:nvSpPr>
          <p:cNvPr id="4" name="Slide Number Placeholder 3"/>
          <p:cNvSpPr>
            <a:spLocks noGrp="1"/>
          </p:cNvSpPr>
          <p:nvPr>
            <p:ph type="sldNum" sz="quarter" idx="12"/>
          </p:nvPr>
        </p:nvSpPr>
        <p:spPr/>
        <p:txBody>
          <a:bodyPr/>
          <a:lstStyle/>
          <a:p>
            <a:pPr>
              <a:defRPr/>
            </a:pPr>
            <a:fld id="{D7AC4DE3-1218-4542-93A1-5C9575CA8A41}" type="slidenum">
              <a:rPr lang="en-US" smtClean="0"/>
              <a:pPr>
                <a:defRPr/>
              </a:pPr>
              <a:t>33</a:t>
            </a:fld>
            <a:endParaRPr lang="en-US"/>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990600"/>
            <a:ext cx="5029200" cy="36770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31413113"/>
      </p:ext>
    </p:extLst>
  </p:cSld>
  <p:clrMapOvr>
    <a:masterClrMapping/>
  </p:clrMapOvr>
  <p:transition spd="med">
    <p:zoom/>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5562600" cy="1066800"/>
          </a:xfrm>
        </p:spPr>
        <p:txBody>
          <a:bodyPr/>
          <a:lstStyle/>
          <a:p>
            <a:r>
              <a:rPr lang="en-US" dirty="0" smtClean="0"/>
              <a:t>UK residents less confident </a:t>
            </a:r>
            <a:br>
              <a:rPr lang="en-US" dirty="0" smtClean="0"/>
            </a:br>
            <a:r>
              <a:rPr lang="en-US" dirty="0" smtClean="0"/>
              <a:t>about the EU</a:t>
            </a:r>
            <a:endParaRPr lang="en-US" dirty="0"/>
          </a:p>
        </p:txBody>
      </p:sp>
      <p:sp>
        <p:nvSpPr>
          <p:cNvPr id="3" name="Content Placeholder 2"/>
          <p:cNvSpPr>
            <a:spLocks noGrp="1"/>
          </p:cNvSpPr>
          <p:nvPr>
            <p:ph idx="1"/>
          </p:nvPr>
        </p:nvSpPr>
        <p:spPr>
          <a:xfrm>
            <a:off x="685800" y="1524000"/>
            <a:ext cx="5486400" cy="4572000"/>
          </a:xfrm>
        </p:spPr>
        <p:txBody>
          <a:bodyPr/>
          <a:lstStyle/>
          <a:p>
            <a:r>
              <a:rPr lang="en-US" dirty="0" smtClean="0"/>
              <a:t>Average level of confidence in the EU:</a:t>
            </a:r>
          </a:p>
          <a:p>
            <a:pPr lvl="1"/>
            <a:r>
              <a:rPr lang="en-US" dirty="0" smtClean="0"/>
              <a:t>In the UK:  </a:t>
            </a:r>
            <a:r>
              <a:rPr lang="en-US" b="1" dirty="0" smtClean="0">
                <a:solidFill>
                  <a:srgbClr val="FF0000"/>
                </a:solidFill>
              </a:rPr>
              <a:t>38 points </a:t>
            </a:r>
            <a:r>
              <a:rPr lang="en-US" dirty="0" smtClean="0"/>
              <a:t>out of 100   (n= 7,346)</a:t>
            </a:r>
          </a:p>
          <a:p>
            <a:pPr lvl="1"/>
            <a:r>
              <a:rPr lang="en-US" dirty="0" smtClean="0"/>
              <a:t>Elsewhere in the EU: </a:t>
            </a:r>
            <a:r>
              <a:rPr lang="en-US" b="1" dirty="0">
                <a:solidFill>
                  <a:srgbClr val="FF0000"/>
                </a:solidFill>
              </a:rPr>
              <a:t>48 points </a:t>
            </a:r>
            <a:r>
              <a:rPr lang="en-US" dirty="0"/>
              <a:t>out of 100 (</a:t>
            </a:r>
            <a:r>
              <a:rPr lang="en-US" dirty="0" smtClean="0"/>
              <a:t>n=158,374)</a:t>
            </a:r>
          </a:p>
          <a:p>
            <a:r>
              <a:rPr lang="en-US" dirty="0"/>
              <a:t>But many other EU nations are not much different.</a:t>
            </a:r>
          </a:p>
          <a:p>
            <a:r>
              <a:rPr lang="en-US" dirty="0"/>
              <a:t>Even Germany and France, the dominant forces in the EU, have only middling levels of confidence in it.</a:t>
            </a:r>
          </a:p>
          <a:p>
            <a:endParaRPr lang="en-US" dirty="0"/>
          </a:p>
        </p:txBody>
      </p:sp>
      <p:sp>
        <p:nvSpPr>
          <p:cNvPr id="4" name="Slide Number Placeholder 3"/>
          <p:cNvSpPr>
            <a:spLocks noGrp="1"/>
          </p:cNvSpPr>
          <p:nvPr>
            <p:ph type="sldNum" sz="quarter" idx="12"/>
          </p:nvPr>
        </p:nvSpPr>
        <p:spPr/>
        <p:txBody>
          <a:bodyPr/>
          <a:lstStyle/>
          <a:p>
            <a:pPr>
              <a:defRPr/>
            </a:pPr>
            <a:fld id="{D7AC4DE3-1218-4542-93A1-5C9575CA8A41}" type="slidenum">
              <a:rPr lang="en-US" smtClean="0"/>
              <a:pPr>
                <a:defRPr/>
              </a:pPr>
              <a:t>34</a:t>
            </a:fld>
            <a:endParaRPr lang="en-US" dirty="0"/>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83416" y="76201"/>
            <a:ext cx="1450959" cy="67055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8068316"/>
      </p:ext>
    </p:extLst>
  </p:cSld>
  <p:clrMapOvr>
    <a:masterClrMapping/>
  </p:clrMapOvr>
  <p:transition spd="med">
    <p:zoom/>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2574623" cy="2819400"/>
          </a:xfrm>
        </p:spPr>
        <p:txBody>
          <a:bodyPr/>
          <a:lstStyle/>
          <a:p>
            <a:r>
              <a:rPr lang="en-US" dirty="0" smtClean="0"/>
              <a:t>In the UK: Sources of confidence in the European Union</a:t>
            </a:r>
            <a:endParaRPr lang="en-US" dirty="0"/>
          </a:p>
        </p:txBody>
      </p:sp>
      <p:sp>
        <p:nvSpPr>
          <p:cNvPr id="3" name="Content Placeholder 2"/>
          <p:cNvSpPr>
            <a:spLocks noGrp="1"/>
          </p:cNvSpPr>
          <p:nvPr>
            <p:ph idx="1"/>
          </p:nvPr>
        </p:nvSpPr>
        <p:spPr>
          <a:xfrm>
            <a:off x="762000" y="5410200"/>
            <a:ext cx="8001000" cy="1219200"/>
          </a:xfrm>
        </p:spPr>
        <p:txBody>
          <a:bodyPr/>
          <a:lstStyle/>
          <a:p>
            <a:r>
              <a:rPr lang="en-US" dirty="0" smtClean="0"/>
              <a:t>Prejudice against immigrants reduces confidence, but not by much</a:t>
            </a:r>
          </a:p>
          <a:p>
            <a:pPr lvl="1"/>
            <a:r>
              <a:rPr lang="en-US" dirty="0"/>
              <a:t>J</a:t>
            </a:r>
            <a:r>
              <a:rPr lang="en-US" dirty="0" smtClean="0"/>
              <a:t>ust 6 points out of 100.</a:t>
            </a:r>
          </a:p>
          <a:p>
            <a:r>
              <a:rPr lang="en-US" dirty="0" smtClean="0"/>
              <a:t>Confidence in the UK’s </a:t>
            </a:r>
            <a:r>
              <a:rPr lang="en-US" b="1" dirty="0" smtClean="0"/>
              <a:t>own</a:t>
            </a:r>
            <a:r>
              <a:rPr lang="en-US" dirty="0" smtClean="0"/>
              <a:t> national government matters hugely more</a:t>
            </a:r>
            <a:endParaRPr lang="en-US" dirty="0"/>
          </a:p>
        </p:txBody>
      </p:sp>
      <p:sp>
        <p:nvSpPr>
          <p:cNvPr id="4" name="Slide Number Placeholder 3"/>
          <p:cNvSpPr>
            <a:spLocks noGrp="1"/>
          </p:cNvSpPr>
          <p:nvPr>
            <p:ph type="sldNum" sz="quarter" idx="12"/>
          </p:nvPr>
        </p:nvSpPr>
        <p:spPr/>
        <p:txBody>
          <a:bodyPr/>
          <a:lstStyle/>
          <a:p>
            <a:pPr>
              <a:defRPr/>
            </a:pPr>
            <a:fld id="{D7AC4DE3-1218-4542-93A1-5C9575CA8A41}" type="slidenum">
              <a:rPr lang="en-US" smtClean="0"/>
              <a:pPr>
                <a:defRPr/>
              </a:pPr>
              <a:t>35</a:t>
            </a:fld>
            <a:endParaRPr lang="en-US" dirty="0"/>
          </a:p>
        </p:txBody>
      </p:sp>
      <p:pic>
        <p:nvPicPr>
          <p:cNvPr id="4102"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80452" y="228600"/>
            <a:ext cx="8828547"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68285872"/>
      </p:ext>
    </p:extLst>
  </p:cSld>
  <p:clrMapOvr>
    <a:masterClrMapping/>
  </p:clrMapOvr>
  <p:transition spd="med">
    <p:zoom/>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
            <a:ext cx="7772400" cy="685800"/>
          </a:xfrm>
        </p:spPr>
        <p:txBody>
          <a:bodyPr/>
          <a:lstStyle/>
          <a:p>
            <a:r>
              <a:rPr lang="en-US" dirty="0" smtClean="0"/>
              <a:t>Confidence in the EU: UK </a:t>
            </a:r>
            <a:r>
              <a:rPr lang="en-US" dirty="0" err="1" smtClean="0"/>
              <a:t>vs</a:t>
            </a:r>
            <a:r>
              <a:rPr lang="en-US" dirty="0" smtClean="0"/>
              <a:t> other nations</a:t>
            </a:r>
            <a:endParaRPr lang="en-US" dirty="0"/>
          </a:p>
        </p:txBody>
      </p:sp>
      <p:sp>
        <p:nvSpPr>
          <p:cNvPr id="3" name="Content Placeholder 2"/>
          <p:cNvSpPr>
            <a:spLocks noGrp="1"/>
          </p:cNvSpPr>
          <p:nvPr>
            <p:ph idx="1"/>
          </p:nvPr>
        </p:nvSpPr>
        <p:spPr>
          <a:xfrm>
            <a:off x="685800" y="4343400"/>
            <a:ext cx="7772400" cy="2209800"/>
          </a:xfrm>
        </p:spPr>
        <p:txBody>
          <a:bodyPr/>
          <a:lstStyle/>
          <a:p>
            <a:r>
              <a:rPr lang="en-US" dirty="0"/>
              <a:t>Confidence in the </a:t>
            </a:r>
            <a:r>
              <a:rPr lang="en-US" dirty="0" smtClean="0"/>
              <a:t>EU (standardized coefficients) is: </a:t>
            </a:r>
          </a:p>
          <a:p>
            <a:pPr lvl="1"/>
            <a:r>
              <a:rPr lang="en-US" dirty="0" smtClean="0"/>
              <a:t>Slightly lower </a:t>
            </a:r>
            <a:r>
              <a:rPr lang="en-US" dirty="0"/>
              <a:t>among </a:t>
            </a:r>
            <a:r>
              <a:rPr lang="en-US" dirty="0" smtClean="0"/>
              <a:t>those prejudiced against immigrants, </a:t>
            </a:r>
          </a:p>
          <a:p>
            <a:pPr lvl="1"/>
            <a:r>
              <a:rPr lang="en-US" dirty="0" smtClean="0"/>
              <a:t>A little </a:t>
            </a:r>
            <a:r>
              <a:rPr lang="en-US" dirty="0"/>
              <a:t>lower in recent years, </a:t>
            </a:r>
            <a:endParaRPr lang="en-US" dirty="0" smtClean="0"/>
          </a:p>
          <a:p>
            <a:pPr lvl="1"/>
            <a:r>
              <a:rPr lang="en-US" dirty="0" smtClean="0"/>
              <a:t>Lower </a:t>
            </a:r>
            <a:r>
              <a:rPr lang="en-US" dirty="0"/>
              <a:t>among some demographic groups, </a:t>
            </a:r>
            <a:endParaRPr lang="en-US" dirty="0" smtClean="0"/>
          </a:p>
          <a:p>
            <a:pPr lvl="1"/>
            <a:r>
              <a:rPr lang="en-US" dirty="0" smtClean="0"/>
              <a:t>Slightly </a:t>
            </a:r>
            <a:r>
              <a:rPr lang="en-US" dirty="0"/>
              <a:t>higher among the religious, and </a:t>
            </a:r>
            <a:endParaRPr lang="en-US" dirty="0" smtClean="0"/>
          </a:p>
          <a:p>
            <a:pPr lvl="1"/>
            <a:r>
              <a:rPr lang="en-US" dirty="0" smtClean="0"/>
              <a:t>vastly higher </a:t>
            </a:r>
            <a:r>
              <a:rPr lang="en-US" dirty="0"/>
              <a:t>among those confident in their </a:t>
            </a:r>
            <a:r>
              <a:rPr lang="en-US" b="1" dirty="0"/>
              <a:t>own</a:t>
            </a:r>
            <a:r>
              <a:rPr lang="en-US" dirty="0"/>
              <a:t> national government.</a:t>
            </a:r>
            <a:endParaRPr lang="en-US" dirty="0"/>
          </a:p>
        </p:txBody>
      </p:sp>
      <p:sp>
        <p:nvSpPr>
          <p:cNvPr id="4" name="Slide Number Placeholder 3"/>
          <p:cNvSpPr>
            <a:spLocks noGrp="1"/>
          </p:cNvSpPr>
          <p:nvPr>
            <p:ph type="sldNum" sz="quarter" idx="12"/>
          </p:nvPr>
        </p:nvSpPr>
        <p:spPr/>
        <p:txBody>
          <a:bodyPr/>
          <a:lstStyle/>
          <a:p>
            <a:pPr>
              <a:defRPr/>
            </a:pPr>
            <a:fld id="{D7AC4DE3-1218-4542-93A1-5C9575CA8A41}" type="slidenum">
              <a:rPr lang="en-US" smtClean="0"/>
              <a:pPr>
                <a:defRPr/>
              </a:pPr>
              <a:t>36</a:t>
            </a:fld>
            <a:endParaRPr lang="en-US" dirty="0"/>
          </a:p>
        </p:txBody>
      </p:sp>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8793" y="762000"/>
            <a:ext cx="9135302" cy="3505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07267754"/>
      </p:ext>
    </p:extLst>
  </p:cSld>
  <p:clrMapOvr>
    <a:masterClrMapping/>
  </p:clrMapOvr>
  <p:transition spd="med">
    <p:zoom/>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3497" y="76200"/>
            <a:ext cx="8305800" cy="685800"/>
          </a:xfrm>
        </p:spPr>
        <p:txBody>
          <a:bodyPr/>
          <a:lstStyle/>
          <a:p>
            <a:r>
              <a:rPr lang="en-US" dirty="0" smtClean="0"/>
              <a:t>Prejudices matter little to confidence in the EU</a:t>
            </a:r>
            <a:endParaRPr lang="en-US" dirty="0"/>
          </a:p>
        </p:txBody>
      </p:sp>
      <p:sp>
        <p:nvSpPr>
          <p:cNvPr id="3" name="Content Placeholder 2"/>
          <p:cNvSpPr>
            <a:spLocks noGrp="1"/>
          </p:cNvSpPr>
          <p:nvPr>
            <p:ph idx="1"/>
          </p:nvPr>
        </p:nvSpPr>
        <p:spPr>
          <a:xfrm>
            <a:off x="457200" y="3200400"/>
            <a:ext cx="8382000" cy="3429000"/>
          </a:xfrm>
        </p:spPr>
        <p:txBody>
          <a:bodyPr/>
          <a:lstStyle/>
          <a:p>
            <a:r>
              <a:rPr lang="en-US" dirty="0" smtClean="0"/>
              <a:t>Metric regression estimates using the same model as before. Caution: Some prejudice questions asked only rarely, so Ns can be small.</a:t>
            </a:r>
          </a:p>
          <a:p>
            <a:r>
              <a:rPr lang="en-US" dirty="0" smtClean="0"/>
              <a:t>Prejudice against </a:t>
            </a:r>
            <a:r>
              <a:rPr lang="en-US" b="1" dirty="0" smtClean="0"/>
              <a:t>other religions</a:t>
            </a:r>
            <a:r>
              <a:rPr lang="en-US" dirty="0" smtClean="0"/>
              <a:t>: No statistically significant effect on confidence in the EU, save perhaps for a little drop in Eastern Europe</a:t>
            </a:r>
          </a:p>
          <a:p>
            <a:r>
              <a:rPr lang="en-US" dirty="0" smtClean="0"/>
              <a:t>Prejudice against </a:t>
            </a:r>
            <a:r>
              <a:rPr lang="en-US" b="1" dirty="0" smtClean="0"/>
              <a:t>Muslims</a:t>
            </a:r>
            <a:r>
              <a:rPr lang="en-US" dirty="0" smtClean="0"/>
              <a:t>: Surprisingly, only slight reductions in confidence</a:t>
            </a:r>
          </a:p>
          <a:p>
            <a:r>
              <a:rPr lang="en-US" dirty="0" smtClean="0"/>
              <a:t>Prejudice against </a:t>
            </a:r>
            <a:r>
              <a:rPr lang="en-US" b="1" dirty="0" smtClean="0"/>
              <a:t>Hindus</a:t>
            </a:r>
            <a:r>
              <a:rPr lang="en-US" dirty="0" smtClean="0"/>
              <a:t>: No significant effect, save perhaps for France</a:t>
            </a:r>
          </a:p>
          <a:p>
            <a:r>
              <a:rPr lang="en-US" dirty="0" smtClean="0"/>
              <a:t>Prejudice against </a:t>
            </a:r>
            <a:r>
              <a:rPr lang="en-US" b="1" dirty="0" smtClean="0"/>
              <a:t>Jews</a:t>
            </a:r>
            <a:r>
              <a:rPr lang="en-US" dirty="0" smtClean="0"/>
              <a:t>: No effect in UK, tiny effect in EU, especially France</a:t>
            </a:r>
          </a:p>
          <a:p>
            <a:r>
              <a:rPr lang="en-US" b="1" dirty="0" smtClean="0"/>
              <a:t>Racial prejudice</a:t>
            </a:r>
            <a:r>
              <a:rPr lang="en-US" dirty="0" smtClean="0"/>
              <a:t>: Irrelevant in UK, reduces confidence a little elsewhere </a:t>
            </a:r>
          </a:p>
          <a:p>
            <a:r>
              <a:rPr lang="en-US" dirty="0" smtClean="0"/>
              <a:t>Prejudice against </a:t>
            </a:r>
            <a:r>
              <a:rPr lang="en-US" b="1" dirty="0" smtClean="0"/>
              <a:t>Gypsies</a:t>
            </a:r>
            <a:r>
              <a:rPr lang="en-US" dirty="0" smtClean="0"/>
              <a:t>: Modest reduction in confidence in UK &amp; Germany</a:t>
            </a:r>
          </a:p>
          <a:p>
            <a:r>
              <a:rPr lang="en-US" b="1" dirty="0" smtClean="0"/>
              <a:t>OVERALL</a:t>
            </a:r>
            <a:r>
              <a:rPr lang="en-US" dirty="0" smtClean="0"/>
              <a:t>: There is hardly any prejudice in the EU (as we saw earlier) and what there is barely matters to public confidence in the EU</a:t>
            </a:r>
          </a:p>
        </p:txBody>
      </p:sp>
      <p:sp>
        <p:nvSpPr>
          <p:cNvPr id="4" name="Slide Number Placeholder 3"/>
          <p:cNvSpPr>
            <a:spLocks noGrp="1"/>
          </p:cNvSpPr>
          <p:nvPr>
            <p:ph type="sldNum" sz="quarter" idx="12"/>
          </p:nvPr>
        </p:nvSpPr>
        <p:spPr/>
        <p:txBody>
          <a:bodyPr/>
          <a:lstStyle/>
          <a:p>
            <a:pPr>
              <a:defRPr/>
            </a:pPr>
            <a:fld id="{D7AC4DE3-1218-4542-93A1-5C9575CA8A41}" type="slidenum">
              <a:rPr lang="en-US" smtClean="0"/>
              <a:pPr>
                <a:defRPr/>
              </a:pPr>
              <a:t>37</a:t>
            </a:fld>
            <a:endParaRPr lang="en-US" dirty="0"/>
          </a:p>
        </p:txBody>
      </p:sp>
      <p:pic>
        <p:nvPicPr>
          <p:cNvPr id="819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2095" y="685800"/>
            <a:ext cx="8915400" cy="24148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8336358"/>
      </p:ext>
    </p:extLst>
  </p:cSld>
  <p:clrMapOvr>
    <a:masterClrMapping/>
  </p:clrMapOvr>
  <p:transition spd="med">
    <p:zoom/>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762000"/>
          </a:xfrm>
        </p:spPr>
        <p:txBody>
          <a:bodyPr/>
          <a:lstStyle/>
          <a:p>
            <a:r>
              <a:rPr lang="en-US" dirty="0" smtClean="0"/>
              <a:t>Politics:  Some basic questions</a:t>
            </a:r>
            <a:endParaRPr lang="en-US" dirty="0"/>
          </a:p>
        </p:txBody>
      </p:sp>
      <p:sp>
        <p:nvSpPr>
          <p:cNvPr id="3" name="Content Placeholder 2"/>
          <p:cNvSpPr>
            <a:spLocks noGrp="1"/>
          </p:cNvSpPr>
          <p:nvPr>
            <p:ph idx="1"/>
          </p:nvPr>
        </p:nvSpPr>
        <p:spPr>
          <a:xfrm>
            <a:off x="457200" y="4953000"/>
            <a:ext cx="8001000" cy="1600200"/>
          </a:xfrm>
        </p:spPr>
        <p:txBody>
          <a:bodyPr/>
          <a:lstStyle/>
          <a:p>
            <a:r>
              <a:rPr lang="en-US" dirty="0" smtClean="0"/>
              <a:t>For clarity, and without loss of generality, rescored into equal intervals between zero and one:</a:t>
            </a:r>
          </a:p>
          <a:p>
            <a:pPr lvl="1"/>
            <a:r>
              <a:rPr lang="en-US" dirty="0" smtClean="0"/>
              <a:t>(V95) Furthest to the left = 0, …etc…, furthest to right=1</a:t>
            </a:r>
          </a:p>
          <a:p>
            <a:pPr lvl="1"/>
            <a:r>
              <a:rPr lang="en-US" dirty="0" smtClean="0"/>
              <a:t>(V97 reversed) Strongest agreement with government ownership = 0, …etc…, strongest preference for private ownership=1</a:t>
            </a:r>
          </a:p>
          <a:p>
            <a:pPr lvl="1"/>
            <a:endParaRPr lang="en-US" dirty="0"/>
          </a:p>
        </p:txBody>
      </p:sp>
      <p:sp>
        <p:nvSpPr>
          <p:cNvPr id="4" name="Slide Number Placeholder 3"/>
          <p:cNvSpPr>
            <a:spLocks noGrp="1"/>
          </p:cNvSpPr>
          <p:nvPr>
            <p:ph type="sldNum" sz="quarter" idx="12"/>
          </p:nvPr>
        </p:nvSpPr>
        <p:spPr/>
        <p:txBody>
          <a:bodyPr/>
          <a:lstStyle/>
          <a:p>
            <a:pPr>
              <a:defRPr/>
            </a:pPr>
            <a:fld id="{D7AC4DE3-1218-4542-93A1-5C9575CA8A41}" type="slidenum">
              <a:rPr lang="en-US" smtClean="0"/>
              <a:pPr>
                <a:defRPr/>
              </a:pPr>
              <a:t>38</a:t>
            </a:fld>
            <a:endParaRPr lang="en-US"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799" y="990600"/>
            <a:ext cx="8469923"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0114" y="2514600"/>
            <a:ext cx="7924597" cy="2057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37957052"/>
      </p:ext>
    </p:extLst>
  </p:cSld>
  <p:clrMapOvr>
    <a:masterClrMapping/>
  </p:clrMapOvr>
  <p:transition spd="med">
    <p:zoom/>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382000" cy="685800"/>
          </a:xfrm>
        </p:spPr>
        <p:txBody>
          <a:bodyPr/>
          <a:lstStyle/>
          <a:p>
            <a:r>
              <a:rPr lang="en-US" dirty="0" smtClean="0"/>
              <a:t>Politics: Description:</a:t>
            </a:r>
            <a:br>
              <a:rPr lang="en-US" dirty="0" smtClean="0"/>
            </a:br>
            <a:r>
              <a:rPr lang="en-US" i="1" dirty="0" smtClean="0"/>
              <a:t>Left … Right                        Government … Private</a:t>
            </a:r>
            <a:endParaRPr lang="en-US" i="1" dirty="0"/>
          </a:p>
        </p:txBody>
      </p:sp>
      <p:sp>
        <p:nvSpPr>
          <p:cNvPr id="3" name="Content Placeholder 2"/>
          <p:cNvSpPr>
            <a:spLocks noGrp="1"/>
          </p:cNvSpPr>
          <p:nvPr>
            <p:ph idx="1"/>
          </p:nvPr>
        </p:nvSpPr>
        <p:spPr>
          <a:xfrm>
            <a:off x="685800" y="4953000"/>
            <a:ext cx="7772400" cy="1676400"/>
          </a:xfrm>
        </p:spPr>
        <p:txBody>
          <a:bodyPr/>
          <a:lstStyle/>
          <a:p>
            <a:r>
              <a:rPr lang="en-US" dirty="0" smtClean="0"/>
              <a:t>Less than 5% on either the far left or the far right.</a:t>
            </a:r>
          </a:p>
          <a:p>
            <a:pPr lvl="1"/>
            <a:r>
              <a:rPr lang="en-US" dirty="0" smtClean="0"/>
              <a:t>Most in the middle</a:t>
            </a:r>
          </a:p>
          <a:p>
            <a:r>
              <a:rPr lang="en-US" dirty="0" smtClean="0"/>
              <a:t>Around 6% very strongly for government ownership</a:t>
            </a:r>
          </a:p>
          <a:p>
            <a:pPr lvl="1"/>
            <a:r>
              <a:rPr lang="en-US" dirty="0" smtClean="0"/>
              <a:t>12% very strongly for private ownership</a:t>
            </a:r>
          </a:p>
          <a:p>
            <a:pPr lvl="1"/>
            <a:r>
              <a:rPr lang="en-US" dirty="0" smtClean="0"/>
              <a:t>Most spread throughout the middle</a:t>
            </a:r>
          </a:p>
          <a:p>
            <a:pPr lvl="1"/>
            <a:endParaRPr lang="en-US" dirty="0" smtClean="0"/>
          </a:p>
          <a:p>
            <a:endParaRPr lang="en-US" dirty="0"/>
          </a:p>
        </p:txBody>
      </p:sp>
      <p:sp>
        <p:nvSpPr>
          <p:cNvPr id="4" name="Slide Number Placeholder 3"/>
          <p:cNvSpPr>
            <a:spLocks noGrp="1"/>
          </p:cNvSpPr>
          <p:nvPr>
            <p:ph type="sldNum" sz="quarter" idx="12"/>
          </p:nvPr>
        </p:nvSpPr>
        <p:spPr/>
        <p:txBody>
          <a:bodyPr/>
          <a:lstStyle/>
          <a:p>
            <a:pPr>
              <a:defRPr/>
            </a:pPr>
            <a:fld id="{D7AC4DE3-1218-4542-93A1-5C9575CA8A41}" type="slidenum">
              <a:rPr lang="en-US" smtClean="0"/>
              <a:pPr>
                <a:defRPr/>
              </a:pPr>
              <a:t>39</a:t>
            </a:fld>
            <a:endParaRPr lang="en-US"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219200"/>
            <a:ext cx="4218601" cy="30873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49522" y="1752600"/>
            <a:ext cx="4343400" cy="3174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43255993"/>
      </p:ext>
    </p:extLst>
  </p:cSld>
  <p:clrMapOvr>
    <a:masterClrMapping/>
  </p:clrMapOvr>
  <p:transition spd="med">
    <p:zoom/>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3886200" cy="914400"/>
          </a:xfrm>
        </p:spPr>
        <p:txBody>
          <a:bodyPr/>
          <a:lstStyle/>
          <a:p>
            <a:r>
              <a:rPr lang="en-US" dirty="0" smtClean="0"/>
              <a:t>Politics: Country differences</a:t>
            </a:r>
            <a:endParaRPr lang="en-US" dirty="0"/>
          </a:p>
        </p:txBody>
      </p:sp>
      <p:sp>
        <p:nvSpPr>
          <p:cNvPr id="3" name="Content Placeholder 2"/>
          <p:cNvSpPr>
            <a:spLocks noGrp="1"/>
          </p:cNvSpPr>
          <p:nvPr>
            <p:ph idx="1"/>
          </p:nvPr>
        </p:nvSpPr>
        <p:spPr>
          <a:xfrm>
            <a:off x="381000" y="1752600"/>
            <a:ext cx="3810000" cy="4876800"/>
          </a:xfrm>
        </p:spPr>
        <p:txBody>
          <a:bodyPr/>
          <a:lstStyle/>
          <a:p>
            <a:r>
              <a:rPr lang="en-US" dirty="0" smtClean="0">
                <a:solidFill>
                  <a:srgbClr val="0070C0"/>
                </a:solidFill>
              </a:rPr>
              <a:t>Politically right (1</a:t>
            </a:r>
            <a:r>
              <a:rPr lang="en-US" baseline="30000" dirty="0" smtClean="0">
                <a:solidFill>
                  <a:srgbClr val="0070C0"/>
                </a:solidFill>
              </a:rPr>
              <a:t>st</a:t>
            </a:r>
            <a:r>
              <a:rPr lang="en-US" dirty="0" smtClean="0">
                <a:solidFill>
                  <a:srgbClr val="0070C0"/>
                </a:solidFill>
              </a:rPr>
              <a:t> column, in blue)</a:t>
            </a:r>
          </a:p>
          <a:p>
            <a:pPr lvl="1"/>
            <a:r>
              <a:rPr lang="en-US" dirty="0" smtClean="0">
                <a:solidFill>
                  <a:srgbClr val="0070C0"/>
                </a:solidFill>
              </a:rPr>
              <a:t>UK a bit to the left</a:t>
            </a:r>
          </a:p>
          <a:p>
            <a:r>
              <a:rPr lang="en-US" dirty="0" smtClean="0">
                <a:solidFill>
                  <a:srgbClr val="00B050"/>
                </a:solidFill>
              </a:rPr>
              <a:t>Support private rather than government ownership (2</a:t>
            </a:r>
            <a:r>
              <a:rPr lang="en-US" baseline="30000" dirty="0" smtClean="0">
                <a:solidFill>
                  <a:srgbClr val="00B050"/>
                </a:solidFill>
              </a:rPr>
              <a:t>nd</a:t>
            </a:r>
            <a:r>
              <a:rPr lang="en-US" dirty="0" smtClean="0">
                <a:solidFill>
                  <a:srgbClr val="00B050"/>
                </a:solidFill>
              </a:rPr>
              <a:t> column, in green)</a:t>
            </a:r>
          </a:p>
          <a:p>
            <a:pPr lvl="1"/>
            <a:r>
              <a:rPr lang="en-US" dirty="0" smtClean="0">
                <a:solidFill>
                  <a:srgbClr val="00B050"/>
                </a:solidFill>
              </a:rPr>
              <a:t>UK near the middle</a:t>
            </a:r>
          </a:p>
          <a:p>
            <a:r>
              <a:rPr lang="en-US" dirty="0" smtClean="0">
                <a:solidFill>
                  <a:srgbClr val="FFC000"/>
                </a:solidFill>
              </a:rPr>
              <a:t>Confidence in own nation’s government (3d column, in orange)</a:t>
            </a:r>
          </a:p>
          <a:p>
            <a:pPr lvl="1"/>
            <a:r>
              <a:rPr lang="en-US" dirty="0" smtClean="0">
                <a:solidFill>
                  <a:srgbClr val="FFC000"/>
                </a:solidFill>
              </a:rPr>
              <a:t>UK more confident than most</a:t>
            </a:r>
            <a:endParaRPr lang="en-US" dirty="0">
              <a:solidFill>
                <a:srgbClr val="FFC000"/>
              </a:solidFill>
            </a:endParaRPr>
          </a:p>
        </p:txBody>
      </p:sp>
      <p:sp>
        <p:nvSpPr>
          <p:cNvPr id="4" name="Slide Number Placeholder 3"/>
          <p:cNvSpPr>
            <a:spLocks noGrp="1"/>
          </p:cNvSpPr>
          <p:nvPr>
            <p:ph type="sldNum" sz="quarter" idx="12"/>
          </p:nvPr>
        </p:nvSpPr>
        <p:spPr/>
        <p:txBody>
          <a:bodyPr/>
          <a:lstStyle/>
          <a:p>
            <a:pPr>
              <a:defRPr/>
            </a:pPr>
            <a:fld id="{D7AC4DE3-1218-4542-93A1-5C9575CA8A41}" type="slidenum">
              <a:rPr lang="en-US" smtClean="0"/>
              <a:pPr>
                <a:defRPr/>
              </a:pPr>
              <a:t>40</a:t>
            </a:fld>
            <a:endParaRPr lang="en-US" dirty="0"/>
          </a:p>
        </p:txBody>
      </p:sp>
      <p:cxnSp>
        <p:nvCxnSpPr>
          <p:cNvPr id="7" name="Straight Arrow Connector 6"/>
          <p:cNvCxnSpPr/>
          <p:nvPr/>
        </p:nvCxnSpPr>
        <p:spPr bwMode="auto">
          <a:xfrm flipV="1">
            <a:off x="5943600" y="6248400"/>
            <a:ext cx="533400" cy="76200"/>
          </a:xfrm>
          <a:prstGeom prst="straightConnector1">
            <a:avLst/>
          </a:prstGeom>
          <a:noFill/>
          <a:ln w="9525" cap="flat" cmpd="sng" algn="ctr">
            <a:noFill/>
            <a:prstDash val="solid"/>
            <a:round/>
            <a:headEnd type="none" w="med" len="med"/>
            <a:tailEnd type="arrow"/>
          </a:ln>
          <a:effectLst/>
        </p:spPr>
      </p:cxn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43400" y="152400"/>
            <a:ext cx="4267200" cy="65941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19021117"/>
      </p:ext>
    </p:extLst>
  </p:cSld>
  <p:clrMapOvr>
    <a:masterClrMapping/>
  </p:clrMapOvr>
  <p:transition spd="med">
    <p:zoom/>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7772400" cy="457200"/>
          </a:xfrm>
        </p:spPr>
        <p:txBody>
          <a:bodyPr/>
          <a:lstStyle/>
          <a:p>
            <a:r>
              <a:rPr lang="en-US" dirty="0" smtClean="0"/>
              <a:t>Confidence in the EU is somewhat politicized</a:t>
            </a:r>
            <a:endParaRPr lang="en-US" dirty="0"/>
          </a:p>
        </p:txBody>
      </p:sp>
      <p:sp>
        <p:nvSpPr>
          <p:cNvPr id="3" name="Content Placeholder 2"/>
          <p:cNvSpPr>
            <a:spLocks noGrp="1"/>
          </p:cNvSpPr>
          <p:nvPr>
            <p:ph idx="1"/>
          </p:nvPr>
        </p:nvSpPr>
        <p:spPr>
          <a:xfrm>
            <a:off x="372626" y="3276600"/>
            <a:ext cx="8305800" cy="3124200"/>
          </a:xfrm>
        </p:spPr>
        <p:txBody>
          <a:bodyPr/>
          <a:lstStyle/>
          <a:p>
            <a:r>
              <a:rPr lang="en-US" dirty="0" smtClean="0"/>
              <a:t>In the UK the political right is noticeably less supportive of the EU </a:t>
            </a:r>
          </a:p>
          <a:p>
            <a:pPr lvl="1"/>
            <a:r>
              <a:rPr lang="en-US" dirty="0"/>
              <a:t>A</a:t>
            </a:r>
            <a:r>
              <a:rPr lang="en-US" dirty="0" smtClean="0"/>
              <a:t> moderately strong effect in standardized terms (the metric effects compare the extreme right to the extreme left on this 10 category question, so tend to be larger than for the prejudice dichotomies)</a:t>
            </a:r>
          </a:p>
          <a:p>
            <a:pPr lvl="1"/>
            <a:r>
              <a:rPr lang="en-US" dirty="0" smtClean="0"/>
              <a:t>In Germany and France, left-right differences are negligible </a:t>
            </a:r>
          </a:p>
          <a:p>
            <a:pPr lvl="1"/>
            <a:r>
              <a:rPr lang="en-US" dirty="0" smtClean="0"/>
              <a:t>And elsewhere in the EU the right is a little </a:t>
            </a:r>
            <a:r>
              <a:rPr lang="en-US" b="1" dirty="0" smtClean="0"/>
              <a:t>more</a:t>
            </a:r>
            <a:r>
              <a:rPr lang="en-US" dirty="0" smtClean="0"/>
              <a:t> supportive</a:t>
            </a:r>
          </a:p>
          <a:p>
            <a:r>
              <a:rPr lang="en-US" dirty="0" smtClean="0"/>
              <a:t>Economic conservatives (pro-private enterprise) in the UK are less supportive of the EU. </a:t>
            </a:r>
          </a:p>
          <a:p>
            <a:pPr lvl="1"/>
            <a:r>
              <a:rPr lang="en-US" dirty="0" smtClean="0"/>
              <a:t>But in other nations, by contrast, they are somewhat </a:t>
            </a:r>
            <a:r>
              <a:rPr lang="en-US" b="1" dirty="0" smtClean="0"/>
              <a:t>more</a:t>
            </a:r>
            <a:r>
              <a:rPr lang="en-US" dirty="0" smtClean="0"/>
              <a:t> supportive </a:t>
            </a:r>
          </a:p>
          <a:p>
            <a:endParaRPr lang="en-US" dirty="0" smtClean="0"/>
          </a:p>
          <a:p>
            <a:endParaRPr lang="en-US" dirty="0"/>
          </a:p>
        </p:txBody>
      </p:sp>
      <p:sp>
        <p:nvSpPr>
          <p:cNvPr id="4" name="Slide Number Placeholder 3"/>
          <p:cNvSpPr>
            <a:spLocks noGrp="1"/>
          </p:cNvSpPr>
          <p:nvPr>
            <p:ph type="sldNum" sz="quarter" idx="12"/>
          </p:nvPr>
        </p:nvSpPr>
        <p:spPr/>
        <p:txBody>
          <a:bodyPr/>
          <a:lstStyle/>
          <a:p>
            <a:pPr>
              <a:defRPr/>
            </a:pPr>
            <a:fld id="{D7AC4DE3-1218-4542-93A1-5C9575CA8A41}" type="slidenum">
              <a:rPr lang="en-US" smtClean="0"/>
              <a:pPr>
                <a:defRPr/>
              </a:pPr>
              <a:t>41</a:t>
            </a:fld>
            <a:endParaRPr lang="en-US" dirty="0"/>
          </a:p>
        </p:txBody>
      </p:sp>
      <p:pic>
        <p:nvPicPr>
          <p:cNvPr id="9219"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2626" y="762000"/>
            <a:ext cx="8721043" cy="2362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20233668"/>
      </p:ext>
    </p:extLst>
  </p:cSld>
  <p:clrMapOvr>
    <a:masterClrMapping/>
  </p:clrMapOvr>
  <p:transition spd="med">
    <p:zoom/>
  </p:transition>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0000CC"/>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76201"/>
            <a:ext cx="7772400" cy="6696074"/>
          </a:xfrm>
        </p:spPr>
        <p:txBody>
          <a:bodyPr/>
          <a:lstStyle/>
          <a:p>
            <a:r>
              <a:rPr lang="en-US" sz="8800" dirty="0" smtClean="0">
                <a:solidFill>
                  <a:schemeClr val="bg1">
                    <a:lumMod val="85000"/>
                  </a:schemeClr>
                </a:solidFill>
                <a:latin typeface="Footlight MT Light" pitchFamily="18" charset="0"/>
              </a:rPr>
              <a:t>Conclusion</a:t>
            </a:r>
            <a:endParaRPr lang="en-US" sz="8800" dirty="0">
              <a:solidFill>
                <a:schemeClr val="bg1">
                  <a:lumMod val="85000"/>
                </a:schemeClr>
              </a:solidFill>
              <a:latin typeface="Footlight MT Light" pitchFamily="18" charset="0"/>
            </a:endParaRPr>
          </a:p>
        </p:txBody>
      </p:sp>
      <p:pic>
        <p:nvPicPr>
          <p:cNvPr id="1126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7600" y="6248400"/>
            <a:ext cx="1155447" cy="5355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84366712"/>
      </p:ext>
    </p:extLst>
  </p:cSld>
  <p:clrMapOvr>
    <a:masterClrMapping/>
  </p:clrMapOvr>
  <p:transition spd="med" advTm="8635">
    <p:zoom/>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219200"/>
            <a:ext cx="8686800" cy="5105400"/>
          </a:xfrm>
        </p:spPr>
        <p:txBody>
          <a:bodyPr/>
          <a:lstStyle/>
          <a:p>
            <a:r>
              <a:rPr lang="en-US" sz="2400" dirty="0" smtClean="0"/>
              <a:t>Prejudice against immigrants as neighbors varies hugely among </a:t>
            </a:r>
            <a:r>
              <a:rPr lang="en-US" sz="2400" dirty="0" smtClean="0"/>
              <a:t>countries</a:t>
            </a:r>
          </a:p>
          <a:p>
            <a:pPr lvl="1"/>
            <a:r>
              <a:rPr lang="en-US" sz="2400" dirty="0" smtClean="0"/>
              <a:t>Low in the UK</a:t>
            </a:r>
          </a:p>
          <a:p>
            <a:pPr lvl="1"/>
            <a:r>
              <a:rPr lang="en-US" sz="2400" dirty="0" smtClean="0"/>
              <a:t>And in most other developed nations</a:t>
            </a:r>
            <a:endParaRPr lang="en-US" sz="2400" dirty="0" smtClean="0"/>
          </a:p>
          <a:p>
            <a:r>
              <a:rPr lang="en-US" sz="2400" dirty="0" smtClean="0"/>
              <a:t>This prejudice is only one symptom of a latent ethno-religious prejudice that generates prejudice against many groups</a:t>
            </a:r>
          </a:p>
          <a:p>
            <a:r>
              <a:rPr lang="en-US" sz="2400" dirty="0" smtClean="0"/>
              <a:t>Modernization matters: the higher the GDP, the lower the prejudice</a:t>
            </a:r>
          </a:p>
          <a:p>
            <a:r>
              <a:rPr lang="en-US" sz="2400" dirty="0" smtClean="0"/>
              <a:t>UK </a:t>
            </a:r>
            <a:r>
              <a:rPr lang="en-US" sz="2400" dirty="0" smtClean="0"/>
              <a:t>is not </a:t>
            </a:r>
            <a:r>
              <a:rPr lang="en-US" sz="2400" dirty="0" smtClean="0"/>
              <a:t>exceptional</a:t>
            </a:r>
          </a:p>
          <a:p>
            <a:r>
              <a:rPr lang="en-US" sz="2400" dirty="0" smtClean="0"/>
              <a:t>Results replicate across questions and surveys</a:t>
            </a:r>
          </a:p>
          <a:p>
            <a:r>
              <a:rPr lang="en-US" sz="2400" dirty="0" smtClean="0"/>
              <a:t>Not over yet: Prejudice resurgent in some EU </a:t>
            </a:r>
            <a:r>
              <a:rPr lang="en-US" sz="2400" dirty="0" smtClean="0"/>
              <a:t>countries</a:t>
            </a:r>
          </a:p>
          <a:p>
            <a:endParaRPr lang="en-US" dirty="0" smtClean="0"/>
          </a:p>
          <a:p>
            <a:endParaRPr lang="en-US" sz="2400" dirty="0" smtClean="0"/>
          </a:p>
          <a:p>
            <a:pPr marL="0" indent="0">
              <a:buNone/>
            </a:pPr>
            <a:endParaRPr lang="en-US" sz="1000" dirty="0"/>
          </a:p>
        </p:txBody>
      </p:sp>
      <p:sp>
        <p:nvSpPr>
          <p:cNvPr id="4" name="Title 1"/>
          <p:cNvSpPr>
            <a:spLocks noGrp="1"/>
          </p:cNvSpPr>
          <p:nvPr>
            <p:ph type="title"/>
          </p:nvPr>
        </p:nvSpPr>
        <p:spPr>
          <a:xfrm>
            <a:off x="685800" y="304800"/>
            <a:ext cx="7772400" cy="685800"/>
          </a:xfrm>
        </p:spPr>
        <p:txBody>
          <a:bodyPr/>
          <a:lstStyle/>
          <a:p>
            <a:r>
              <a:rPr lang="en-US" dirty="0" smtClean="0"/>
              <a:t>For the world at large…</a:t>
            </a:r>
            <a:endParaRPr lang="en-US" dirty="0"/>
          </a:p>
        </p:txBody>
      </p:sp>
    </p:spTree>
    <p:extLst>
      <p:ext uri="{BB962C8B-B14F-4D97-AF65-F5344CB8AC3E}">
        <p14:creationId xmlns:p14="http://schemas.microsoft.com/office/powerpoint/2010/main" val="2340932506"/>
      </p:ext>
    </p:extLst>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685800"/>
          </a:xfrm>
        </p:spPr>
        <p:txBody>
          <a:bodyPr/>
          <a:lstStyle/>
          <a:p>
            <a:r>
              <a:rPr lang="en-US" dirty="0" smtClean="0"/>
              <a:t>Specifically about the European Union…</a:t>
            </a:r>
            <a:endParaRPr lang="en-US" dirty="0"/>
          </a:p>
        </p:txBody>
      </p:sp>
      <p:sp>
        <p:nvSpPr>
          <p:cNvPr id="3" name="Content Placeholder 2"/>
          <p:cNvSpPr>
            <a:spLocks noGrp="1"/>
          </p:cNvSpPr>
          <p:nvPr>
            <p:ph idx="1"/>
          </p:nvPr>
        </p:nvSpPr>
        <p:spPr>
          <a:xfrm>
            <a:off x="685800" y="1295400"/>
            <a:ext cx="7772400" cy="4800600"/>
          </a:xfrm>
        </p:spPr>
        <p:txBody>
          <a:bodyPr/>
          <a:lstStyle/>
          <a:p>
            <a:r>
              <a:rPr lang="en-US" sz="2400" dirty="0" smtClean="0"/>
              <a:t>Confidence in the EU is (and has long been) unusually low in the UK</a:t>
            </a:r>
          </a:p>
          <a:p>
            <a:r>
              <a:rPr lang="en-US" sz="2400" dirty="0" smtClean="0"/>
              <a:t>Prejudice reduces confidence in the EU,</a:t>
            </a:r>
          </a:p>
          <a:p>
            <a:pPr lvl="1"/>
            <a:r>
              <a:rPr lang="en-US" sz="2400" dirty="0" smtClean="0"/>
              <a:t>But only a little</a:t>
            </a:r>
          </a:p>
          <a:p>
            <a:r>
              <a:rPr lang="en-US" sz="2400" dirty="0" smtClean="0"/>
              <a:t>Politics matters </a:t>
            </a:r>
          </a:p>
          <a:p>
            <a:pPr lvl="1"/>
            <a:r>
              <a:rPr lang="en-US" sz="2400" smtClean="0"/>
              <a:t>But only </a:t>
            </a:r>
            <a:r>
              <a:rPr lang="en-US" sz="2400" dirty="0" smtClean="0"/>
              <a:t>a little</a:t>
            </a:r>
            <a:endParaRPr lang="en-US" sz="2400" dirty="0"/>
          </a:p>
          <a:p>
            <a:r>
              <a:rPr lang="en-US" sz="2400" dirty="0" smtClean="0"/>
              <a:t>Confidence in the EU is strongly linked to confidence in your </a:t>
            </a:r>
            <a:r>
              <a:rPr lang="en-US" sz="2400" b="1" dirty="0" smtClean="0"/>
              <a:t>own</a:t>
            </a:r>
            <a:r>
              <a:rPr lang="en-US" sz="2400" dirty="0" smtClean="0"/>
              <a:t> national government, so for change…</a:t>
            </a:r>
          </a:p>
          <a:p>
            <a:pPr lvl="1"/>
            <a:r>
              <a:rPr lang="en-US" sz="2400" dirty="0" smtClean="0"/>
              <a:t>Look to your own house</a:t>
            </a:r>
          </a:p>
          <a:p>
            <a:pPr lvl="1"/>
            <a:endParaRPr lang="en-US" sz="2400" dirty="0" smtClean="0"/>
          </a:p>
          <a:p>
            <a:endParaRPr lang="en-US" sz="2400" dirty="0"/>
          </a:p>
        </p:txBody>
      </p:sp>
      <p:sp>
        <p:nvSpPr>
          <p:cNvPr id="4" name="Slide Number Placeholder 3"/>
          <p:cNvSpPr>
            <a:spLocks noGrp="1"/>
          </p:cNvSpPr>
          <p:nvPr>
            <p:ph type="sldNum" sz="quarter" idx="12"/>
          </p:nvPr>
        </p:nvSpPr>
        <p:spPr/>
        <p:txBody>
          <a:bodyPr/>
          <a:lstStyle/>
          <a:p>
            <a:pPr>
              <a:defRPr/>
            </a:pPr>
            <a:fld id="{D7AC4DE3-1218-4542-93A1-5C9575CA8A41}" type="slidenum">
              <a:rPr lang="en-US" smtClean="0"/>
              <a:pPr>
                <a:defRPr/>
              </a:pPr>
              <a:t>44</a:t>
            </a:fld>
            <a:endParaRPr lang="en-US" dirty="0"/>
          </a:p>
        </p:txBody>
      </p:sp>
    </p:spTree>
    <p:extLst>
      <p:ext uri="{BB962C8B-B14F-4D97-AF65-F5344CB8AC3E}">
        <p14:creationId xmlns:p14="http://schemas.microsoft.com/office/powerpoint/2010/main" val="1545898367"/>
      </p:ext>
    </p:extLst>
  </p:cSld>
  <p:clrMapOvr>
    <a:masterClrMapping/>
  </p:clrMapOvr>
  <p:transition spd="med">
    <p:zoom/>
  </p:transition>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76201"/>
            <a:ext cx="7772400" cy="6696074"/>
          </a:xfrm>
        </p:spPr>
        <p:txBody>
          <a:bodyPr/>
          <a:lstStyle/>
          <a:p>
            <a:r>
              <a:rPr lang="en-US" sz="8800" dirty="0" smtClean="0">
                <a:solidFill>
                  <a:srgbClr val="0000CC"/>
                </a:solidFill>
                <a:latin typeface="Footlight MT Light" pitchFamily="18" charset="0"/>
              </a:rPr>
              <a:t>End</a:t>
            </a:r>
            <a:br>
              <a:rPr lang="en-US" sz="8800" dirty="0" smtClean="0">
                <a:solidFill>
                  <a:srgbClr val="0000CC"/>
                </a:solidFill>
                <a:latin typeface="Footlight MT Light" pitchFamily="18" charset="0"/>
              </a:rPr>
            </a:br>
            <a:endParaRPr lang="en-US" sz="8800" dirty="0">
              <a:solidFill>
                <a:srgbClr val="0000CC"/>
              </a:solidFill>
              <a:latin typeface="Footlight MT Light" pitchFamily="18" charset="0"/>
            </a:endParaRPr>
          </a:p>
        </p:txBody>
      </p:sp>
      <p:pic>
        <p:nvPicPr>
          <p:cNvPr id="1126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86200" y="6248400"/>
            <a:ext cx="1155447" cy="5355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98843667"/>
      </p:ext>
    </p:extLst>
  </p:cSld>
  <p:clrMapOvr>
    <a:masterClrMapping/>
  </p:clrMapOvr>
  <p:transition spd="med" advTm="8635">
    <p:zoom/>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76201"/>
            <a:ext cx="7772400" cy="6696074"/>
          </a:xfrm>
        </p:spPr>
        <p:txBody>
          <a:bodyPr/>
          <a:lstStyle/>
          <a:p>
            <a:r>
              <a:rPr lang="en-US" sz="8800" dirty="0" smtClean="0">
                <a:solidFill>
                  <a:srgbClr val="0000CC"/>
                </a:solidFill>
                <a:latin typeface="Footlight MT Light" pitchFamily="18" charset="0"/>
              </a:rPr>
              <a:t>End</a:t>
            </a:r>
            <a:br>
              <a:rPr lang="en-US" sz="8800" dirty="0" smtClean="0">
                <a:solidFill>
                  <a:srgbClr val="0000CC"/>
                </a:solidFill>
                <a:latin typeface="Footlight MT Light" pitchFamily="18" charset="0"/>
              </a:rPr>
            </a:br>
            <a:endParaRPr lang="en-US" sz="8800" dirty="0">
              <a:solidFill>
                <a:srgbClr val="0000CC"/>
              </a:solidFill>
              <a:latin typeface="Footlight MT Light" pitchFamily="18" charset="0"/>
            </a:endParaRPr>
          </a:p>
        </p:txBody>
      </p:sp>
      <p:pic>
        <p:nvPicPr>
          <p:cNvPr id="1126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86200" y="6248400"/>
            <a:ext cx="1155447" cy="5355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32246800"/>
      </p:ext>
    </p:extLst>
  </p:cSld>
  <p:clrMapOvr>
    <a:masterClrMapping/>
  </p:clrMapOvr>
  <p:transition spd="med" advTm="8635">
    <p:zoom/>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p:nvPr/>
        </p:nvPicPr>
        <p:blipFill>
          <a:blip r:embed="rId2">
            <a:extLst>
              <a:ext uri="{28A0092B-C50C-407E-A947-70E740481C1C}">
                <a14:useLocalDpi xmlns:a14="http://schemas.microsoft.com/office/drawing/2010/main" val="0"/>
              </a:ext>
            </a:extLst>
          </a:blip>
          <a:srcRect/>
          <a:stretch>
            <a:fillRect/>
          </a:stretch>
        </p:blipFill>
        <p:spPr bwMode="auto">
          <a:xfrm>
            <a:off x="609600" y="76200"/>
            <a:ext cx="6705600" cy="6781800"/>
          </a:xfrm>
          <a:prstGeom prst="rect">
            <a:avLst/>
          </a:prstGeom>
          <a:noFill/>
          <a:ln>
            <a:noFill/>
          </a:ln>
        </p:spPr>
      </p:pic>
    </p:spTree>
    <p:extLst>
      <p:ext uri="{BB962C8B-B14F-4D97-AF65-F5344CB8AC3E}">
        <p14:creationId xmlns:p14="http://schemas.microsoft.com/office/powerpoint/2010/main" val="2085956339"/>
      </p:ext>
    </p:extLst>
  </p:cSld>
  <p:clrMapOvr>
    <a:masterClrMapping/>
  </p:clrMapOvr>
  <p:transition spd="med">
    <p:zoom/>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2.7|14.5|9.9"/>
</p:tagLst>
</file>

<file path=ppt/tags/tag2.xml><?xml version="1.0" encoding="utf-8"?>
<p:tagLst xmlns:a="http://schemas.openxmlformats.org/drawingml/2006/main" xmlns:r="http://schemas.openxmlformats.org/officeDocument/2006/relationships" xmlns:p="http://schemas.openxmlformats.org/presentationml/2006/main">
  <p:tag name="TIMING" val="|2.7|14.5|9.9"/>
</p:tagLst>
</file>

<file path=ppt/tags/tag3.xml><?xml version="1.0" encoding="utf-8"?>
<p:tagLst xmlns:a="http://schemas.openxmlformats.org/drawingml/2006/main" xmlns:r="http://schemas.openxmlformats.org/officeDocument/2006/relationships" xmlns:p="http://schemas.openxmlformats.org/presentationml/2006/main">
  <p:tag name="TIMING" val="|2.7|14.5|9.9"/>
</p:tagLst>
</file>

<file path=ppt/theme/theme1.xml><?xml version="1.0" encoding="utf-8"?>
<a:theme xmlns:a="http://schemas.openxmlformats.org/drawingml/2006/main" name="Default Design">
  <a:themeElements>
    <a:clrScheme name="">
      <a:dk1>
        <a:srgbClr val="000000"/>
      </a:dk1>
      <a:lt1>
        <a:srgbClr val="FFFFFF"/>
      </a:lt1>
      <a:dk2>
        <a:srgbClr val="000099"/>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100000"/>
          </a:lnSpc>
          <a:spcBef>
            <a:spcPct val="20000"/>
          </a:spcBef>
          <a:spcAft>
            <a:spcPct val="0"/>
          </a:spcAft>
          <a:buClrTx/>
          <a:buSzTx/>
          <a:buFontTx/>
          <a:buChar char="•"/>
          <a:tabLst/>
          <a:defRPr kumimoji="0" lang="en-US" sz="1800" b="0" i="0" u="none" strike="noStrike" cap="none" normalizeH="0" baseline="0" smtClean="0">
            <a:ln>
              <a:noFill/>
            </a:ln>
            <a:solidFill>
              <a:schemeClr val="tx1"/>
            </a:solidFill>
            <a:effectLst/>
            <a:latin typeface="Arial" charset="0"/>
            <a:cs typeface="Times New Roman" pitchFamily="18"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100000"/>
          </a:lnSpc>
          <a:spcBef>
            <a:spcPct val="20000"/>
          </a:spcBef>
          <a:spcAft>
            <a:spcPct val="0"/>
          </a:spcAft>
          <a:buClrTx/>
          <a:buSzTx/>
          <a:buFontTx/>
          <a:buChar char="•"/>
          <a:tabLst/>
          <a:defRPr kumimoji="0" lang="en-US" sz="1800" b="0" i="0" u="none" strike="noStrike" cap="none" normalizeH="0" baseline="0" smtClean="0">
            <a:ln>
              <a:noFill/>
            </a:ln>
            <a:solidFill>
              <a:schemeClr val="tx1"/>
            </a:solidFill>
            <a:effectLst/>
            <a:latin typeface="Arial" charset="0"/>
            <a:cs typeface="Times New Roman"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Default Design">
  <a:themeElements>
    <a:clrScheme name="">
      <a:dk1>
        <a:srgbClr val="000000"/>
      </a:dk1>
      <a:lt1>
        <a:srgbClr val="FFFFFF"/>
      </a:lt1>
      <a:dk2>
        <a:srgbClr val="000099"/>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100000"/>
          </a:lnSpc>
          <a:spcBef>
            <a:spcPct val="20000"/>
          </a:spcBef>
          <a:spcAft>
            <a:spcPct val="0"/>
          </a:spcAft>
          <a:buClrTx/>
          <a:buSzTx/>
          <a:buFontTx/>
          <a:buChar char="•"/>
          <a:tabLst/>
          <a:defRPr kumimoji="0" lang="en-US" sz="1800" b="0" i="0" u="none" strike="noStrike" cap="none" normalizeH="0" baseline="0" smtClean="0">
            <a:ln>
              <a:noFill/>
            </a:ln>
            <a:solidFill>
              <a:schemeClr val="tx1"/>
            </a:solidFill>
            <a:effectLst/>
            <a:latin typeface="Arial" charset="0"/>
            <a:cs typeface="Times New Roman" pitchFamily="18"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100000"/>
          </a:lnSpc>
          <a:spcBef>
            <a:spcPct val="20000"/>
          </a:spcBef>
          <a:spcAft>
            <a:spcPct val="0"/>
          </a:spcAft>
          <a:buClrTx/>
          <a:buSzTx/>
          <a:buFontTx/>
          <a:buChar char="•"/>
          <a:tabLst/>
          <a:defRPr kumimoji="0" lang="en-US" sz="1800" b="0" i="0" u="none" strike="noStrike" cap="none" normalizeH="0" baseline="0" smtClean="0">
            <a:ln>
              <a:noFill/>
            </a:ln>
            <a:solidFill>
              <a:schemeClr val="tx1"/>
            </a:solidFill>
            <a:effectLst/>
            <a:latin typeface="Arial" charset="0"/>
            <a:cs typeface="Times New Roman"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Q:\Program\Microsoft Office\Templates\Presentation Designs\Soaring.pot</Template>
  <TotalTime>20764</TotalTime>
  <Words>1375</Words>
  <Application>Microsoft Office PowerPoint</Application>
  <PresentationFormat>On-screen Show (4:3)</PresentationFormat>
  <Paragraphs>164</Paragraphs>
  <Slides>47</Slides>
  <Notes>0</Notes>
  <HiddenSlides>0</HiddenSlides>
  <MMClips>0</MMClips>
  <ScaleCrop>false</ScaleCrop>
  <HeadingPairs>
    <vt:vector size="4" baseType="variant">
      <vt:variant>
        <vt:lpstr>Theme</vt:lpstr>
      </vt:variant>
      <vt:variant>
        <vt:i4>2</vt:i4>
      </vt:variant>
      <vt:variant>
        <vt:lpstr>Slide Titles</vt:lpstr>
      </vt:variant>
      <vt:variant>
        <vt:i4>47</vt:i4>
      </vt:variant>
    </vt:vector>
  </HeadingPairs>
  <TitlesOfParts>
    <vt:vector size="49" baseType="lpstr">
      <vt:lpstr>Default Design</vt:lpstr>
      <vt:lpstr>1_Default Design</vt:lpstr>
      <vt:lpstr>Populism and Prejudice in Europe: Brexit and the European Union</vt:lpstr>
      <vt:lpstr>Introduction &amp;  Overview</vt:lpstr>
      <vt:lpstr>Are populist attitudes  undermining Europe?</vt:lpstr>
      <vt:lpstr>Changes over time?</vt:lpstr>
      <vt:lpstr>Methodological note</vt:lpstr>
      <vt:lpstr>Prejudice and confidence in the EU</vt:lpstr>
      <vt:lpstr>Data and methods</vt:lpstr>
      <vt:lpstr>Data and Methods</vt:lpstr>
      <vt:lpstr>Prejudice questions</vt:lpstr>
      <vt:lpstr>PowerPoint Presentation</vt:lpstr>
      <vt:lpstr>Descriptive results: UK vs other nations  We will see that the UK is not unique</vt:lpstr>
      <vt:lpstr>PowerPoint Presentation</vt:lpstr>
      <vt:lpstr>PowerPoint Presentation</vt:lpstr>
      <vt:lpstr>PowerPoint Presentation</vt:lpstr>
      <vt:lpstr>PowerPoint Presentation</vt:lpstr>
      <vt:lpstr>PowerPoint Presentation</vt:lpstr>
      <vt:lpstr>PowerPoint Presentation</vt:lpstr>
      <vt:lpstr>The key issue in the public discussion of Brexit…</vt:lpstr>
      <vt:lpstr>PowerPoint Presentation</vt:lpstr>
      <vt:lpstr>Note: Although few favor segregation, small preferences can have large consequences…</vt:lpstr>
      <vt:lpstr>Replications</vt:lpstr>
      <vt:lpstr>PowerPoint Presentation</vt:lpstr>
      <vt:lpstr> One prejudice or many?</vt:lpstr>
      <vt:lpstr>PowerPoint Presentation</vt:lpstr>
      <vt:lpstr>Prejudice may be on the upswing </vt:lpstr>
      <vt:lpstr>PowerPoint Presentation</vt:lpstr>
      <vt:lpstr>PowerPoint Presentation</vt:lpstr>
      <vt:lpstr>Sources of prejudice</vt:lpstr>
      <vt:lpstr>Sources of prejudice against immigrants: Standardized effects</vt:lpstr>
      <vt:lpstr>Prejudice and confidence  in the EU</vt:lpstr>
      <vt:lpstr>The confidence questions</vt:lpstr>
      <vt:lpstr>Confidence in the EU (the outcome of interest)</vt:lpstr>
      <vt:lpstr>Confidence in government scale  (used in the analysis)</vt:lpstr>
      <vt:lpstr>UK residents less confident  about the EU</vt:lpstr>
      <vt:lpstr>In the UK: Sources of confidence in the European Union</vt:lpstr>
      <vt:lpstr>Confidence in the EU: UK vs other nations</vt:lpstr>
      <vt:lpstr>Prejudices matter little to confidence in the EU</vt:lpstr>
      <vt:lpstr>Politics:  Some basic questions</vt:lpstr>
      <vt:lpstr>Politics: Description: Left … Right                        Government … Private</vt:lpstr>
      <vt:lpstr>Politics: Country differences</vt:lpstr>
      <vt:lpstr>Confidence in the EU is somewhat politicized</vt:lpstr>
      <vt:lpstr>Conclusion</vt:lpstr>
      <vt:lpstr>For the world at large…</vt:lpstr>
      <vt:lpstr>Specifically about the European Union…</vt:lpstr>
      <vt:lpstr>End </vt:lpstr>
      <vt:lpstr>End </vt:lpstr>
      <vt:lpstr>PowerPoint Presentation</vt:lpstr>
    </vt:vector>
  </TitlesOfParts>
  <Company>Oct1999</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Brexit AAPOR 2017</dc:title>
  <dc:creator>PQ</dc:creator>
  <cp:lastModifiedBy>Jonathan Kelley</cp:lastModifiedBy>
  <cp:revision>735</cp:revision>
  <cp:lastPrinted>2014-08-16T01:51:45Z</cp:lastPrinted>
  <dcterms:created xsi:type="dcterms:W3CDTF">1999-10-26T00:53:09Z</dcterms:created>
  <dcterms:modified xsi:type="dcterms:W3CDTF">2017-12-12T18:01:37Z</dcterms:modified>
</cp:coreProperties>
</file>