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6" r:id="rId2"/>
    <p:sldId id="528" r:id="rId3"/>
    <p:sldId id="572" r:id="rId4"/>
    <p:sldId id="614" r:id="rId5"/>
    <p:sldId id="662" r:id="rId6"/>
    <p:sldId id="616" r:id="rId7"/>
    <p:sldId id="590" r:id="rId8"/>
    <p:sldId id="617" r:id="rId9"/>
    <p:sldId id="669" r:id="rId10"/>
    <p:sldId id="670" r:id="rId11"/>
    <p:sldId id="671" r:id="rId12"/>
    <p:sldId id="636" r:id="rId13"/>
    <p:sldId id="672" r:id="rId14"/>
    <p:sldId id="673" r:id="rId15"/>
    <p:sldId id="676" r:id="rId16"/>
    <p:sldId id="677" r:id="rId17"/>
    <p:sldId id="674" r:id="rId18"/>
    <p:sldId id="675" r:id="rId19"/>
    <p:sldId id="678" r:id="rId20"/>
    <p:sldId id="667" r:id="rId21"/>
    <p:sldId id="654" r:id="rId22"/>
    <p:sldId id="632" r:id="rId23"/>
    <p:sldId id="656" r:id="rId24"/>
    <p:sldId id="668" r:id="rId25"/>
    <p:sldId id="644" r:id="rId26"/>
    <p:sldId id="613" r:id="rId27"/>
    <p:sldId id="645" r:id="rId2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99FF"/>
    <a:srgbClr val="660066"/>
    <a:srgbClr val="FF66CC"/>
    <a:srgbClr val="9900CC"/>
    <a:srgbClr val="9999FF"/>
    <a:srgbClr val="FF0000"/>
    <a:srgbClr val="FFFF00"/>
    <a:srgbClr val="0066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0" autoAdjust="0"/>
    <p:restoredTop sz="96998" autoAdjust="0"/>
  </p:normalViewPr>
  <p:slideViewPr>
    <p:cSldViewPr>
      <p:cViewPr varScale="1">
        <p:scale>
          <a:sx n="96" d="100"/>
          <a:sy n="96" d="100"/>
        </p:scale>
        <p:origin x="-48" y="-4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742B393-39F9-40D8-9847-D40B98A77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4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F425F319-60E8-40E9-AF85-DCE31A65D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9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C797A-E24D-4CCF-9275-A60370892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76712"/>
      </p:ext>
    </p:extLst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C4DE3-1218-4542-93A1-5C9575CA8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79875"/>
      </p:ext>
    </p:extLst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944F8-C72C-4E82-91EF-D7BC82495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00917"/>
      </p:ext>
    </p:extLst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014D7-8E1B-46AC-8910-3FB345F05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86836"/>
      </p:ext>
    </p:extLst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CDB9A-30B9-42F7-826F-5CE0FF4A5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0741"/>
      </p:ext>
    </p:extLst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29471-138D-413E-A6E2-320ECF1A7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26980"/>
      </p:ext>
    </p:extLst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9BE83-79A6-4F31-9F47-F561DEF3C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60730"/>
      </p:ext>
    </p:extLst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0A68F-CC18-46F6-9349-520853188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02241"/>
      </p:ext>
    </p:extLst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D09CB-8083-42CD-9FC5-676D250EE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39128"/>
      </p:ext>
    </p:extLst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DC804-42AD-46B5-8A0A-384396040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88565"/>
      </p:ext>
    </p:extLst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ED717-47B4-47F4-A76E-97CF8D363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21178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A8AB9DF6-1762-45CC-974E-08A8292EF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ariahev2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457200"/>
            <a:ext cx="8763000" cy="25908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cs typeface="Times New Roman" pitchFamily="18" charset="0"/>
              </a:rPr>
              <a:t>Reflected Glory? National Pride and Subjective Well Being in International Perspective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19400"/>
            <a:ext cx="6477000" cy="3048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M.D.R. Evans and Jonathan Kelley 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University of Nevada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1700" dirty="0">
                <a:solidFill>
                  <a:schemeClr val="bg1">
                    <a:lumMod val="85000"/>
                  </a:schemeClr>
                </a:solidFill>
              </a:rPr>
            </a:br>
            <a:endParaRPr lang="en-US" sz="1700" i="1" dirty="0">
              <a:solidFill>
                <a:schemeClr val="bg1">
                  <a:lumMod val="85000"/>
                </a:schemeClr>
              </a:solidFill>
              <a:cs typeface="Times New Roman" pitchFamily="18" charset="0"/>
            </a:endParaRPr>
          </a:p>
          <a:p>
            <a:pPr eaLnBrk="1" hangingPunct="1"/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Presentation to the Pacific Association for Public Opinion Research’s  </a:t>
            </a:r>
          </a:p>
          <a:p>
            <a:pPr eaLnBrk="1" hangingPunct="1"/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Annual Meeting, San Francisco,  2017, </a:t>
            </a:r>
            <a:r>
              <a:rPr lang="en-US" sz="1500" i="1" dirty="0" err="1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Decenmer</a:t>
            </a:r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 14</a:t>
            </a:r>
            <a:r>
              <a:rPr lang="en-US" sz="1500" i="1" baseline="30000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th</a:t>
            </a:r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-15th</a:t>
            </a:r>
          </a:p>
          <a:p>
            <a:pPr eaLnBrk="1" hangingPunct="1"/>
            <a:endParaRPr lang="en-US" sz="1500" i="1" dirty="0">
              <a:solidFill>
                <a:schemeClr val="bg1">
                  <a:lumMod val="85000"/>
                </a:schemeClr>
              </a:solidFill>
              <a:cs typeface="Times New Roman" pitchFamily="18" charset="0"/>
            </a:endParaRPr>
          </a:p>
          <a:p>
            <a:pPr eaLnBrk="1" hangingPunct="1"/>
            <a:endParaRPr lang="en-US" sz="1500" i="1" dirty="0">
              <a:solidFill>
                <a:schemeClr val="bg1">
                  <a:lumMod val="85000"/>
                </a:schemeClr>
              </a:solidFill>
              <a:cs typeface="Times New Roman" pitchFamily="18" charset="0"/>
            </a:endParaRPr>
          </a:p>
          <a:p>
            <a:pPr eaLnBrk="1" hangingPunct="1"/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  <a:hlinkClick r:id="rId2"/>
              </a:rPr>
              <a:t>mariahev2@gmail.com</a:t>
            </a:r>
            <a:r>
              <a:rPr lang="en-US" sz="1500" i="1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            International.survey@gmail.com</a:t>
            </a:r>
            <a:r>
              <a:rPr lang="en-US" sz="1500" i="1" dirty="0">
                <a:cs typeface="Times New Roman" pitchFamily="18" charset="0"/>
              </a:rPr>
              <a:t/>
            </a:r>
            <a:br>
              <a:rPr lang="en-US" sz="1500" i="1" dirty="0">
                <a:cs typeface="Times New Roman" pitchFamily="18" charset="0"/>
              </a:rPr>
            </a:br>
            <a:endParaRPr lang="en-US" sz="20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867400"/>
            <a:ext cx="19716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37715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7772400" cy="685800"/>
          </a:xfrm>
        </p:spPr>
        <p:txBody>
          <a:bodyPr/>
          <a:lstStyle/>
          <a:p>
            <a: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Abstract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752089"/>
      </p:ext>
    </p:extLst>
  </p:cSld>
  <p:clrMapOvr>
    <a:masterClrMapping/>
  </p:clrMapOvr>
  <p:transition spd="med" advTm="8635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763000" cy="685800"/>
          </a:xfrm>
        </p:spPr>
        <p:txBody>
          <a:bodyPr/>
          <a:lstStyle/>
          <a:p>
            <a:r>
              <a:rPr lang="en-US" sz="3600" b="1" dirty="0"/>
              <a:t>Goal: Merge national pride &amp; Subjective wellbeing traditions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495800"/>
          </a:xfrm>
        </p:spPr>
        <p:txBody>
          <a:bodyPr/>
          <a:lstStyle/>
          <a:p>
            <a:r>
              <a:rPr lang="en-US" sz="3200" dirty="0"/>
              <a:t>This project merges two lively research traditions of research on individuals’ national pride and subjective well-being. </a:t>
            </a:r>
            <a:r>
              <a:rPr lang="en-AU" sz="3200" dirty="0"/>
              <a:t>Our primary goal is to assess whether, and how strongly, national pride influences subjective wellbeing, in the context of richly developed model of both.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7078054"/>
      </p:ext>
    </p:extLst>
  </p:cSld>
  <p:clrMapOvr>
    <a:masterClrMapping/>
  </p:clrMapOvr>
  <p:transition spd="med" advTm="4547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14" y="228600"/>
            <a:ext cx="7772400" cy="685800"/>
          </a:xfrm>
        </p:spPr>
        <p:txBody>
          <a:bodyPr/>
          <a:lstStyle/>
          <a:p>
            <a:r>
              <a:rPr lang="en-US" sz="4000" dirty="0"/>
              <a:t>Result preview 1: National pride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3200" dirty="0"/>
              <a:t>National pride varies widely among the countries of the world (as is also shown on an entirely independent dataset in this session)</a:t>
            </a:r>
          </a:p>
          <a:p>
            <a:r>
              <a:rPr lang="en-AU" sz="3200" dirty="0"/>
              <a:t>It also varies among individuals in ways that largely replicate prior research.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4180889"/>
      </p:ext>
    </p:extLst>
  </p:cSld>
  <p:clrMapOvr>
    <a:masterClrMapping/>
  </p:clrMapOvr>
  <p:transition spd="med" advTm="4547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14" y="228600"/>
            <a:ext cx="7772400" cy="685800"/>
          </a:xfrm>
        </p:spPr>
        <p:txBody>
          <a:bodyPr/>
          <a:lstStyle/>
          <a:p>
            <a:r>
              <a:rPr lang="en-US" sz="4000" dirty="0"/>
              <a:t>Result preview 2: happiness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3200" dirty="0"/>
              <a:t>Happiness varies widely</a:t>
            </a:r>
          </a:p>
          <a:p>
            <a:r>
              <a:rPr lang="en-AU" sz="3200" dirty="0"/>
              <a:t>Echoing recent research (including a paper in this session!) we replicate the findings that socioeconomic development boosts happiness, that inequality does not matter, and that the usual individual level effects hold.</a:t>
            </a:r>
          </a:p>
          <a:p>
            <a:r>
              <a:rPr lang="en-AU" sz="3200" dirty="0"/>
              <a:t>What’s new: In addition to these, national pride gladdens people substantially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191722"/>
      </p:ext>
    </p:extLst>
  </p:cSld>
  <p:clrMapOvr>
    <a:masterClrMapping/>
  </p:clrMapOvr>
  <p:transition spd="med" advTm="4547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7772400" cy="685800"/>
          </a:xfrm>
        </p:spPr>
        <p:txBody>
          <a:bodyPr/>
          <a:lstStyle/>
          <a:p>
            <a: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Data and</a:t>
            </a:r>
            <a:b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</a:br>
            <a: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methods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281737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78975"/>
      </p:ext>
    </p:extLst>
  </p:cSld>
  <p:clrMapOvr>
    <a:masterClrMapping/>
  </p:clrMapOvr>
  <p:transition spd="med" advTm="8635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AU" sz="3200" dirty="0"/>
              <a:t>Data: pooled World and European Values Surveys (&gt; </a:t>
            </a:r>
            <a:r>
              <a:rPr lang="en-AU" sz="3200" dirty="0" smtClean="0"/>
              <a:t>500,000 </a:t>
            </a:r>
            <a:r>
              <a:rPr lang="en-AU" sz="3200" dirty="0"/>
              <a:t>individuals, 300 surveys, and 100 nations for this analysis) &amp; replication from European Quality of Life surveys. </a:t>
            </a:r>
          </a:p>
          <a:p>
            <a:r>
              <a:rPr lang="en-AU" sz="3200" dirty="0"/>
              <a:t>Analysis: descriptive and </a:t>
            </a:r>
            <a:r>
              <a:rPr lang="en-AU" sz="3200" dirty="0" smtClean="0"/>
              <a:t>multilevel methods</a:t>
            </a:r>
            <a:r>
              <a:rPr lang="en-AU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3509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7772400" cy="685800"/>
          </a:xfrm>
        </p:spPr>
        <p:txBody>
          <a:bodyPr/>
          <a:lstStyle/>
          <a:p>
            <a: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The questions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31022"/>
      </p:ext>
    </p:extLst>
  </p:cSld>
  <p:clrMapOvr>
    <a:masterClrMapping/>
  </p:clrMapOvr>
  <p:transition spd="med" advTm="8635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pride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r>
              <a:rPr lang="en-US" dirty="0"/>
              <a:t>For clarity, and without loss of generality, rescored into equal intervals between zero and </a:t>
            </a:r>
            <a:r>
              <a:rPr lang="en-US" dirty="0" smtClean="0"/>
              <a:t>one:</a:t>
            </a:r>
            <a:endParaRPr lang="en-US" dirty="0"/>
          </a:p>
          <a:p>
            <a:pPr lvl="1"/>
            <a:r>
              <a:rPr lang="en-US" dirty="0" smtClean="0"/>
              <a:t>Very proud: scored  1.0</a:t>
            </a:r>
          </a:p>
          <a:p>
            <a:pPr lvl="1"/>
            <a:r>
              <a:rPr lang="en-US" dirty="0" smtClean="0"/>
              <a:t>Quite proud:            0.66</a:t>
            </a:r>
          </a:p>
          <a:p>
            <a:pPr lvl="1"/>
            <a:r>
              <a:rPr lang="en-US" dirty="0" smtClean="0"/>
              <a:t>Not very proud:       0.33</a:t>
            </a:r>
          </a:p>
          <a:p>
            <a:pPr lvl="1"/>
            <a:r>
              <a:rPr lang="en-US" dirty="0" smtClean="0"/>
              <a:t>Not at all proud:      0</a:t>
            </a:r>
          </a:p>
          <a:p>
            <a:pPr lvl="1"/>
            <a:r>
              <a:rPr lang="en-US" dirty="0" smtClean="0"/>
              <a:t>Other answers: Missing data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44" y="1219200"/>
            <a:ext cx="8734956" cy="257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753939"/>
      </p:ext>
    </p:extLst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dirty="0" smtClean="0"/>
              <a:t>Almost everyone is proud of their 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6019800" cy="4572000"/>
          </a:xfrm>
        </p:spPr>
        <p:txBody>
          <a:bodyPr/>
          <a:lstStyle/>
          <a:p>
            <a:r>
              <a:rPr lang="en-US" dirty="0" smtClean="0"/>
              <a:t>Analysis is restricted to nations with a population of one million or more</a:t>
            </a:r>
          </a:p>
          <a:p>
            <a:endParaRPr lang="en-US" dirty="0" smtClean="0"/>
          </a:p>
          <a:p>
            <a:r>
              <a:rPr lang="en-US" dirty="0" smtClean="0"/>
              <a:t>National pride: </a:t>
            </a:r>
          </a:p>
          <a:p>
            <a:r>
              <a:rPr lang="en-US" dirty="0" smtClean="0"/>
              <a:t>55% Very proud</a:t>
            </a:r>
          </a:p>
          <a:p>
            <a:r>
              <a:rPr lang="en-US" dirty="0" smtClean="0"/>
              <a:t>33% Quite proud</a:t>
            </a:r>
          </a:p>
          <a:p>
            <a:r>
              <a:rPr lang="en-US" dirty="0" smtClean="0"/>
              <a:t>9%   Not very proud</a:t>
            </a:r>
          </a:p>
          <a:p>
            <a:r>
              <a:rPr lang="en-US" dirty="0" smtClean="0"/>
              <a:t>3%    Not at all proud</a:t>
            </a:r>
          </a:p>
          <a:p>
            <a:r>
              <a:rPr lang="en-US" dirty="0" smtClean="0"/>
              <a:t>100% (N= 457,892)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38390"/>
      </p:ext>
    </p:extLst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067800" cy="663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80322"/>
      </p:ext>
    </p:extLst>
  </p:cSld>
  <p:clrMapOvr>
    <a:masterClrMapping/>
  </p:clrMapOvr>
  <p:transition spd="med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3962400"/>
          </a:xfrm>
        </p:spPr>
        <p:txBody>
          <a:bodyPr/>
          <a:lstStyle/>
          <a:p>
            <a:r>
              <a:rPr lang="en-US" sz="9600" dirty="0" smtClean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Well-being </a:t>
            </a:r>
            <a:br>
              <a:rPr lang="en-US" sz="9600" dirty="0" smtClean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</a:br>
            <a:r>
              <a:rPr lang="en-US" sz="7200" dirty="0" smtClean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(the dependent variable</a:t>
            </a:r>
            <a:r>
              <a:rPr lang="en-US" sz="9600" dirty="0" smtClean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)</a:t>
            </a:r>
            <a:endParaRPr lang="en-US" sz="9600" dirty="0">
              <a:solidFill>
                <a:schemeClr val="bg1">
                  <a:lumMod val="85000"/>
                </a:schemeClr>
              </a:solidFill>
              <a:latin typeface="Footlight MT Light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526218"/>
      </p:ext>
    </p:extLst>
  </p:cSld>
  <p:clrMapOvr>
    <a:masterClrMapping/>
  </p:clrMapOvr>
  <p:transition spd="med" advTm="8635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 smtClean="0"/>
              <a:t>Questions: Well-being (dependent variable)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1038224"/>
            <a:ext cx="955043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3048000"/>
            <a:ext cx="8542349" cy="392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798681"/>
      </p:ext>
    </p:extLst>
  </p:cSld>
  <p:clrMapOvr>
    <a:masterClrMapping/>
  </p:clrMapOvr>
  <p:transition spd="med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1905000" cy="6096000"/>
          </a:xfrm>
        </p:spPr>
        <p:txBody>
          <a:bodyPr/>
          <a:lstStyle/>
          <a:p>
            <a:r>
              <a:rPr lang="en-US" dirty="0" smtClean="0"/>
              <a:t>Measure-</a:t>
            </a:r>
            <a:r>
              <a:rPr lang="en-US" dirty="0" err="1" smtClean="0"/>
              <a:t>ment</a:t>
            </a:r>
            <a:r>
              <a:rPr lang="en-US" dirty="0" smtClean="0"/>
              <a:t> properties: Well-being scale</a:t>
            </a:r>
            <a:br>
              <a:rPr lang="en-US" dirty="0" smtClean="0"/>
            </a:br>
            <a:r>
              <a:rPr lang="en-US" sz="2000" dirty="0" smtClean="0"/>
              <a:t>(and a control variable, religious devout-ness)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63" y="152400"/>
            <a:ext cx="6810351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141501"/>
      </p:ext>
    </p:extLst>
  </p:cSld>
  <p:clrMapOvr>
    <a:masterClrMapping/>
  </p:clrMapOvr>
  <p:transition spd="med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Distribution: Well-being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2286000" cy="4572000"/>
          </a:xfrm>
        </p:spPr>
        <p:txBody>
          <a:bodyPr/>
          <a:lstStyle/>
          <a:p>
            <a:r>
              <a:rPr lang="en-US" dirty="0" smtClean="0"/>
              <a:t>Mean: 66 points out of 100</a:t>
            </a:r>
          </a:p>
          <a:p>
            <a:r>
              <a:rPr lang="en-US" dirty="0" smtClean="0"/>
              <a:t>Standard deviation: 22 </a:t>
            </a:r>
          </a:p>
          <a:p>
            <a:r>
              <a:rPr lang="en-US" dirty="0" smtClean="0"/>
              <a:t>Alpha reliability for the scale: .66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06" y="1524000"/>
            <a:ext cx="5500608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424034"/>
      </p:ext>
    </p:extLst>
  </p:cSld>
  <p:clrMapOvr>
    <a:masterClrMapping/>
  </p:clrMapOvr>
  <p:transition spd="med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3962400"/>
          </a:xfrm>
        </p:spPr>
        <p:txBody>
          <a:bodyPr/>
          <a:lstStyle/>
          <a:p>
            <a:r>
              <a:rPr lang="en-US" sz="96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Effect of pride on </a:t>
            </a:r>
            <a:r>
              <a:rPr lang="en-US" sz="9600" dirty="0" smtClean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well-being</a:t>
            </a:r>
            <a:endParaRPr lang="en-US" sz="9600" dirty="0">
              <a:solidFill>
                <a:schemeClr val="bg1">
                  <a:lumMod val="85000"/>
                </a:schemeClr>
              </a:solidFill>
              <a:latin typeface="Footlight MT Light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728749"/>
      </p:ext>
    </p:extLst>
  </p:cSld>
  <p:clrMapOvr>
    <a:masterClrMapping/>
  </p:clrMapOvr>
  <p:transition spd="med" advTm="8635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C9BE83-79A6-4F31-9F47-F561DEF3C04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69902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3788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305800" cy="563880"/>
          </a:xfrm>
        </p:spPr>
        <p:txBody>
          <a:bodyPr/>
          <a:lstStyle/>
          <a:p>
            <a:r>
              <a:rPr lang="en-US" dirty="0" smtClean="0"/>
              <a:t>Pride’s big effect on well-being, net of other things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29471-138D-413E-A6E2-320ECF1A7E5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11083735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4875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en-US" dirty="0" smtClean="0"/>
              <a:t>Effects on well-being: Contexts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382000" cy="990600"/>
          </a:xfrm>
        </p:spPr>
        <p:txBody>
          <a:bodyPr/>
          <a:lstStyle/>
          <a:p>
            <a:r>
              <a:rPr lang="en-US" dirty="0" smtClean="0"/>
              <a:t>Individual levels of national pride matter more or less equally everywhere</a:t>
            </a:r>
          </a:p>
          <a:p>
            <a:r>
              <a:rPr lang="en-US" dirty="0" smtClean="0"/>
              <a:t>The nation’s context also matters a little (it helps to live in a nation </a:t>
            </a:r>
            <a:r>
              <a:rPr lang="en-US" b="1" dirty="0" smtClean="0"/>
              <a:t>other</a:t>
            </a:r>
            <a:r>
              <a:rPr lang="en-US" dirty="0" smtClean="0"/>
              <a:t> people are proud of </a:t>
            </a:r>
            <a:r>
              <a:rPr lang="en-US" smtClean="0"/>
              <a:t>), especially so </a:t>
            </a:r>
            <a:r>
              <a:rPr lang="en-US" dirty="0" smtClean="0"/>
              <a:t>in the Third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C4DE3-1218-4542-93A1-5C9575CA8A4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11717017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018534"/>
      </p:ext>
    </p:extLst>
  </p:cSld>
  <p:clrMapOvr>
    <a:masterClrMapping/>
  </p:clrMapOvr>
  <p:transition spd="med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513C62-B052-44B9-900A-7FF81138A573}"/>
              </a:ext>
            </a:extLst>
          </p:cNvPr>
          <p:cNvSpPr txBox="1"/>
          <p:nvPr/>
        </p:nvSpPr>
        <p:spPr>
          <a:xfrm>
            <a:off x="762000" y="6096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Beautiful confidence band</a:t>
            </a:r>
          </a:p>
        </p:txBody>
      </p:sp>
    </p:spTree>
    <p:extLst>
      <p:ext uri="{BB962C8B-B14F-4D97-AF65-F5344CB8AC3E}">
        <p14:creationId xmlns:p14="http://schemas.microsoft.com/office/powerpoint/2010/main" val="2006342989"/>
      </p:ext>
    </p:extLst>
  </p:cSld>
  <p:clrMapOvr>
    <a:masterClrMapping/>
  </p:clrMapOvr>
  <p:transition spd="med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5486400"/>
          </a:xfrm>
        </p:spPr>
        <p:txBody>
          <a:bodyPr/>
          <a:lstStyle/>
          <a:p>
            <a:r>
              <a:rPr lang="en-US" sz="72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The past: Does national pride explain the effect of history?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411978"/>
      </p:ext>
    </p:extLst>
  </p:cSld>
  <p:clrMapOvr>
    <a:masterClrMapping/>
  </p:clrMapOvr>
  <p:transition spd="med" advTm="8635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0C5DCB-000E-4AB1-A869-60295CEF77C8}"/>
              </a:ext>
            </a:extLst>
          </p:cNvPr>
          <p:cNvSpPr txBox="1"/>
          <p:nvPr/>
        </p:nvSpPr>
        <p:spPr>
          <a:xfrm>
            <a:off x="762000" y="5334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of happiness including pride in history, but not national pride, followed by one including national pride too. – especially what does this do to Germany &amp; ex-reds?</a:t>
            </a:r>
          </a:p>
        </p:txBody>
      </p:sp>
    </p:spTree>
    <p:extLst>
      <p:ext uri="{BB962C8B-B14F-4D97-AF65-F5344CB8AC3E}">
        <p14:creationId xmlns:p14="http://schemas.microsoft.com/office/powerpoint/2010/main" val="1001454077"/>
      </p:ext>
    </p:extLst>
  </p:cSld>
  <p:clrMapOvr>
    <a:masterClrMapping/>
  </p:clrMapOvr>
  <p:transition spd="med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5257800"/>
          </a:xfrm>
        </p:spPr>
        <p:txBody>
          <a:bodyPr/>
          <a:lstStyle/>
          <a:p>
            <a:r>
              <a:rPr lang="en-US" sz="80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The future: Does national pride explain the science effect?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8720"/>
      </p:ext>
    </p:extLst>
  </p:cSld>
  <p:clrMapOvr>
    <a:masterClrMapping/>
  </p:clrMapOvr>
  <p:transition spd="med" advTm="8635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0C5DCB-000E-4AB1-A869-60295CEF77C8}"/>
              </a:ext>
            </a:extLst>
          </p:cNvPr>
          <p:cNvSpPr txBox="1"/>
          <p:nvPr/>
        </p:nvSpPr>
        <p:spPr>
          <a:xfrm>
            <a:off x="762000" y="5334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of happiness including pride in science, but not national pride, followed by one including national pride too?</a:t>
            </a:r>
          </a:p>
        </p:txBody>
      </p:sp>
    </p:spTree>
    <p:extLst>
      <p:ext uri="{BB962C8B-B14F-4D97-AF65-F5344CB8AC3E}">
        <p14:creationId xmlns:p14="http://schemas.microsoft.com/office/powerpoint/2010/main" val="1266274365"/>
      </p:ext>
    </p:extLst>
  </p:cSld>
  <p:clrMapOvr>
    <a:masterClrMapping/>
  </p:clrMapOvr>
  <p:transition spd="med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1"/>
            <a:ext cx="7772400" cy="6696074"/>
          </a:xfrm>
        </p:spPr>
        <p:txBody>
          <a:bodyPr/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Footlight MT Light" pitchFamily="18" charset="0"/>
              </a:rPr>
              <a:t>Conclusion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97101"/>
      </p:ext>
    </p:extLst>
  </p:cSld>
  <p:clrMapOvr>
    <a:masterClrMapping/>
  </p:clrMapOvr>
  <p:transition spd="med" advTm="8635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5943600"/>
          </a:xfrm>
        </p:spPr>
        <p:txBody>
          <a:bodyPr/>
          <a:lstStyle/>
          <a:p>
            <a:r>
              <a:rPr lang="en-US" sz="3200" dirty="0"/>
              <a:t>National pride is an important source of subjective wellbeing</a:t>
            </a:r>
          </a:p>
          <a:p>
            <a:r>
              <a:rPr lang="en-US" sz="3200" dirty="0"/>
              <a:t>Implications for identity theory</a:t>
            </a:r>
          </a:p>
          <a:p>
            <a:r>
              <a:rPr lang="en-US" sz="3200" dirty="0"/>
              <a:t>Implications for wellbeing theory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40932506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1"/>
            <a:ext cx="7772400" cy="6696074"/>
          </a:xfrm>
        </p:spPr>
        <p:txBody>
          <a:bodyPr/>
          <a:lstStyle/>
          <a:p>
            <a:r>
              <a:rPr lang="en-US" sz="8800" dirty="0">
                <a:solidFill>
                  <a:srgbClr val="0000CC"/>
                </a:solidFill>
                <a:latin typeface="Footlight MT Light" pitchFamily="18" charset="0"/>
              </a:rPr>
              <a:t>End</a:t>
            </a:r>
            <a:br>
              <a:rPr lang="en-US" sz="8800" dirty="0">
                <a:solidFill>
                  <a:srgbClr val="0000CC"/>
                </a:solidFill>
                <a:latin typeface="Footlight MT Light" pitchFamily="18" charset="0"/>
              </a:rPr>
            </a:br>
            <a:endParaRPr lang="en-US" sz="8800" dirty="0">
              <a:solidFill>
                <a:srgbClr val="0000CC"/>
              </a:solidFill>
              <a:latin typeface="Footlight MT Light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248400"/>
            <a:ext cx="1155447" cy="5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843667"/>
      </p:ext>
    </p:extLst>
  </p:cSld>
  <p:clrMapOvr>
    <a:masterClrMapping/>
  </p:clrMapOvr>
  <p:transition spd="med" advTm="8635"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4.5|9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4.5|9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4.5|9.9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Q:\Program\Microsoft Office\Templates\Presentation Designs\Soaring.pot</Template>
  <TotalTime>17294</TotalTime>
  <Words>519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 Design</vt:lpstr>
      <vt:lpstr>Reflected Glory? National Pride and Subjective Well Being in International Perspective</vt:lpstr>
      <vt:lpstr>Abstract</vt:lpstr>
      <vt:lpstr>Goal: Merge national pride &amp; Subjective wellbeing traditions</vt:lpstr>
      <vt:lpstr>Result preview 1: National pride</vt:lpstr>
      <vt:lpstr>Result preview 2: happiness</vt:lpstr>
      <vt:lpstr>Data and methods</vt:lpstr>
      <vt:lpstr>Data and Methods</vt:lpstr>
      <vt:lpstr>The questions</vt:lpstr>
      <vt:lpstr>National pride</vt:lpstr>
      <vt:lpstr>Almost everyone is proud of their nation</vt:lpstr>
      <vt:lpstr>PowerPoint Presentation</vt:lpstr>
      <vt:lpstr>Well-being  (the dependent variable)</vt:lpstr>
      <vt:lpstr>Questions: Well-being (dependent variable)</vt:lpstr>
      <vt:lpstr>Measure-ment properties: Well-being scale (and a control variable, religious devout-ness)</vt:lpstr>
      <vt:lpstr>Distribution: Well-being scale</vt:lpstr>
      <vt:lpstr>Effect of pride on well-being</vt:lpstr>
      <vt:lpstr>PowerPoint Presentation</vt:lpstr>
      <vt:lpstr>Pride’s big effect on well-being, net of other things</vt:lpstr>
      <vt:lpstr>Effects on well-being: Contexts</vt:lpstr>
      <vt:lpstr>PowerPoint Presentation</vt:lpstr>
      <vt:lpstr>The past: Does national pride explain the effect of history?</vt:lpstr>
      <vt:lpstr>PowerPoint Presentation</vt:lpstr>
      <vt:lpstr>The future: Does national pride explain the science effect?</vt:lpstr>
      <vt:lpstr>PowerPoint Presentation</vt:lpstr>
      <vt:lpstr>Conclusion</vt:lpstr>
      <vt:lpstr>PowerPoint Presentation</vt:lpstr>
      <vt:lpstr>End </vt:lpstr>
    </vt:vector>
  </TitlesOfParts>
  <Company>Oct1999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Brexit AAPOR 2017</dc:title>
  <dc:creator>PQ</dc:creator>
  <cp:keywords>National Pride;Happiness;well-being</cp:keywords>
  <cp:lastModifiedBy>Jonathan Kelley</cp:lastModifiedBy>
  <cp:revision>701</cp:revision>
  <cp:lastPrinted>2014-08-16T01:51:45Z</cp:lastPrinted>
  <dcterms:created xsi:type="dcterms:W3CDTF">1999-10-26T00:53:09Z</dcterms:created>
  <dcterms:modified xsi:type="dcterms:W3CDTF">2017-12-13T22:44:02Z</dcterms:modified>
</cp:coreProperties>
</file>