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20"/>
  </p:notesMasterIdLst>
  <p:sldIdLst>
    <p:sldId id="256" r:id="rId2"/>
    <p:sldId id="258" r:id="rId3"/>
    <p:sldId id="287" r:id="rId4"/>
    <p:sldId id="288" r:id="rId5"/>
    <p:sldId id="259" r:id="rId6"/>
    <p:sldId id="289" r:id="rId7"/>
    <p:sldId id="301" r:id="rId8"/>
    <p:sldId id="302" r:id="rId9"/>
    <p:sldId id="266" r:id="rId10"/>
    <p:sldId id="267" r:id="rId11"/>
    <p:sldId id="299" r:id="rId12"/>
    <p:sldId id="303" r:id="rId13"/>
    <p:sldId id="304" r:id="rId14"/>
    <p:sldId id="305" r:id="rId15"/>
    <p:sldId id="263" r:id="rId16"/>
    <p:sldId id="296" r:id="rId17"/>
    <p:sldId id="264" r:id="rId18"/>
    <p:sldId id="294" r:id="rId19"/>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7">
          <p15:clr>
            <a:srgbClr val="A4A3A4"/>
          </p15:clr>
        </p15:guide>
        <p15:guide id="2" pos="172">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94660"/>
  </p:normalViewPr>
  <p:slideViewPr>
    <p:cSldViewPr snapToGrid="0">
      <p:cViewPr varScale="1">
        <p:scale>
          <a:sx n="55" d="100"/>
          <a:sy n="55" d="100"/>
        </p:scale>
        <p:origin x="538" y="34"/>
      </p:cViewPr>
      <p:guideLst>
        <p:guide orient="horz" pos="697"/>
        <p:guide pos="172"/>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edward_johnson\Desktop\char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Lbls>
            <c:dLbl>
              <c:idx val="1"/>
              <c:layout>
                <c:manualLayout>
                  <c:x val="-9.738374049397671E-3"/>
                  <c:y val="-8.27201630425874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C5-47C3-943B-919554C9F50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30</c:v>
                </c:pt>
                <c:pt idx="1">
                  <c:v>60</c:v>
                </c:pt>
                <c:pt idx="2">
                  <c:v>90</c:v>
                </c:pt>
                <c:pt idx="3">
                  <c:v>120</c:v>
                </c:pt>
                <c:pt idx="4">
                  <c:v>150</c:v>
                </c:pt>
                <c:pt idx="5">
                  <c:v>180</c:v>
                </c:pt>
                <c:pt idx="6">
                  <c:v>200</c:v>
                </c:pt>
              </c:numCache>
            </c:numRef>
          </c:cat>
          <c:val>
            <c:numRef>
              <c:f>Sheet1!$B$2:$B$8</c:f>
              <c:numCache>
                <c:formatCode>0.00%</c:formatCode>
                <c:ptCount val="7"/>
                <c:pt idx="0" formatCode="0%">
                  <c:v>1</c:v>
                </c:pt>
                <c:pt idx="1">
                  <c:v>0.27900000000000003</c:v>
                </c:pt>
                <c:pt idx="2">
                  <c:v>5.8999999999999997E-2</c:v>
                </c:pt>
                <c:pt idx="3">
                  <c:v>2.3E-2</c:v>
                </c:pt>
                <c:pt idx="4">
                  <c:v>1.4E-2</c:v>
                </c:pt>
                <c:pt idx="5">
                  <c:v>0.01</c:v>
                </c:pt>
                <c:pt idx="6">
                  <c:v>7.0000000000000001E-3</c:v>
                </c:pt>
              </c:numCache>
            </c:numRef>
          </c:val>
          <c:smooth val="0"/>
          <c:extLst>
            <c:ext xmlns:c16="http://schemas.microsoft.com/office/drawing/2014/chart" uri="{C3380CC4-5D6E-409C-BE32-E72D297353CC}">
              <c16:uniqueId val="{00000000-6D02-4451-8B05-99DE7336DAF6}"/>
            </c:ext>
          </c:extLst>
        </c:ser>
        <c:dLbls>
          <c:showLegendKey val="0"/>
          <c:showVal val="0"/>
          <c:showCatName val="0"/>
          <c:showSerName val="0"/>
          <c:showPercent val="0"/>
          <c:showBubbleSize val="0"/>
        </c:dLbls>
        <c:smooth val="0"/>
        <c:axId val="313756960"/>
        <c:axId val="313753040"/>
      </c:lineChart>
      <c:catAx>
        <c:axId val="31375696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Number of Items Seen</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53040"/>
        <c:crosses val="autoZero"/>
        <c:auto val="1"/>
        <c:lblAlgn val="ctr"/>
        <c:lblOffset val="100"/>
        <c:noMultiLvlLbl val="0"/>
      </c:catAx>
      <c:valAx>
        <c:axId val="313753040"/>
        <c:scaling>
          <c:orientation val="minMax"/>
          <c:max val="1"/>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 of Respondents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5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Average Utilities</a:t>
            </a:r>
          </a:p>
          <a:p>
            <a:pPr>
              <a:defRPr/>
            </a:pPr>
            <a:r>
              <a:rPr lang="en-US" sz="1600" dirty="0"/>
              <a:t>Method Comparison</a:t>
            </a:r>
          </a:p>
        </c:rich>
      </c:tx>
      <c:layout>
        <c:manualLayout>
          <c:xMode val="edge"/>
          <c:yMode val="edge"/>
          <c:x val="0.39526282685343295"/>
          <c:y val="7.936507936507936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Sheet1!$B$1</c:f>
              <c:strCache>
                <c:ptCount val="1"/>
                <c:pt idx="0">
                  <c:v>HB</c:v>
                </c:pt>
              </c:strCache>
            </c:strRef>
          </c:tx>
          <c:spPr>
            <a:ln w="28575" cap="rnd">
              <a:noFill/>
              <a:round/>
            </a:ln>
            <a:effectLst/>
          </c:spPr>
          <c:marker>
            <c:symbol val="circle"/>
            <c:size val="5"/>
            <c:spPr>
              <a:solidFill>
                <a:srgbClr val="7030A0"/>
              </a:solidFill>
              <a:ln w="9525">
                <a:solidFill>
                  <a:schemeClr val="accent1"/>
                </a:solidFill>
              </a:ln>
              <a:effectLst/>
            </c:spPr>
          </c:marker>
          <c:trendline>
            <c:spPr>
              <a:ln w="19050" cap="rnd">
                <a:solidFill>
                  <a:schemeClr val="accent6"/>
                </a:solidFill>
                <a:prstDash val="sysDot"/>
              </a:ln>
              <a:effectLst/>
            </c:spPr>
            <c:trendlineType val="linear"/>
            <c:dispRSqr val="0"/>
            <c:dispEq val="0"/>
          </c:trendline>
          <c:xVal>
            <c:numRef>
              <c:f>Sheet1!$A$2:$A$202</c:f>
              <c:numCache>
                <c:formatCode>General</c:formatCode>
                <c:ptCount val="201"/>
                <c:pt idx="0">
                  <c:v>3.9816820000000002</c:v>
                </c:pt>
                <c:pt idx="1">
                  <c:v>3.4400599999999999</c:v>
                </c:pt>
                <c:pt idx="2">
                  <c:v>3.4430529999999999</c:v>
                </c:pt>
                <c:pt idx="3">
                  <c:v>3.624571</c:v>
                </c:pt>
                <c:pt idx="4">
                  <c:v>4.734273</c:v>
                </c:pt>
                <c:pt idx="5">
                  <c:v>5.760351</c:v>
                </c:pt>
                <c:pt idx="6">
                  <c:v>2.1905299999999999</c:v>
                </c:pt>
                <c:pt idx="7">
                  <c:v>2.4345690000000002</c:v>
                </c:pt>
                <c:pt idx="8">
                  <c:v>3.9415200000000001</c:v>
                </c:pt>
                <c:pt idx="9">
                  <c:v>3.8888959999999999</c:v>
                </c:pt>
                <c:pt idx="10">
                  <c:v>3.2354500000000002</c:v>
                </c:pt>
                <c:pt idx="11">
                  <c:v>2.3566950000000002</c:v>
                </c:pt>
                <c:pt idx="12">
                  <c:v>2.492899</c:v>
                </c:pt>
                <c:pt idx="13">
                  <c:v>4.3962960000000004</c:v>
                </c:pt>
                <c:pt idx="14">
                  <c:v>4.4104049999999999</c:v>
                </c:pt>
                <c:pt idx="15">
                  <c:v>5.1501979999999996</c:v>
                </c:pt>
                <c:pt idx="16">
                  <c:v>4.8238200000000004</c:v>
                </c:pt>
                <c:pt idx="17">
                  <c:v>5.217981</c:v>
                </c:pt>
                <c:pt idx="18">
                  <c:v>3.697641</c:v>
                </c:pt>
                <c:pt idx="19">
                  <c:v>3.2709579999999998</c:v>
                </c:pt>
                <c:pt idx="20">
                  <c:v>4.1617009999999999</c:v>
                </c:pt>
                <c:pt idx="21">
                  <c:v>1.9924219999999999</c:v>
                </c:pt>
                <c:pt idx="22">
                  <c:v>4.9745179999999998</c:v>
                </c:pt>
                <c:pt idx="23">
                  <c:v>3.3125420000000001</c:v>
                </c:pt>
                <c:pt idx="24">
                  <c:v>3.6835140000000002</c:v>
                </c:pt>
                <c:pt idx="25">
                  <c:v>3.5804309999999999</c:v>
                </c:pt>
                <c:pt idx="26">
                  <c:v>2.392395</c:v>
                </c:pt>
                <c:pt idx="27">
                  <c:v>3.8949310000000001</c:v>
                </c:pt>
                <c:pt idx="28">
                  <c:v>3.7472620000000001</c:v>
                </c:pt>
                <c:pt idx="29">
                  <c:v>4.1540090000000003</c:v>
                </c:pt>
                <c:pt idx="30">
                  <c:v>4.5818669999999999</c:v>
                </c:pt>
                <c:pt idx="31">
                  <c:v>5.6142649999999996</c:v>
                </c:pt>
                <c:pt idx="32">
                  <c:v>4.1789839999999998</c:v>
                </c:pt>
                <c:pt idx="33">
                  <c:v>4.6783320000000002</c:v>
                </c:pt>
                <c:pt idx="34">
                  <c:v>2.6210629999999999</c:v>
                </c:pt>
                <c:pt idx="35">
                  <c:v>3.8071869999999999</c:v>
                </c:pt>
                <c:pt idx="36">
                  <c:v>2.9558469999999999</c:v>
                </c:pt>
                <c:pt idx="37">
                  <c:v>2.2848410000000001</c:v>
                </c:pt>
                <c:pt idx="38">
                  <c:v>3.2851319999999999</c:v>
                </c:pt>
                <c:pt idx="39">
                  <c:v>4.0443480000000003</c:v>
                </c:pt>
                <c:pt idx="40">
                  <c:v>3.557382</c:v>
                </c:pt>
                <c:pt idx="41">
                  <c:v>4.3180170000000002</c:v>
                </c:pt>
                <c:pt idx="42">
                  <c:v>1.445802</c:v>
                </c:pt>
                <c:pt idx="43">
                  <c:v>3.7297359999999999</c:v>
                </c:pt>
                <c:pt idx="44">
                  <c:v>4.7794559999999997</c:v>
                </c:pt>
                <c:pt idx="45">
                  <c:v>3.702585</c:v>
                </c:pt>
                <c:pt idx="46">
                  <c:v>3.2619129999999998</c:v>
                </c:pt>
                <c:pt idx="47">
                  <c:v>3.922993</c:v>
                </c:pt>
                <c:pt idx="48">
                  <c:v>1.651276</c:v>
                </c:pt>
                <c:pt idx="49">
                  <c:v>3.3048980000000001</c:v>
                </c:pt>
                <c:pt idx="50">
                  <c:v>2.8257349999999999</c:v>
                </c:pt>
                <c:pt idx="51">
                  <c:v>5.281339</c:v>
                </c:pt>
                <c:pt idx="52">
                  <c:v>3.183087</c:v>
                </c:pt>
                <c:pt idx="53">
                  <c:v>1.38121</c:v>
                </c:pt>
                <c:pt idx="54">
                  <c:v>1.152917</c:v>
                </c:pt>
                <c:pt idx="55">
                  <c:v>2.6418469999999998</c:v>
                </c:pt>
                <c:pt idx="56">
                  <c:v>1.450348</c:v>
                </c:pt>
                <c:pt idx="57">
                  <c:v>3.2996490000000001</c:v>
                </c:pt>
                <c:pt idx="58">
                  <c:v>3.0418919999999998</c:v>
                </c:pt>
                <c:pt idx="59">
                  <c:v>2.0033470000000002</c:v>
                </c:pt>
                <c:pt idx="60">
                  <c:v>1.6097950000000001</c:v>
                </c:pt>
                <c:pt idx="61">
                  <c:v>3.8290920000000002</c:v>
                </c:pt>
                <c:pt idx="62">
                  <c:v>2.9238940000000002</c:v>
                </c:pt>
                <c:pt idx="63">
                  <c:v>3.6759900000000001</c:v>
                </c:pt>
                <c:pt idx="64">
                  <c:v>1.902399</c:v>
                </c:pt>
                <c:pt idx="65">
                  <c:v>2.0420919999999998</c:v>
                </c:pt>
                <c:pt idx="66">
                  <c:v>2.586748</c:v>
                </c:pt>
                <c:pt idx="67">
                  <c:v>2.848589</c:v>
                </c:pt>
                <c:pt idx="68">
                  <c:v>5.2199970000000002</c:v>
                </c:pt>
                <c:pt idx="69">
                  <c:v>3.7717480000000001</c:v>
                </c:pt>
                <c:pt idx="70">
                  <c:v>3.1375660000000001</c:v>
                </c:pt>
                <c:pt idx="71">
                  <c:v>3.9597020000000001</c:v>
                </c:pt>
                <c:pt idx="72">
                  <c:v>4.2753230000000002</c:v>
                </c:pt>
                <c:pt idx="73">
                  <c:v>3.3322669999999999</c:v>
                </c:pt>
                <c:pt idx="74">
                  <c:v>4.2541700000000002</c:v>
                </c:pt>
                <c:pt idx="75">
                  <c:v>4.1980490000000001</c:v>
                </c:pt>
                <c:pt idx="76">
                  <c:v>1.7096009999999999</c:v>
                </c:pt>
                <c:pt idx="77">
                  <c:v>3.1823090000000001</c:v>
                </c:pt>
                <c:pt idx="78">
                  <c:v>2.6720700000000002</c:v>
                </c:pt>
                <c:pt idx="79">
                  <c:v>2.2591009999999998</c:v>
                </c:pt>
                <c:pt idx="80">
                  <c:v>2.7878059999999998</c:v>
                </c:pt>
                <c:pt idx="81">
                  <c:v>2.9983770000000001</c:v>
                </c:pt>
                <c:pt idx="82">
                  <c:v>4.2473729999999996</c:v>
                </c:pt>
                <c:pt idx="83">
                  <c:v>2.58718</c:v>
                </c:pt>
                <c:pt idx="84">
                  <c:v>3.473319</c:v>
                </c:pt>
                <c:pt idx="85">
                  <c:v>4.0942689999999997</c:v>
                </c:pt>
                <c:pt idx="86">
                  <c:v>3.946812</c:v>
                </c:pt>
                <c:pt idx="87">
                  <c:v>4.6795590000000002</c:v>
                </c:pt>
                <c:pt idx="88">
                  <c:v>3.5917889999999999</c:v>
                </c:pt>
                <c:pt idx="89">
                  <c:v>3.3930319999999998</c:v>
                </c:pt>
                <c:pt idx="90">
                  <c:v>2.524305</c:v>
                </c:pt>
                <c:pt idx="91">
                  <c:v>4.3348849999999999</c:v>
                </c:pt>
                <c:pt idx="92">
                  <c:v>2.8501029999999998</c:v>
                </c:pt>
                <c:pt idx="93">
                  <c:v>3.922736</c:v>
                </c:pt>
                <c:pt idx="94">
                  <c:v>3.6638069999999998</c:v>
                </c:pt>
                <c:pt idx="95">
                  <c:v>3.5066139999999999</c:v>
                </c:pt>
                <c:pt idx="96">
                  <c:v>4.9289209999999999</c:v>
                </c:pt>
                <c:pt idx="97">
                  <c:v>4.5213000000000001</c:v>
                </c:pt>
                <c:pt idx="98">
                  <c:v>2.6814870000000002</c:v>
                </c:pt>
                <c:pt idx="99">
                  <c:v>3.5780409999999998</c:v>
                </c:pt>
                <c:pt idx="100">
                  <c:v>4.0581100000000001</c:v>
                </c:pt>
                <c:pt idx="101">
                  <c:v>4.784961</c:v>
                </c:pt>
                <c:pt idx="102">
                  <c:v>3.782956</c:v>
                </c:pt>
                <c:pt idx="103">
                  <c:v>5.145454</c:v>
                </c:pt>
                <c:pt idx="104">
                  <c:v>5.669816</c:v>
                </c:pt>
                <c:pt idx="105">
                  <c:v>3.8765860000000001</c:v>
                </c:pt>
                <c:pt idx="106">
                  <c:v>5.3756060000000003</c:v>
                </c:pt>
                <c:pt idx="107">
                  <c:v>3.9731860000000001</c:v>
                </c:pt>
                <c:pt idx="108">
                  <c:v>5.5082880000000003</c:v>
                </c:pt>
                <c:pt idx="109">
                  <c:v>4.9693149999999999</c:v>
                </c:pt>
                <c:pt idx="110">
                  <c:v>4.1368910000000003</c:v>
                </c:pt>
                <c:pt idx="111">
                  <c:v>5.1390820000000001</c:v>
                </c:pt>
                <c:pt idx="112">
                  <c:v>3.4676140000000002</c:v>
                </c:pt>
                <c:pt idx="113">
                  <c:v>3.6305890000000001</c:v>
                </c:pt>
                <c:pt idx="114">
                  <c:v>1.365783</c:v>
                </c:pt>
                <c:pt idx="115">
                  <c:v>1.6169119999999999</c:v>
                </c:pt>
                <c:pt idx="116">
                  <c:v>0.98590699999999998</c:v>
                </c:pt>
                <c:pt idx="117">
                  <c:v>5.1783060000000001</c:v>
                </c:pt>
                <c:pt idx="118">
                  <c:v>4.2434380000000003</c:v>
                </c:pt>
                <c:pt idx="119">
                  <c:v>3.9532060000000002</c:v>
                </c:pt>
                <c:pt idx="120">
                  <c:v>4.9254300000000004</c:v>
                </c:pt>
                <c:pt idx="121">
                  <c:v>5.0220960000000003</c:v>
                </c:pt>
                <c:pt idx="122">
                  <c:v>3.387305</c:v>
                </c:pt>
                <c:pt idx="123">
                  <c:v>5.6215099999999998</c:v>
                </c:pt>
                <c:pt idx="124">
                  <c:v>5.7168970000000003</c:v>
                </c:pt>
                <c:pt idx="125">
                  <c:v>1.8797200000000001</c:v>
                </c:pt>
                <c:pt idx="126">
                  <c:v>3.367451</c:v>
                </c:pt>
                <c:pt idx="127">
                  <c:v>3.5131489999999999</c:v>
                </c:pt>
                <c:pt idx="128">
                  <c:v>4.4948600000000001</c:v>
                </c:pt>
                <c:pt idx="129">
                  <c:v>1.7997829999999999</c:v>
                </c:pt>
                <c:pt idx="130">
                  <c:v>2.970882</c:v>
                </c:pt>
                <c:pt idx="131">
                  <c:v>3.4487369999999999</c:v>
                </c:pt>
                <c:pt idx="132">
                  <c:v>4.1070919999999997</c:v>
                </c:pt>
                <c:pt idx="133">
                  <c:v>3.5739770000000002</c:v>
                </c:pt>
                <c:pt idx="134">
                  <c:v>4.2089499999999997</c:v>
                </c:pt>
                <c:pt idx="135">
                  <c:v>3.1215280000000001</c:v>
                </c:pt>
                <c:pt idx="136">
                  <c:v>3.7852380000000001</c:v>
                </c:pt>
                <c:pt idx="137">
                  <c:v>3.905996</c:v>
                </c:pt>
                <c:pt idx="138">
                  <c:v>3.9477859999999998</c:v>
                </c:pt>
                <c:pt idx="139">
                  <c:v>4.7667450000000002</c:v>
                </c:pt>
                <c:pt idx="140">
                  <c:v>5.1483739999999996</c:v>
                </c:pt>
                <c:pt idx="141">
                  <c:v>3.4848710000000001</c:v>
                </c:pt>
                <c:pt idx="142">
                  <c:v>5.2910570000000003</c:v>
                </c:pt>
                <c:pt idx="143">
                  <c:v>5.0666460000000004</c:v>
                </c:pt>
                <c:pt idx="144">
                  <c:v>5.5442479999999996</c:v>
                </c:pt>
                <c:pt idx="145">
                  <c:v>6.1779080000000004</c:v>
                </c:pt>
                <c:pt idx="146">
                  <c:v>4.4830870000000003</c:v>
                </c:pt>
                <c:pt idx="147">
                  <c:v>4.8991249999999997</c:v>
                </c:pt>
                <c:pt idx="148">
                  <c:v>5.1840950000000001</c:v>
                </c:pt>
                <c:pt idx="149">
                  <c:v>4.8905070000000004</c:v>
                </c:pt>
                <c:pt idx="150">
                  <c:v>4.5447430000000004</c:v>
                </c:pt>
                <c:pt idx="151">
                  <c:v>4.4820830000000003</c:v>
                </c:pt>
                <c:pt idx="152">
                  <c:v>2.7428710000000001</c:v>
                </c:pt>
                <c:pt idx="153">
                  <c:v>2.3976459999999999</c:v>
                </c:pt>
                <c:pt idx="154">
                  <c:v>4.3970289999999999</c:v>
                </c:pt>
                <c:pt idx="155">
                  <c:v>5.0627740000000001</c:v>
                </c:pt>
                <c:pt idx="156">
                  <c:v>4.1831259999999997</c:v>
                </c:pt>
                <c:pt idx="157">
                  <c:v>3.7170939999999999</c:v>
                </c:pt>
                <c:pt idx="158">
                  <c:v>3.7485909999999998</c:v>
                </c:pt>
                <c:pt idx="159">
                  <c:v>3.161953</c:v>
                </c:pt>
                <c:pt idx="160">
                  <c:v>3.562351</c:v>
                </c:pt>
                <c:pt idx="161">
                  <c:v>4.3064280000000004</c:v>
                </c:pt>
                <c:pt idx="162">
                  <c:v>2.3916330000000001</c:v>
                </c:pt>
                <c:pt idx="163">
                  <c:v>3.3058239999999999</c:v>
                </c:pt>
                <c:pt idx="164">
                  <c:v>4.5371560000000004</c:v>
                </c:pt>
                <c:pt idx="165">
                  <c:v>5.3795570000000001</c:v>
                </c:pt>
                <c:pt idx="166">
                  <c:v>3.5850529999999998</c:v>
                </c:pt>
                <c:pt idx="167">
                  <c:v>3.6051259999999998</c:v>
                </c:pt>
                <c:pt idx="168">
                  <c:v>4.6271399999999998</c:v>
                </c:pt>
                <c:pt idx="169">
                  <c:v>4.8151349999999997</c:v>
                </c:pt>
                <c:pt idx="170">
                  <c:v>3.0460159999999998</c:v>
                </c:pt>
                <c:pt idx="171">
                  <c:v>5.0836319999999997</c:v>
                </c:pt>
                <c:pt idx="172">
                  <c:v>6.0793819999999998</c:v>
                </c:pt>
                <c:pt idx="173">
                  <c:v>2.1194600000000001</c:v>
                </c:pt>
                <c:pt idx="174">
                  <c:v>2.3564099999999999</c:v>
                </c:pt>
                <c:pt idx="175">
                  <c:v>2.3556029999999999</c:v>
                </c:pt>
                <c:pt idx="176">
                  <c:v>3.9038210000000002</c:v>
                </c:pt>
                <c:pt idx="177">
                  <c:v>2.6578580000000001</c:v>
                </c:pt>
                <c:pt idx="178">
                  <c:v>3.5430459999999999</c:v>
                </c:pt>
                <c:pt idx="179">
                  <c:v>2.969379</c:v>
                </c:pt>
                <c:pt idx="180">
                  <c:v>5.2511739999999998</c:v>
                </c:pt>
                <c:pt idx="181">
                  <c:v>4.6598220000000001</c:v>
                </c:pt>
                <c:pt idx="182">
                  <c:v>2.8823099999999999</c:v>
                </c:pt>
                <c:pt idx="183">
                  <c:v>4.2214830000000001</c:v>
                </c:pt>
                <c:pt idx="184">
                  <c:v>1.235439</c:v>
                </c:pt>
                <c:pt idx="185">
                  <c:v>3.9476770000000001</c:v>
                </c:pt>
                <c:pt idx="186">
                  <c:v>3.3587660000000001</c:v>
                </c:pt>
                <c:pt idx="187">
                  <c:v>4.4313010000000004</c:v>
                </c:pt>
                <c:pt idx="188">
                  <c:v>3.6221730000000001</c:v>
                </c:pt>
                <c:pt idx="189">
                  <c:v>3.960531</c:v>
                </c:pt>
                <c:pt idx="190">
                  <c:v>4.6856350000000004</c:v>
                </c:pt>
                <c:pt idx="191">
                  <c:v>2.9963470000000001</c:v>
                </c:pt>
                <c:pt idx="192">
                  <c:v>3.4868760000000001</c:v>
                </c:pt>
                <c:pt idx="193">
                  <c:v>4.938669</c:v>
                </c:pt>
                <c:pt idx="194">
                  <c:v>3.1349429999999998</c:v>
                </c:pt>
                <c:pt idx="195">
                  <c:v>4.3075809999999999</c:v>
                </c:pt>
                <c:pt idx="196">
                  <c:v>3.1777000000000002</c:v>
                </c:pt>
                <c:pt idx="197">
                  <c:v>3.423381</c:v>
                </c:pt>
                <c:pt idx="198">
                  <c:v>3.746162</c:v>
                </c:pt>
                <c:pt idx="199">
                  <c:v>2.2266050000000002</c:v>
                </c:pt>
                <c:pt idx="200">
                  <c:v>7.279782</c:v>
                </c:pt>
              </c:numCache>
            </c:numRef>
          </c:xVal>
          <c:yVal>
            <c:numRef>
              <c:f>Sheet1!$B$2:$B$202</c:f>
              <c:numCache>
                <c:formatCode>General</c:formatCode>
                <c:ptCount val="201"/>
                <c:pt idx="0">
                  <c:v>3.9816820000000002</c:v>
                </c:pt>
                <c:pt idx="1">
                  <c:v>3.4400599999999999</c:v>
                </c:pt>
                <c:pt idx="2">
                  <c:v>3.4430529999999999</c:v>
                </c:pt>
                <c:pt idx="3">
                  <c:v>3.624571</c:v>
                </c:pt>
                <c:pt idx="4">
                  <c:v>4.734273</c:v>
                </c:pt>
                <c:pt idx="5">
                  <c:v>5.760351</c:v>
                </c:pt>
                <c:pt idx="6">
                  <c:v>2.1905299999999999</c:v>
                </c:pt>
                <c:pt idx="7">
                  <c:v>2.4345690000000002</c:v>
                </c:pt>
                <c:pt idx="8">
                  <c:v>3.9415200000000001</c:v>
                </c:pt>
                <c:pt idx="9">
                  <c:v>3.8888959999999999</c:v>
                </c:pt>
                <c:pt idx="10">
                  <c:v>3.5137930000000002</c:v>
                </c:pt>
                <c:pt idx="11">
                  <c:v>2.2377470000000002</c:v>
                </c:pt>
                <c:pt idx="12">
                  <c:v>2.5505390000000001</c:v>
                </c:pt>
                <c:pt idx="13">
                  <c:v>4.5946550000000004</c:v>
                </c:pt>
                <c:pt idx="14">
                  <c:v>4.56393</c:v>
                </c:pt>
                <c:pt idx="15">
                  <c:v>5.3958110000000001</c:v>
                </c:pt>
                <c:pt idx="16">
                  <c:v>4.9943860000000004</c:v>
                </c:pt>
                <c:pt idx="17">
                  <c:v>5.4051869999999997</c:v>
                </c:pt>
                <c:pt idx="18">
                  <c:v>3.7750710000000001</c:v>
                </c:pt>
                <c:pt idx="19">
                  <c:v>3.3701430000000001</c:v>
                </c:pt>
                <c:pt idx="20">
                  <c:v>4.3362850000000002</c:v>
                </c:pt>
                <c:pt idx="21">
                  <c:v>1.9821150000000001</c:v>
                </c:pt>
                <c:pt idx="22">
                  <c:v>5.1464650000000001</c:v>
                </c:pt>
                <c:pt idx="23">
                  <c:v>3.4774759999999998</c:v>
                </c:pt>
                <c:pt idx="24">
                  <c:v>3.703938</c:v>
                </c:pt>
                <c:pt idx="25">
                  <c:v>3.699376</c:v>
                </c:pt>
                <c:pt idx="26">
                  <c:v>2.3267549999999999</c:v>
                </c:pt>
                <c:pt idx="27">
                  <c:v>3.9939070000000001</c:v>
                </c:pt>
                <c:pt idx="28">
                  <c:v>3.7481140000000002</c:v>
                </c:pt>
                <c:pt idx="29">
                  <c:v>4.3242919999999998</c:v>
                </c:pt>
                <c:pt idx="30">
                  <c:v>4.6567170000000004</c:v>
                </c:pt>
                <c:pt idx="31">
                  <c:v>5.9419320000000004</c:v>
                </c:pt>
                <c:pt idx="32">
                  <c:v>4.2830050000000002</c:v>
                </c:pt>
                <c:pt idx="33">
                  <c:v>4.8388159999999996</c:v>
                </c:pt>
                <c:pt idx="34">
                  <c:v>2.7225739999999998</c:v>
                </c:pt>
                <c:pt idx="35">
                  <c:v>3.8177240000000001</c:v>
                </c:pt>
                <c:pt idx="36">
                  <c:v>2.8911150000000001</c:v>
                </c:pt>
                <c:pt idx="37">
                  <c:v>2.2280679999999999</c:v>
                </c:pt>
                <c:pt idx="38">
                  <c:v>3.387445</c:v>
                </c:pt>
                <c:pt idx="39">
                  <c:v>4.3301100000000003</c:v>
                </c:pt>
                <c:pt idx="40">
                  <c:v>3.5860820000000002</c:v>
                </c:pt>
                <c:pt idx="41">
                  <c:v>4.3891340000000003</c:v>
                </c:pt>
                <c:pt idx="42">
                  <c:v>1.357945</c:v>
                </c:pt>
                <c:pt idx="43">
                  <c:v>3.779083</c:v>
                </c:pt>
                <c:pt idx="44">
                  <c:v>4.9537719999999998</c:v>
                </c:pt>
                <c:pt idx="45">
                  <c:v>3.7737400000000001</c:v>
                </c:pt>
                <c:pt idx="46">
                  <c:v>3.2719559999999999</c:v>
                </c:pt>
                <c:pt idx="47">
                  <c:v>3.9533939999999999</c:v>
                </c:pt>
                <c:pt idx="48">
                  <c:v>1.418758</c:v>
                </c:pt>
                <c:pt idx="49">
                  <c:v>3.3423150000000001</c:v>
                </c:pt>
                <c:pt idx="50">
                  <c:v>2.9695589999999998</c:v>
                </c:pt>
                <c:pt idx="51">
                  <c:v>5.5289440000000001</c:v>
                </c:pt>
                <c:pt idx="52">
                  <c:v>3.2317109999999998</c:v>
                </c:pt>
                <c:pt idx="53">
                  <c:v>1.487168</c:v>
                </c:pt>
                <c:pt idx="54">
                  <c:v>1.1333569999999999</c:v>
                </c:pt>
                <c:pt idx="55">
                  <c:v>2.5521829999999999</c:v>
                </c:pt>
                <c:pt idx="56">
                  <c:v>1.430261</c:v>
                </c:pt>
                <c:pt idx="57">
                  <c:v>3.3641079999999999</c:v>
                </c:pt>
                <c:pt idx="58">
                  <c:v>3.1831469999999999</c:v>
                </c:pt>
                <c:pt idx="59">
                  <c:v>1.979004</c:v>
                </c:pt>
                <c:pt idx="60">
                  <c:v>1.593291</c:v>
                </c:pt>
                <c:pt idx="61">
                  <c:v>3.9598849999999999</c:v>
                </c:pt>
                <c:pt idx="62">
                  <c:v>2.9022109999999999</c:v>
                </c:pt>
                <c:pt idx="63">
                  <c:v>3.7003010000000001</c:v>
                </c:pt>
                <c:pt idx="64">
                  <c:v>1.8705719999999999</c:v>
                </c:pt>
                <c:pt idx="65">
                  <c:v>1.9957119999999999</c:v>
                </c:pt>
                <c:pt idx="66">
                  <c:v>2.5429460000000002</c:v>
                </c:pt>
                <c:pt idx="67">
                  <c:v>2.8569650000000002</c:v>
                </c:pt>
                <c:pt idx="68">
                  <c:v>5.2658199999999997</c:v>
                </c:pt>
                <c:pt idx="69">
                  <c:v>3.946796</c:v>
                </c:pt>
                <c:pt idx="70">
                  <c:v>3.3025540000000002</c:v>
                </c:pt>
                <c:pt idx="71">
                  <c:v>4.02224</c:v>
                </c:pt>
                <c:pt idx="72">
                  <c:v>4.2668140000000001</c:v>
                </c:pt>
                <c:pt idx="73">
                  <c:v>3.3459089999999998</c:v>
                </c:pt>
                <c:pt idx="74">
                  <c:v>4.3759699999999997</c:v>
                </c:pt>
                <c:pt idx="75">
                  <c:v>4.3092129999999997</c:v>
                </c:pt>
                <c:pt idx="76">
                  <c:v>1.602695</c:v>
                </c:pt>
                <c:pt idx="77">
                  <c:v>3.2222400000000002</c:v>
                </c:pt>
                <c:pt idx="78">
                  <c:v>2.5675530000000002</c:v>
                </c:pt>
                <c:pt idx="79">
                  <c:v>2.2483580000000001</c:v>
                </c:pt>
                <c:pt idx="80">
                  <c:v>3.01023</c:v>
                </c:pt>
                <c:pt idx="81">
                  <c:v>2.997347</c:v>
                </c:pt>
                <c:pt idx="82">
                  <c:v>4.3858220000000001</c:v>
                </c:pt>
                <c:pt idx="83">
                  <c:v>2.559345</c:v>
                </c:pt>
                <c:pt idx="84">
                  <c:v>3.5786470000000001</c:v>
                </c:pt>
                <c:pt idx="85">
                  <c:v>4.1802979999999996</c:v>
                </c:pt>
                <c:pt idx="86">
                  <c:v>3.9995630000000002</c:v>
                </c:pt>
                <c:pt idx="87">
                  <c:v>4.8551390000000003</c:v>
                </c:pt>
                <c:pt idx="88">
                  <c:v>3.8419409999999998</c:v>
                </c:pt>
                <c:pt idx="89">
                  <c:v>3.444391</c:v>
                </c:pt>
                <c:pt idx="90">
                  <c:v>2.5316550000000002</c:v>
                </c:pt>
                <c:pt idx="91">
                  <c:v>4.4321200000000003</c:v>
                </c:pt>
                <c:pt idx="92">
                  <c:v>2.8096519999999998</c:v>
                </c:pt>
                <c:pt idx="93">
                  <c:v>4.003368</c:v>
                </c:pt>
                <c:pt idx="94">
                  <c:v>3.5954229999999998</c:v>
                </c:pt>
                <c:pt idx="95">
                  <c:v>3.489719</c:v>
                </c:pt>
                <c:pt idx="96">
                  <c:v>5.0173969999999999</c:v>
                </c:pt>
                <c:pt idx="97">
                  <c:v>4.6309290000000001</c:v>
                </c:pt>
                <c:pt idx="98">
                  <c:v>2.7372779999999999</c:v>
                </c:pt>
                <c:pt idx="99">
                  <c:v>3.669673</c:v>
                </c:pt>
                <c:pt idx="100">
                  <c:v>4.2275270000000003</c:v>
                </c:pt>
                <c:pt idx="101">
                  <c:v>4.7441800000000001</c:v>
                </c:pt>
                <c:pt idx="102">
                  <c:v>3.8768280000000002</c:v>
                </c:pt>
                <c:pt idx="103">
                  <c:v>5.34762</c:v>
                </c:pt>
                <c:pt idx="104">
                  <c:v>6.0387269999999997</c:v>
                </c:pt>
                <c:pt idx="105">
                  <c:v>4.0096860000000003</c:v>
                </c:pt>
                <c:pt idx="106">
                  <c:v>5.6031319999999996</c:v>
                </c:pt>
                <c:pt idx="107">
                  <c:v>4.131615</c:v>
                </c:pt>
                <c:pt idx="108">
                  <c:v>5.6937220000000002</c:v>
                </c:pt>
                <c:pt idx="109">
                  <c:v>5.0068330000000003</c:v>
                </c:pt>
                <c:pt idx="110">
                  <c:v>4.3226279999999999</c:v>
                </c:pt>
                <c:pt idx="111">
                  <c:v>5.303712</c:v>
                </c:pt>
                <c:pt idx="112">
                  <c:v>3.484388</c:v>
                </c:pt>
                <c:pt idx="113">
                  <c:v>3.760812</c:v>
                </c:pt>
                <c:pt idx="114">
                  <c:v>1.168731</c:v>
                </c:pt>
                <c:pt idx="115">
                  <c:v>1.441465</c:v>
                </c:pt>
                <c:pt idx="116">
                  <c:v>0.89264299999999996</c:v>
                </c:pt>
                <c:pt idx="117">
                  <c:v>5.2685599999999999</c:v>
                </c:pt>
                <c:pt idx="118">
                  <c:v>4.3206490000000004</c:v>
                </c:pt>
                <c:pt idx="119">
                  <c:v>4.0889139999999999</c:v>
                </c:pt>
                <c:pt idx="120">
                  <c:v>5.2971069999999996</c:v>
                </c:pt>
                <c:pt idx="121">
                  <c:v>5.1610469999999999</c:v>
                </c:pt>
                <c:pt idx="122">
                  <c:v>3.4725299999999999</c:v>
                </c:pt>
                <c:pt idx="123">
                  <c:v>5.9222140000000003</c:v>
                </c:pt>
                <c:pt idx="124">
                  <c:v>5.8936630000000001</c:v>
                </c:pt>
                <c:pt idx="125">
                  <c:v>1.890001</c:v>
                </c:pt>
                <c:pt idx="126">
                  <c:v>3.3784209999999999</c:v>
                </c:pt>
                <c:pt idx="127">
                  <c:v>3.7286820000000001</c:v>
                </c:pt>
                <c:pt idx="128">
                  <c:v>4.7302780000000002</c:v>
                </c:pt>
                <c:pt idx="129">
                  <c:v>1.8604039999999999</c:v>
                </c:pt>
                <c:pt idx="130">
                  <c:v>3.0308480000000002</c:v>
                </c:pt>
                <c:pt idx="131">
                  <c:v>3.5437569999999998</c:v>
                </c:pt>
                <c:pt idx="132">
                  <c:v>4.2511760000000001</c:v>
                </c:pt>
                <c:pt idx="133">
                  <c:v>3.8091010000000001</c:v>
                </c:pt>
                <c:pt idx="134">
                  <c:v>4.416798</c:v>
                </c:pt>
                <c:pt idx="135">
                  <c:v>2.959371</c:v>
                </c:pt>
                <c:pt idx="136">
                  <c:v>3.9665560000000002</c:v>
                </c:pt>
                <c:pt idx="137">
                  <c:v>3.9584839999999999</c:v>
                </c:pt>
                <c:pt idx="138">
                  <c:v>3.8381099999999999</c:v>
                </c:pt>
                <c:pt idx="139">
                  <c:v>5.0230629999999996</c:v>
                </c:pt>
                <c:pt idx="140">
                  <c:v>5.2304930000000001</c:v>
                </c:pt>
                <c:pt idx="141">
                  <c:v>3.5187179999999998</c:v>
                </c:pt>
                <c:pt idx="142">
                  <c:v>5.4932429999999997</c:v>
                </c:pt>
                <c:pt idx="143">
                  <c:v>5.1569419999999999</c:v>
                </c:pt>
                <c:pt idx="144">
                  <c:v>5.8041090000000004</c:v>
                </c:pt>
                <c:pt idx="145">
                  <c:v>6.3307289999999998</c:v>
                </c:pt>
                <c:pt idx="146">
                  <c:v>4.5684380000000004</c:v>
                </c:pt>
                <c:pt idx="147">
                  <c:v>4.9241349999999997</c:v>
                </c:pt>
                <c:pt idx="148">
                  <c:v>5.4116530000000003</c:v>
                </c:pt>
                <c:pt idx="149">
                  <c:v>5.1914100000000003</c:v>
                </c:pt>
                <c:pt idx="150">
                  <c:v>4.8490010000000003</c:v>
                </c:pt>
                <c:pt idx="151">
                  <c:v>4.5774470000000003</c:v>
                </c:pt>
                <c:pt idx="152">
                  <c:v>2.9255469999999999</c:v>
                </c:pt>
                <c:pt idx="153">
                  <c:v>2.3867569999999998</c:v>
                </c:pt>
                <c:pt idx="154">
                  <c:v>4.5319649999999996</c:v>
                </c:pt>
                <c:pt idx="155">
                  <c:v>5.1968620000000003</c:v>
                </c:pt>
                <c:pt idx="156">
                  <c:v>4.4274820000000004</c:v>
                </c:pt>
                <c:pt idx="157">
                  <c:v>3.7482890000000002</c:v>
                </c:pt>
                <c:pt idx="158">
                  <c:v>3.7987259999999998</c:v>
                </c:pt>
                <c:pt idx="159">
                  <c:v>3.2288570000000001</c:v>
                </c:pt>
                <c:pt idx="160">
                  <c:v>3.5261979999999999</c:v>
                </c:pt>
                <c:pt idx="161">
                  <c:v>4.7496559999999999</c:v>
                </c:pt>
                <c:pt idx="162">
                  <c:v>2.5454699999999999</c:v>
                </c:pt>
                <c:pt idx="163">
                  <c:v>3.2899769999999999</c:v>
                </c:pt>
                <c:pt idx="164">
                  <c:v>4.943282</c:v>
                </c:pt>
                <c:pt idx="165">
                  <c:v>5.5952570000000001</c:v>
                </c:pt>
                <c:pt idx="166">
                  <c:v>3.5226320000000002</c:v>
                </c:pt>
                <c:pt idx="167">
                  <c:v>3.6707900000000002</c:v>
                </c:pt>
                <c:pt idx="168">
                  <c:v>4.8900930000000002</c:v>
                </c:pt>
                <c:pt idx="169">
                  <c:v>4.95322</c:v>
                </c:pt>
                <c:pt idx="170">
                  <c:v>3.1683050000000001</c:v>
                </c:pt>
                <c:pt idx="171">
                  <c:v>5.1523700000000003</c:v>
                </c:pt>
                <c:pt idx="172">
                  <c:v>6.4342779999999999</c:v>
                </c:pt>
                <c:pt idx="173">
                  <c:v>2.114112</c:v>
                </c:pt>
                <c:pt idx="174">
                  <c:v>2.339556</c:v>
                </c:pt>
                <c:pt idx="175">
                  <c:v>2.3735930000000001</c:v>
                </c:pt>
                <c:pt idx="176">
                  <c:v>3.9195790000000001</c:v>
                </c:pt>
                <c:pt idx="177">
                  <c:v>2.743258</c:v>
                </c:pt>
                <c:pt idx="178">
                  <c:v>3.726613</c:v>
                </c:pt>
                <c:pt idx="179">
                  <c:v>2.9612379999999998</c:v>
                </c:pt>
                <c:pt idx="180">
                  <c:v>5.3259999999999996</c:v>
                </c:pt>
                <c:pt idx="181">
                  <c:v>4.9878410000000004</c:v>
                </c:pt>
                <c:pt idx="182">
                  <c:v>2.9038040000000001</c:v>
                </c:pt>
                <c:pt idx="183">
                  <c:v>4.3450110000000004</c:v>
                </c:pt>
                <c:pt idx="184">
                  <c:v>1.1435280000000001</c:v>
                </c:pt>
                <c:pt idx="185">
                  <c:v>4.0549670000000004</c:v>
                </c:pt>
                <c:pt idx="186">
                  <c:v>3.3665829999999999</c:v>
                </c:pt>
                <c:pt idx="187">
                  <c:v>4.654782</c:v>
                </c:pt>
                <c:pt idx="188">
                  <c:v>3.7084769999999998</c:v>
                </c:pt>
                <c:pt idx="189">
                  <c:v>4.0123059999999997</c:v>
                </c:pt>
                <c:pt idx="190">
                  <c:v>4.7468149999999998</c:v>
                </c:pt>
                <c:pt idx="191">
                  <c:v>3.0020470000000001</c:v>
                </c:pt>
                <c:pt idx="192">
                  <c:v>3.5683349999999998</c:v>
                </c:pt>
                <c:pt idx="193">
                  <c:v>5.1568959999999997</c:v>
                </c:pt>
                <c:pt idx="194">
                  <c:v>2.9060489999999999</c:v>
                </c:pt>
                <c:pt idx="195">
                  <c:v>4.5042920000000004</c:v>
                </c:pt>
                <c:pt idx="196">
                  <c:v>3.1242019999999999</c:v>
                </c:pt>
                <c:pt idx="197">
                  <c:v>3.4875039999999999</c:v>
                </c:pt>
                <c:pt idx="198">
                  <c:v>3.9260760000000001</c:v>
                </c:pt>
                <c:pt idx="199">
                  <c:v>2.098792</c:v>
                </c:pt>
                <c:pt idx="200">
                  <c:v>7.279782</c:v>
                </c:pt>
              </c:numCache>
            </c:numRef>
          </c:yVal>
          <c:smooth val="0"/>
          <c:extLst>
            <c:ext xmlns:c16="http://schemas.microsoft.com/office/drawing/2014/chart" uri="{C3380CC4-5D6E-409C-BE32-E72D297353CC}">
              <c16:uniqueId val="{00000000-FFC1-4FD1-B832-7FA86365D290}"/>
            </c:ext>
          </c:extLst>
        </c:ser>
        <c:dLbls>
          <c:showLegendKey val="0"/>
          <c:showVal val="0"/>
          <c:showCatName val="0"/>
          <c:showSerName val="0"/>
          <c:showPercent val="0"/>
          <c:showBubbleSize val="0"/>
        </c:dLbls>
        <c:axId val="54434352"/>
        <c:axId val="313758080"/>
      </c:scatterChart>
      <c:valAx>
        <c:axId val="54434352"/>
        <c:scaling>
          <c:orientation val="minMax"/>
          <c:max val="7"/>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EM Utilities</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58080"/>
        <c:crosses val="autoZero"/>
        <c:crossBetween val="midCat"/>
      </c:valAx>
      <c:valAx>
        <c:axId val="313758080"/>
        <c:scaling>
          <c:orientation val="minMax"/>
          <c:max val="7"/>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HB Utilities</a:t>
                </a:r>
              </a:p>
            </c:rich>
          </c:tx>
          <c:layout>
            <c:manualLayout>
              <c:xMode val="edge"/>
              <c:yMode val="edge"/>
              <c:x val="5.9869040010550149E-3"/>
              <c:y val="0.4175042702995458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343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501029223849744E-2"/>
          <c:y val="2.1683624348566442E-2"/>
          <c:w val="0.92778148103260216"/>
          <c:h val="0.86133421058729487"/>
        </c:manualLayout>
      </c:layout>
      <c:scatterChart>
        <c:scatterStyle val="lineMarker"/>
        <c:varyColors val="0"/>
        <c:ser>
          <c:idx val="0"/>
          <c:order val="0"/>
          <c:tx>
            <c:v>EM</c:v>
          </c:tx>
          <c:spPr>
            <a:ln w="19050" cap="rnd">
              <a:noFill/>
              <a:round/>
            </a:ln>
            <a:effectLst/>
          </c:spPr>
          <c:marker>
            <c:symbol val="circle"/>
            <c:size val="10"/>
            <c:spPr>
              <a:solidFill>
                <a:schemeClr val="accent5">
                  <a:lumMod val="60000"/>
                  <a:lumOff val="40000"/>
                </a:schemeClr>
              </a:solidFill>
              <a:ln w="9525">
                <a:solidFill>
                  <a:schemeClr val="accent5">
                    <a:lumMod val="75000"/>
                  </a:schemeClr>
                </a:solidFill>
              </a:ln>
              <a:effectLst/>
            </c:spPr>
          </c:marker>
          <c:dLbls>
            <c:dLbl>
              <c:idx val="0"/>
              <c:tx>
                <c:rich>
                  <a:bodyPr/>
                  <a:lstStyle/>
                  <a:p>
                    <a:fld id="{75FB07D2-5CB5-423A-B889-C2D1317C9D3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A2A-438C-BA87-AA585617748D}"/>
                </c:ext>
              </c:extLst>
            </c:dLbl>
            <c:dLbl>
              <c:idx val="1"/>
              <c:tx>
                <c:rich>
                  <a:bodyPr/>
                  <a:lstStyle/>
                  <a:p>
                    <a:fld id="{D0E212DA-6C50-4F79-9916-31CADF4D18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A2A-438C-BA87-AA585617748D}"/>
                </c:ext>
              </c:extLst>
            </c:dLbl>
            <c:dLbl>
              <c:idx val="2"/>
              <c:layout>
                <c:manualLayout>
                  <c:x val="-0.17292377701934017"/>
                  <c:y val="0"/>
                </c:manualLayout>
              </c:layout>
              <c:tx>
                <c:rich>
                  <a:bodyPr/>
                  <a:lstStyle/>
                  <a:p>
                    <a:fld id="{9D98A561-5031-4C61-9003-75DB8C5C5CB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4CF7-4C3C-A99F-9B6648D28614}"/>
                </c:ext>
              </c:extLst>
            </c:dLbl>
            <c:dLbl>
              <c:idx val="3"/>
              <c:layout>
                <c:manualLayout>
                  <c:x val="-8.1911262798634893E-2"/>
                  <c:y val="-3.875968992248062E-2"/>
                </c:manualLayout>
              </c:layout>
              <c:tx>
                <c:rich>
                  <a:bodyPr/>
                  <a:lstStyle/>
                  <a:p>
                    <a:fld id="{525FA609-F393-4D52-A872-5142BFF02A65}"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4CF7-4C3C-A99F-9B6648D28614}"/>
                </c:ext>
              </c:extLst>
            </c:dLbl>
            <c:dLbl>
              <c:idx val="4"/>
              <c:layout>
                <c:manualLayout>
                  <c:x val="-7.0534698521046643E-2"/>
                  <c:y val="-3.2299741602067299E-2"/>
                </c:manualLayout>
              </c:layout>
              <c:tx>
                <c:rich>
                  <a:bodyPr/>
                  <a:lstStyle/>
                  <a:p>
                    <a:fld id="{58DA5FF3-2BF3-40E8-A442-866E0D9A931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4CF7-4C3C-A99F-9B6648D28614}"/>
                </c:ext>
              </c:extLst>
            </c:dLbl>
            <c:dLbl>
              <c:idx val="5"/>
              <c:tx>
                <c:rich>
                  <a:bodyPr/>
                  <a:lstStyle/>
                  <a:p>
                    <a:fld id="{5A6A6B2E-6D54-42B5-810C-918BCC6ECCF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DA2A-438C-BA87-AA585617748D}"/>
                </c:ext>
              </c:extLst>
            </c:dLbl>
            <c:dLbl>
              <c:idx val="6"/>
              <c:layout>
                <c:manualLayout>
                  <c:x val="-8.6461888509670168E-2"/>
                  <c:y val="2.9069767441860465E-2"/>
                </c:manualLayout>
              </c:layout>
              <c:tx>
                <c:rich>
                  <a:bodyPr/>
                  <a:lstStyle/>
                  <a:p>
                    <a:fld id="{660E3543-6018-4067-A3E7-CA19F3A06BE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4CF7-4C3C-A99F-9B6648D28614}"/>
                </c:ext>
              </c:extLst>
            </c:dLbl>
            <c:dLbl>
              <c:idx val="7"/>
              <c:tx>
                <c:rich>
                  <a:bodyPr/>
                  <a:lstStyle/>
                  <a:p>
                    <a:fld id="{8C64D42B-1C83-49BC-B1B5-0480CF0CE3B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A2A-438C-BA87-AA585617748D}"/>
                </c:ext>
              </c:extLst>
            </c:dLbl>
            <c:dLbl>
              <c:idx val="8"/>
              <c:layout>
                <c:manualLayout>
                  <c:x val="-2.9579067121729322E-2"/>
                  <c:y val="3.2299741602067063E-2"/>
                </c:manualLayout>
              </c:layout>
              <c:tx>
                <c:rich>
                  <a:bodyPr/>
                  <a:lstStyle/>
                  <a:p>
                    <a:fld id="{8036631E-F147-499C-8EFE-78CB2D82141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4CF7-4C3C-A99F-9B6648D28614}"/>
                </c:ext>
              </c:extLst>
            </c:dLbl>
            <c:dLbl>
              <c:idx val="9"/>
              <c:layout>
                <c:manualLayout>
                  <c:x val="-0.10466440190091984"/>
                  <c:y val="4.0655831266550001E-2"/>
                </c:manualLayout>
              </c:layout>
              <c:tx>
                <c:rich>
                  <a:bodyPr/>
                  <a:lstStyle/>
                  <a:p>
                    <a:fld id="{5EEB535B-CDD0-4492-9269-CA096D2EDF2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4CF7-4C3C-A99F-9B6648D28614}"/>
                </c:ext>
              </c:extLst>
            </c:dLbl>
            <c:dLbl>
              <c:idx val="10"/>
              <c:layout>
                <c:manualLayout>
                  <c:x val="-0.18198250068053265"/>
                  <c:y val="9.5146840599415524E-3"/>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fld id="{733E51F2-E9F7-441E-8B5B-1A8DF68CD43A}" type="CELLRANGE">
                      <a:rPr lang="en-US"/>
                      <a:pPr>
                        <a:defRPr sz="1200"/>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0.11976047808477094"/>
                      <c:h val="3.8581475965193741E-2"/>
                    </c:manualLayout>
                  </c15:layout>
                  <c15:dlblFieldTable/>
                  <c15:showDataLabelsRange val="1"/>
                </c:ext>
                <c:ext xmlns:c16="http://schemas.microsoft.com/office/drawing/2014/chart" uri="{C3380CC4-5D6E-409C-BE32-E72D297353CC}">
                  <c16:uniqueId val="{0000000A-4CF7-4C3C-A99F-9B6648D28614}"/>
                </c:ext>
              </c:extLst>
            </c:dLbl>
            <c:dLbl>
              <c:idx val="11"/>
              <c:layout>
                <c:manualLayout>
                  <c:x val="-6.0900278750646714E-3"/>
                  <c:y val="-1.8537646109402443E-2"/>
                </c:manualLayout>
              </c:layout>
              <c:tx>
                <c:rich>
                  <a:bodyPr/>
                  <a:lstStyle/>
                  <a:p>
                    <a:fld id="{ED8D1AA4-2D82-441C-A176-5839E1748F6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4CF7-4C3C-A99F-9B6648D28614}"/>
                </c:ext>
              </c:extLst>
            </c:dLbl>
            <c:dLbl>
              <c:idx val="12"/>
              <c:layout>
                <c:manualLayout>
                  <c:x val="-0.10080706456020967"/>
                  <c:y val="3.187873022232951E-2"/>
                </c:manualLayout>
              </c:layout>
              <c:tx>
                <c:rich>
                  <a:bodyPr/>
                  <a:lstStyle/>
                  <a:p>
                    <a:fld id="{8DEB236C-9413-4741-A2E6-42E8421D56B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4CF7-4C3C-A99F-9B6648D28614}"/>
                </c:ext>
              </c:extLst>
            </c:dLbl>
            <c:dLbl>
              <c:idx val="13"/>
              <c:tx>
                <c:rich>
                  <a:bodyPr/>
                  <a:lstStyle/>
                  <a:p>
                    <a:fld id="{56DB9CC8-8D19-4C1B-B256-B4805C709A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DA2A-438C-BA87-AA585617748D}"/>
                </c:ext>
              </c:extLst>
            </c:dLbl>
            <c:dLbl>
              <c:idx val="14"/>
              <c:layout>
                <c:manualLayout>
                  <c:x val="-6.8259385665529011E-3"/>
                  <c:y val="0"/>
                </c:manualLayout>
              </c:layout>
              <c:tx>
                <c:rich>
                  <a:bodyPr/>
                  <a:lstStyle/>
                  <a:p>
                    <a:fld id="{102E9DD6-0D31-428C-B65B-225E091FBE0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4CF7-4C3C-A99F-9B6648D28614}"/>
                </c:ext>
              </c:extLst>
            </c:dLbl>
            <c:dLbl>
              <c:idx val="15"/>
              <c:layout>
                <c:manualLayout>
                  <c:x val="-0.13646985220413457"/>
                  <c:y val="-4.8449670746955859E-2"/>
                </c:manualLayout>
              </c:layout>
              <c:tx>
                <c:rich>
                  <a:bodyPr/>
                  <a:lstStyle/>
                  <a:p>
                    <a:fld id="{A1F00851-5BC6-4C30-A65B-3D4B5335D83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24970472955401016"/>
                      <c:h val="0.1188607959620044"/>
                    </c:manualLayout>
                  </c15:layout>
                  <c15:dlblFieldTable/>
                  <c15:showDataLabelsRange val="1"/>
                </c:ext>
                <c:ext xmlns:c16="http://schemas.microsoft.com/office/drawing/2014/chart" uri="{C3380CC4-5D6E-409C-BE32-E72D297353CC}">
                  <c16:uniqueId val="{0000000F-4CF7-4C3C-A99F-9B6648D28614}"/>
                </c:ext>
              </c:extLst>
            </c:dLbl>
            <c:dLbl>
              <c:idx val="16"/>
              <c:layout>
                <c:manualLayout>
                  <c:x val="-3.4129692832764506E-2"/>
                  <c:y val="3.2299741602067153E-2"/>
                </c:manualLayout>
              </c:layout>
              <c:tx>
                <c:rich>
                  <a:bodyPr/>
                  <a:lstStyle/>
                  <a:p>
                    <a:fld id="{AF9E1F19-653B-4748-A6C4-49EAAC54EF7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4CF7-4C3C-A99F-9B6648D28614}"/>
                </c:ext>
              </c:extLst>
            </c:dLbl>
            <c:dLbl>
              <c:idx val="17"/>
              <c:tx>
                <c:rich>
                  <a:bodyPr/>
                  <a:lstStyle/>
                  <a:p>
                    <a:fld id="{3F1E8941-6746-4B88-B502-E55570CCA72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A2A-438C-BA87-AA585617748D}"/>
                </c:ext>
              </c:extLst>
            </c:dLbl>
            <c:dLbl>
              <c:idx val="18"/>
              <c:tx>
                <c:rich>
                  <a:bodyPr/>
                  <a:lstStyle/>
                  <a:p>
                    <a:fld id="{E7C22CBE-D6E2-4201-92A1-B091B9E1711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A2A-438C-BA87-AA585617748D}"/>
                </c:ext>
              </c:extLst>
            </c:dLbl>
            <c:dLbl>
              <c:idx val="19"/>
              <c:layout>
                <c:manualLayout>
                  <c:x val="-6.3708759954493654E-2"/>
                  <c:y val="-3.2299741602067181E-2"/>
                </c:manualLayout>
              </c:layout>
              <c:tx>
                <c:rich>
                  <a:bodyPr/>
                  <a:lstStyle/>
                  <a:p>
                    <a:fld id="{A68D4437-9A1D-4A2B-A767-6C1F0384428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4CF7-4C3C-A99F-9B6648D28614}"/>
                </c:ext>
              </c:extLst>
            </c:dLbl>
            <c:dLbl>
              <c:idx val="20"/>
              <c:tx>
                <c:rich>
                  <a:bodyPr/>
                  <a:lstStyle/>
                  <a:p>
                    <a:fld id="{C6EC1E30-4551-43FC-AE57-73A88F38829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A2A-438C-BA87-AA585617748D}"/>
                </c:ext>
              </c:extLst>
            </c:dLbl>
            <c:dLbl>
              <c:idx val="21"/>
              <c:layout>
                <c:manualLayout>
                  <c:x val="-9.1012514220706175E-3"/>
                  <c:y val="-1.9379844961240369E-2"/>
                </c:manualLayout>
              </c:layout>
              <c:tx>
                <c:rich>
                  <a:bodyPr/>
                  <a:lstStyle/>
                  <a:p>
                    <a:fld id="{72634A02-1220-49F5-8D64-9EEEFDCC4F5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4CF7-4C3C-A99F-9B6648D28614}"/>
                </c:ext>
              </c:extLst>
            </c:dLbl>
            <c:dLbl>
              <c:idx val="22"/>
              <c:tx>
                <c:rich>
                  <a:bodyPr/>
                  <a:lstStyle/>
                  <a:p>
                    <a:fld id="{C56E0FDA-FDC7-46FA-9E64-68C37A928CA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DA2A-438C-BA87-AA585617748D}"/>
                </c:ext>
              </c:extLst>
            </c:dLbl>
            <c:dLbl>
              <c:idx val="23"/>
              <c:tx>
                <c:rich>
                  <a:bodyPr/>
                  <a:lstStyle/>
                  <a:p>
                    <a:fld id="{2A05C10B-37D9-4286-AD97-76CE877938A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A2A-438C-BA87-AA585617748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Sheet1!$H$3:$H$26</c:f>
              <c:numCache>
                <c:formatCode>General</c:formatCode>
                <c:ptCount val="24"/>
                <c:pt idx="0">
                  <c:v>-0.49181342622957108</c:v>
                </c:pt>
                <c:pt idx="1">
                  <c:v>0.47613034143582056</c:v>
                </c:pt>
                <c:pt idx="2">
                  <c:v>-0.22736058842233828</c:v>
                </c:pt>
                <c:pt idx="3">
                  <c:v>0.85107752753066068</c:v>
                </c:pt>
                <c:pt idx="4">
                  <c:v>-0.28551170334150794</c:v>
                </c:pt>
                <c:pt idx="5">
                  <c:v>0.17094320208247488</c:v>
                </c:pt>
                <c:pt idx="6">
                  <c:v>-0.17609327682120918</c:v>
                </c:pt>
                <c:pt idx="7">
                  <c:v>-1.6743281279346469</c:v>
                </c:pt>
                <c:pt idx="8">
                  <c:v>-0.25496787465614867</c:v>
                </c:pt>
                <c:pt idx="9">
                  <c:v>-0.6752619271692627</c:v>
                </c:pt>
                <c:pt idx="10">
                  <c:v>-0.22692546331635652</c:v>
                </c:pt>
                <c:pt idx="11">
                  <c:v>-0.33154222631249697</c:v>
                </c:pt>
                <c:pt idx="12">
                  <c:v>1.1941897176378302</c:v>
                </c:pt>
                <c:pt idx="13">
                  <c:v>1.2611818510242103</c:v>
                </c:pt>
                <c:pt idx="14">
                  <c:v>-0.23304174054517884</c:v>
                </c:pt>
                <c:pt idx="15">
                  <c:v>-0.64546072312477754</c:v>
                </c:pt>
                <c:pt idx="16">
                  <c:v>1.0887526891427333</c:v>
                </c:pt>
                <c:pt idx="17">
                  <c:v>-0.3563412594751717</c:v>
                </c:pt>
                <c:pt idx="18">
                  <c:v>0.40048716470477913</c:v>
                </c:pt>
                <c:pt idx="19">
                  <c:v>0.84270315531325435</c:v>
                </c:pt>
                <c:pt idx="20">
                  <c:v>-1.4085853610779371</c:v>
                </c:pt>
                <c:pt idx="21">
                  <c:v>-0.26657307617123382</c:v>
                </c:pt>
                <c:pt idx="22">
                  <c:v>0.28830661774808269</c:v>
                </c:pt>
                <c:pt idx="23">
                  <c:v>0.20908007475529403</c:v>
                </c:pt>
              </c:numCache>
            </c:numRef>
          </c:xVal>
          <c:yVal>
            <c:numRef>
              <c:f>Sheet1!$I$3:$I$26</c:f>
              <c:numCache>
                <c:formatCode>General</c:formatCode>
                <c:ptCount val="24"/>
                <c:pt idx="0">
                  <c:v>-0.16235353632881216</c:v>
                </c:pt>
                <c:pt idx="1">
                  <c:v>8.7609279842355434E-2</c:v>
                </c:pt>
                <c:pt idx="2">
                  <c:v>2.7734026439558208E-2</c:v>
                </c:pt>
                <c:pt idx="3">
                  <c:v>1.2902339791923938</c:v>
                </c:pt>
                <c:pt idx="4">
                  <c:v>-0.6030612962834988</c:v>
                </c:pt>
                <c:pt idx="5">
                  <c:v>-0.27499495628477599</c:v>
                </c:pt>
                <c:pt idx="6">
                  <c:v>-0.65379674263489984</c:v>
                </c:pt>
                <c:pt idx="7">
                  <c:v>-1.0962789218674183</c:v>
                </c:pt>
                <c:pt idx="8">
                  <c:v>-0.20007842984250881</c:v>
                </c:pt>
                <c:pt idx="9">
                  <c:v>-0.48990634101413555</c:v>
                </c:pt>
                <c:pt idx="10">
                  <c:v>0.47961189082839006</c:v>
                </c:pt>
                <c:pt idx="11">
                  <c:v>0.64629127155203769</c:v>
                </c:pt>
                <c:pt idx="12">
                  <c:v>0.66327826513804466</c:v>
                </c:pt>
                <c:pt idx="13">
                  <c:v>-1.7512107112295452</c:v>
                </c:pt>
                <c:pt idx="14">
                  <c:v>7.1736356026446693E-2</c:v>
                </c:pt>
                <c:pt idx="15">
                  <c:v>0.76471823230366476</c:v>
                </c:pt>
                <c:pt idx="16">
                  <c:v>1.1558915875829472</c:v>
                </c:pt>
                <c:pt idx="17">
                  <c:v>0.36791941496656239</c:v>
                </c:pt>
                <c:pt idx="18">
                  <c:v>-0.79542565032687651</c:v>
                </c:pt>
                <c:pt idx="19">
                  <c:v>0.14235777283491041</c:v>
                </c:pt>
                <c:pt idx="20">
                  <c:v>-0.50206903228749855</c:v>
                </c:pt>
                <c:pt idx="21">
                  <c:v>0.14260825562271298</c:v>
                </c:pt>
                <c:pt idx="22">
                  <c:v>-4.646894737494963E-2</c:v>
                </c:pt>
                <c:pt idx="23">
                  <c:v>-0.86134402057470927</c:v>
                </c:pt>
              </c:numCache>
            </c:numRef>
          </c:yVal>
          <c:smooth val="0"/>
          <c:extLst>
            <c:ext xmlns:c15="http://schemas.microsoft.com/office/drawing/2012/chart" uri="{02D57815-91ED-43cb-92C2-25804820EDAC}">
              <c15:datalabelsRange>
                <c15:f>Sheet1!$J$3:$J$26</c15:f>
                <c15:dlblRangeCache>
                  <c:ptCount val="24"/>
                  <c:pt idx="0">
                    <c:v>2nd Amendment</c:v>
                  </c:pt>
                  <c:pt idx="1">
                    <c:v>Corporate America</c:v>
                  </c:pt>
                  <c:pt idx="2">
                    <c:v>Criminal Justice Reform</c:v>
                  </c:pt>
                  <c:pt idx="3">
                    <c:v>Deficit/Spending</c:v>
                  </c:pt>
                  <c:pt idx="4">
                    <c:v>Discrimination</c:v>
                  </c:pt>
                  <c:pt idx="5">
                    <c:v>Education</c:v>
                  </c:pt>
                  <c:pt idx="6">
                    <c:v>Eminent Domain</c:v>
                  </c:pt>
                  <c:pt idx="7">
                    <c:v>Environment</c:v>
                  </c:pt>
                  <c:pt idx="8">
                    <c:v>Foreign Policy</c:v>
                  </c:pt>
                  <c:pt idx="9">
                    <c:v>Free Speech/Media</c:v>
                  </c:pt>
                  <c:pt idx="10">
                    <c:v>Healthcare</c:v>
                  </c:pt>
                  <c:pt idx="11">
                    <c:v>Immigration</c:v>
                  </c:pt>
                  <c:pt idx="12">
                    <c:v>Jobs/Economy</c:v>
                  </c:pt>
                  <c:pt idx="13">
                    <c:v>Labor Unions</c:v>
                  </c:pt>
                  <c:pt idx="14">
                    <c:v>Military/VA</c:v>
                  </c:pt>
                  <c:pt idx="15">
                    <c:v>Other candidates/politicians</c:v>
                  </c:pt>
                  <c:pt idx="16">
                    <c:v>Patriotic Statements</c:v>
                  </c:pt>
                  <c:pt idx="17">
                    <c:v>Religion</c:v>
                  </c:pt>
                  <c:pt idx="18">
                    <c:v>Social Issues</c:v>
                  </c:pt>
                  <c:pt idx="19">
                    <c:v>Social Programs</c:v>
                  </c:pt>
                  <c:pt idx="20">
                    <c:v>Supreme Court</c:v>
                  </c:pt>
                  <c:pt idx="21">
                    <c:v>Taxes</c:v>
                  </c:pt>
                  <c:pt idx="22">
                    <c:v>Trade</c:v>
                  </c:pt>
                  <c:pt idx="23">
                    <c:v>Women</c:v>
                  </c:pt>
                </c15:dlblRangeCache>
              </c15:datalabelsRange>
            </c:ext>
            <c:ext xmlns:c16="http://schemas.microsoft.com/office/drawing/2014/chart" uri="{C3380CC4-5D6E-409C-BE32-E72D297353CC}">
              <c16:uniqueId val="{00000018-4CF7-4C3C-A99F-9B6648D28614}"/>
            </c:ext>
          </c:extLst>
        </c:ser>
        <c:ser>
          <c:idx val="1"/>
          <c:order val="1"/>
          <c:tx>
            <c:v>HB</c:v>
          </c:tx>
          <c:spPr>
            <a:ln w="25400" cap="rnd">
              <a:noFill/>
              <a:round/>
            </a:ln>
            <a:effectLst/>
          </c:spPr>
          <c:marker>
            <c:symbol val="circle"/>
            <c:size val="10"/>
            <c:spPr>
              <a:solidFill>
                <a:schemeClr val="tx2">
                  <a:lumMod val="50000"/>
                  <a:lumOff val="50000"/>
                </a:schemeClr>
              </a:solidFill>
              <a:ln w="9525">
                <a:solidFill>
                  <a:schemeClr val="tx2">
                    <a:lumMod val="50000"/>
                    <a:lumOff val="50000"/>
                  </a:schemeClr>
                </a:solidFill>
              </a:ln>
              <a:effectLst/>
            </c:spPr>
          </c:marker>
          <c:xVal>
            <c:numRef>
              <c:f>Sheet1!$K$3:$K$26</c:f>
              <c:numCache>
                <c:formatCode>General</c:formatCode>
                <c:ptCount val="24"/>
                <c:pt idx="0">
                  <c:v>-0.39857005703882376</c:v>
                </c:pt>
                <c:pt idx="1">
                  <c:v>0.52098174037179878</c:v>
                </c:pt>
                <c:pt idx="2">
                  <c:v>-0.30978918449308274</c:v>
                </c:pt>
                <c:pt idx="3">
                  <c:v>0.99956637527393899</c:v>
                </c:pt>
                <c:pt idx="4">
                  <c:v>-0.30165080671453853</c:v>
                </c:pt>
                <c:pt idx="5">
                  <c:v>0.20497179467900606</c:v>
                </c:pt>
                <c:pt idx="6">
                  <c:v>-0.26411824978697362</c:v>
                </c:pt>
                <c:pt idx="7">
                  <c:v>-1.8387490983365598</c:v>
                </c:pt>
                <c:pt idx="8">
                  <c:v>-0.3000615149566021</c:v>
                </c:pt>
                <c:pt idx="9">
                  <c:v>-0.6280737059608017</c:v>
                </c:pt>
                <c:pt idx="10">
                  <c:v>-0.11859646208890444</c:v>
                </c:pt>
                <c:pt idx="11">
                  <c:v>-0.31697721048129474</c:v>
                </c:pt>
                <c:pt idx="12">
                  <c:v>1.2410993876821006</c:v>
                </c:pt>
                <c:pt idx="13">
                  <c:v>1.2077940361152866</c:v>
                </c:pt>
                <c:pt idx="14">
                  <c:v>-0.23032230212164179</c:v>
                </c:pt>
                <c:pt idx="15">
                  <c:v>-0.53239866117188461</c:v>
                </c:pt>
                <c:pt idx="16">
                  <c:v>1.1669437851560001</c:v>
                </c:pt>
                <c:pt idx="17">
                  <c:v>-0.32577760685591828</c:v>
                </c:pt>
                <c:pt idx="18">
                  <c:v>0.4049526457299939</c:v>
                </c:pt>
                <c:pt idx="19">
                  <c:v>0.8751390664963179</c:v>
                </c:pt>
                <c:pt idx="20">
                  <c:v>-1.4929902333177076</c:v>
                </c:pt>
                <c:pt idx="21">
                  <c:v>-0.22490974276587833</c:v>
                </c:pt>
                <c:pt idx="22">
                  <c:v>0.2906180141848958</c:v>
                </c:pt>
                <c:pt idx="23">
                  <c:v>0.22691260785088704</c:v>
                </c:pt>
              </c:numCache>
            </c:numRef>
          </c:xVal>
          <c:yVal>
            <c:numRef>
              <c:f>Sheet1!$L$3:$L$26</c:f>
              <c:numCache>
                <c:formatCode>General</c:formatCode>
                <c:ptCount val="24"/>
                <c:pt idx="0">
                  <c:v>-0.11367376262102349</c:v>
                </c:pt>
                <c:pt idx="1">
                  <c:v>0.14275572039138368</c:v>
                </c:pt>
                <c:pt idx="2">
                  <c:v>2.6282693284745213E-2</c:v>
                </c:pt>
                <c:pt idx="3">
                  <c:v>1.458274127579497</c:v>
                </c:pt>
                <c:pt idx="4">
                  <c:v>-0.61223924293815635</c:v>
                </c:pt>
                <c:pt idx="5">
                  <c:v>-0.24521592185995283</c:v>
                </c:pt>
                <c:pt idx="6">
                  <c:v>-0.73444917218984962</c:v>
                </c:pt>
                <c:pt idx="7">
                  <c:v>-1.2435687609034205</c:v>
                </c:pt>
                <c:pt idx="8">
                  <c:v>-0.25245385805333093</c:v>
                </c:pt>
                <c:pt idx="9">
                  <c:v>-0.4997076671715166</c:v>
                </c:pt>
                <c:pt idx="10">
                  <c:v>0.51744798073299259</c:v>
                </c:pt>
                <c:pt idx="11">
                  <c:v>0.65839336824372074</c:v>
                </c:pt>
                <c:pt idx="12">
                  <c:v>0.69833225918454067</c:v>
                </c:pt>
                <c:pt idx="13">
                  <c:v>-1.8387349250935272</c:v>
                </c:pt>
                <c:pt idx="14">
                  <c:v>5.9634104373420822E-2</c:v>
                </c:pt>
                <c:pt idx="15">
                  <c:v>0.80406255311536723</c:v>
                </c:pt>
                <c:pt idx="16">
                  <c:v>1.206910635367177</c:v>
                </c:pt>
                <c:pt idx="17">
                  <c:v>0.41155541666375861</c:v>
                </c:pt>
                <c:pt idx="18">
                  <c:v>-0.76176748041323983</c:v>
                </c:pt>
                <c:pt idx="19">
                  <c:v>0.15129299679635444</c:v>
                </c:pt>
                <c:pt idx="20">
                  <c:v>-0.57167540595977773</c:v>
                </c:pt>
                <c:pt idx="21">
                  <c:v>0.12786843963946246</c:v>
                </c:pt>
                <c:pt idx="22">
                  <c:v>-6.3670698831969269E-2</c:v>
                </c:pt>
                <c:pt idx="23">
                  <c:v>-0.85465042799836866</c:v>
                </c:pt>
              </c:numCache>
            </c:numRef>
          </c:yVal>
          <c:smooth val="0"/>
          <c:extLst>
            <c:ext xmlns:c16="http://schemas.microsoft.com/office/drawing/2014/chart" uri="{C3380CC4-5D6E-409C-BE32-E72D297353CC}">
              <c16:uniqueId val="{00000019-4CF7-4C3C-A99F-9B6648D28614}"/>
            </c:ext>
          </c:extLst>
        </c:ser>
        <c:dLbls>
          <c:showLegendKey val="0"/>
          <c:showVal val="0"/>
          <c:showCatName val="0"/>
          <c:showSerName val="0"/>
          <c:showPercent val="0"/>
          <c:showBubbleSize val="0"/>
        </c:dLbls>
        <c:axId val="54575344"/>
        <c:axId val="54575904"/>
      </c:scatterChart>
      <c:valAx>
        <c:axId val="54575344"/>
        <c:scaling>
          <c:orientation val="minMax"/>
          <c:max val="2"/>
          <c:min val="-2"/>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AVERAGE DEM UTILTIES</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4575904"/>
        <c:crosses val="autoZero"/>
        <c:crossBetween val="midCat"/>
      </c:valAx>
      <c:valAx>
        <c:axId val="54575904"/>
        <c:scaling>
          <c:orientation val="minMax"/>
          <c:min val="-2"/>
        </c:scaling>
        <c:delete val="0"/>
        <c:axPos val="l"/>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AVERAGE GOP UTILITIES</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45753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Demographic Characteristics of Segments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Sheet1!$B$2:$B$6</c:f>
              <c:numCache>
                <c:formatCode>0%</c:formatCode>
                <c:ptCount val="5"/>
                <c:pt idx="0">
                  <c:v>0.94</c:v>
                </c:pt>
                <c:pt idx="1">
                  <c:v>0.87</c:v>
                </c:pt>
                <c:pt idx="2">
                  <c:v>0.86</c:v>
                </c:pt>
                <c:pt idx="3">
                  <c:v>0.87</c:v>
                </c:pt>
                <c:pt idx="4">
                  <c:v>0.76</c:v>
                </c:pt>
              </c:numCache>
            </c:numRef>
          </c:val>
          <c:extLst>
            <c:ext xmlns:c16="http://schemas.microsoft.com/office/drawing/2014/chart" uri="{C3380CC4-5D6E-409C-BE32-E72D297353CC}">
              <c16:uniqueId val="{00000000-3A10-4A92-A3B5-021C9FD8F7FC}"/>
            </c:ext>
          </c:extLst>
        </c:ser>
        <c:ser>
          <c:idx val="1"/>
          <c:order val="1"/>
          <c:tx>
            <c:strRef>
              <c:f>Sheet1!$C$1</c:f>
              <c:strCache>
                <c:ptCount val="1"/>
                <c:pt idx="0">
                  <c:v>% College Grad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Sheet1!$C$2:$C$6</c:f>
              <c:numCache>
                <c:formatCode>0%</c:formatCode>
                <c:ptCount val="5"/>
                <c:pt idx="0">
                  <c:v>0.45</c:v>
                </c:pt>
                <c:pt idx="1">
                  <c:v>0.46</c:v>
                </c:pt>
                <c:pt idx="2">
                  <c:v>0.56000000000000005</c:v>
                </c:pt>
                <c:pt idx="3">
                  <c:v>0.48</c:v>
                </c:pt>
                <c:pt idx="4">
                  <c:v>0.44</c:v>
                </c:pt>
              </c:numCache>
            </c:numRef>
          </c:val>
          <c:extLst>
            <c:ext xmlns:c16="http://schemas.microsoft.com/office/drawing/2014/chart" uri="{C3380CC4-5D6E-409C-BE32-E72D297353CC}">
              <c16:uniqueId val="{00000001-3A10-4A92-A3B5-021C9FD8F7FC}"/>
            </c:ext>
          </c:extLst>
        </c:ser>
        <c:ser>
          <c:idx val="2"/>
          <c:order val="2"/>
          <c:tx>
            <c:strRef>
              <c:f>Sheet1!$D$1</c:f>
              <c:strCache>
                <c:ptCount val="1"/>
                <c:pt idx="0">
                  <c:v>% Millennials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Sheet1!$D$2:$D$6</c:f>
              <c:numCache>
                <c:formatCode>0%</c:formatCode>
                <c:ptCount val="5"/>
                <c:pt idx="0">
                  <c:v>0.11</c:v>
                </c:pt>
                <c:pt idx="1">
                  <c:v>0.19</c:v>
                </c:pt>
                <c:pt idx="2">
                  <c:v>0.22</c:v>
                </c:pt>
                <c:pt idx="3">
                  <c:v>0.22</c:v>
                </c:pt>
                <c:pt idx="4">
                  <c:v>0.21</c:v>
                </c:pt>
              </c:numCache>
            </c:numRef>
          </c:val>
          <c:extLst>
            <c:ext xmlns:c16="http://schemas.microsoft.com/office/drawing/2014/chart" uri="{C3380CC4-5D6E-409C-BE32-E72D297353CC}">
              <c16:uniqueId val="{00000002-3A10-4A92-A3B5-021C9FD8F7FC}"/>
            </c:ext>
          </c:extLst>
        </c:ser>
        <c:ser>
          <c:idx val="3"/>
          <c:order val="3"/>
          <c:tx>
            <c:strRef>
              <c:f>Sheet1!$E$1</c:f>
              <c:strCache>
                <c:ptCount val="1"/>
                <c:pt idx="0">
                  <c:v>% Female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Sheet1!$E$2:$E$6</c:f>
              <c:numCache>
                <c:formatCode>0%</c:formatCode>
                <c:ptCount val="5"/>
                <c:pt idx="0">
                  <c:v>0.53</c:v>
                </c:pt>
                <c:pt idx="1">
                  <c:v>0.57999999999999996</c:v>
                </c:pt>
                <c:pt idx="2">
                  <c:v>0.57999999999999996</c:v>
                </c:pt>
                <c:pt idx="3">
                  <c:v>0.52</c:v>
                </c:pt>
                <c:pt idx="4">
                  <c:v>0.67</c:v>
                </c:pt>
              </c:numCache>
            </c:numRef>
          </c:val>
          <c:extLst>
            <c:ext xmlns:c16="http://schemas.microsoft.com/office/drawing/2014/chart" uri="{C3380CC4-5D6E-409C-BE32-E72D297353CC}">
              <c16:uniqueId val="{00000003-3A10-4A92-A3B5-021C9FD8F7FC}"/>
            </c:ext>
          </c:extLst>
        </c:ser>
        <c:dLbls>
          <c:showLegendKey val="0"/>
          <c:showVal val="0"/>
          <c:showCatName val="0"/>
          <c:showSerName val="0"/>
          <c:showPercent val="0"/>
          <c:showBubbleSize val="0"/>
        </c:dLbls>
        <c:gapWidth val="219"/>
        <c:overlap val="-27"/>
        <c:axId val="137014912"/>
        <c:axId val="225121568"/>
      </c:barChart>
      <c:catAx>
        <c:axId val="13701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25121568"/>
        <c:crosses val="autoZero"/>
        <c:auto val="1"/>
        <c:lblAlgn val="ctr"/>
        <c:lblOffset val="100"/>
        <c:noMultiLvlLbl val="0"/>
      </c:catAx>
      <c:valAx>
        <c:axId val="225121568"/>
        <c:scaling>
          <c:orientation val="minMax"/>
        </c:scaling>
        <c:delete val="1"/>
        <c:axPos val="l"/>
        <c:numFmt formatCode="0%" sourceLinked="1"/>
        <c:majorTickMark val="none"/>
        <c:minorTickMark val="none"/>
        <c:tickLblPos val="nextTo"/>
        <c:crossAx val="13701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Party Affiliation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GOP</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Sheet1!$B$2:$B$6</c:f>
              <c:numCache>
                <c:formatCode>0%</c:formatCode>
                <c:ptCount val="5"/>
                <c:pt idx="0">
                  <c:v>0.6</c:v>
                </c:pt>
                <c:pt idx="1">
                  <c:v>0.31</c:v>
                </c:pt>
                <c:pt idx="2">
                  <c:v>0.08</c:v>
                </c:pt>
                <c:pt idx="3">
                  <c:v>0.26</c:v>
                </c:pt>
                <c:pt idx="4">
                  <c:v>0.08</c:v>
                </c:pt>
              </c:numCache>
            </c:numRef>
          </c:val>
          <c:extLst>
            <c:ext xmlns:c16="http://schemas.microsoft.com/office/drawing/2014/chart" uri="{C3380CC4-5D6E-409C-BE32-E72D297353CC}">
              <c16:uniqueId val="{00000000-D6AC-493C-A826-C67BA5EF00BB}"/>
            </c:ext>
          </c:extLst>
        </c:ser>
        <c:ser>
          <c:idx val="1"/>
          <c:order val="1"/>
          <c:tx>
            <c:strRef>
              <c:f>Sheet1!$C$1</c:f>
              <c:strCache>
                <c:ptCount val="1"/>
                <c:pt idx="0">
                  <c:v>IND</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Sheet1!$C$2:$C$6</c:f>
              <c:numCache>
                <c:formatCode>0%</c:formatCode>
                <c:ptCount val="5"/>
                <c:pt idx="0">
                  <c:v>0.27</c:v>
                </c:pt>
                <c:pt idx="1">
                  <c:v>0.47</c:v>
                </c:pt>
                <c:pt idx="2">
                  <c:v>0.39</c:v>
                </c:pt>
                <c:pt idx="3">
                  <c:v>0.53</c:v>
                </c:pt>
                <c:pt idx="4">
                  <c:v>0.41</c:v>
                </c:pt>
              </c:numCache>
            </c:numRef>
          </c:val>
          <c:extLst>
            <c:ext xmlns:c16="http://schemas.microsoft.com/office/drawing/2014/chart" uri="{C3380CC4-5D6E-409C-BE32-E72D297353CC}">
              <c16:uniqueId val="{00000001-D6AC-493C-A826-C67BA5EF00BB}"/>
            </c:ext>
          </c:extLst>
        </c:ser>
        <c:ser>
          <c:idx val="2"/>
          <c:order val="2"/>
          <c:tx>
            <c:strRef>
              <c:f>Sheet1!$D$1</c:f>
              <c:strCache>
                <c:ptCount val="1"/>
                <c:pt idx="0">
                  <c:v>DEM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Sheet1!$D$2:$D$6</c:f>
              <c:numCache>
                <c:formatCode>0%</c:formatCode>
                <c:ptCount val="5"/>
                <c:pt idx="0">
                  <c:v>0.13</c:v>
                </c:pt>
                <c:pt idx="1">
                  <c:v>0.21999999999999997</c:v>
                </c:pt>
                <c:pt idx="2">
                  <c:v>0.53</c:v>
                </c:pt>
                <c:pt idx="3">
                  <c:v>0.20999999999999996</c:v>
                </c:pt>
                <c:pt idx="4">
                  <c:v>0.51</c:v>
                </c:pt>
              </c:numCache>
            </c:numRef>
          </c:val>
          <c:extLst>
            <c:ext xmlns:c16="http://schemas.microsoft.com/office/drawing/2014/chart" uri="{C3380CC4-5D6E-409C-BE32-E72D297353CC}">
              <c16:uniqueId val="{00000002-D6AC-493C-A826-C67BA5EF00BB}"/>
            </c:ext>
          </c:extLst>
        </c:ser>
        <c:dLbls>
          <c:showLegendKey val="0"/>
          <c:showVal val="0"/>
          <c:showCatName val="0"/>
          <c:showSerName val="0"/>
          <c:showPercent val="0"/>
          <c:showBubbleSize val="0"/>
        </c:dLbls>
        <c:gapWidth val="150"/>
        <c:overlap val="100"/>
        <c:axId val="140717808"/>
        <c:axId val="139231376"/>
      </c:barChart>
      <c:catAx>
        <c:axId val="140717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39231376"/>
        <c:crosses val="autoZero"/>
        <c:auto val="1"/>
        <c:lblAlgn val="ctr"/>
        <c:lblOffset val="100"/>
        <c:noMultiLvlLbl val="0"/>
      </c:catAx>
      <c:valAx>
        <c:axId val="139231376"/>
        <c:scaling>
          <c:orientation val="minMax"/>
        </c:scaling>
        <c:delete val="1"/>
        <c:axPos val="b"/>
        <c:numFmt formatCode="0%" sourceLinked="1"/>
        <c:majorTickMark val="none"/>
        <c:minorTickMark val="none"/>
        <c:tickLblPos val="nextTo"/>
        <c:crossAx val="14071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Ideology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Conservative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Sheet1!$B$2:$B$6</c:f>
              <c:numCache>
                <c:formatCode>0%</c:formatCode>
                <c:ptCount val="5"/>
                <c:pt idx="0">
                  <c:v>0.52</c:v>
                </c:pt>
                <c:pt idx="1">
                  <c:v>0.33</c:v>
                </c:pt>
                <c:pt idx="2">
                  <c:v>0.08</c:v>
                </c:pt>
                <c:pt idx="3">
                  <c:v>0.26</c:v>
                </c:pt>
                <c:pt idx="4">
                  <c:v>0.11</c:v>
                </c:pt>
              </c:numCache>
            </c:numRef>
          </c:val>
          <c:extLst>
            <c:ext xmlns:c16="http://schemas.microsoft.com/office/drawing/2014/chart" uri="{C3380CC4-5D6E-409C-BE32-E72D297353CC}">
              <c16:uniqueId val="{00000000-D1AF-4D95-BC98-B4792A5786BD}"/>
            </c:ext>
          </c:extLst>
        </c:ser>
        <c:ser>
          <c:idx val="1"/>
          <c:order val="1"/>
          <c:tx>
            <c:strRef>
              <c:f>Sheet1!$C$1</c:f>
              <c:strCache>
                <c:ptCount val="1"/>
                <c:pt idx="0">
                  <c:v>Moderate</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Sheet1!$C$2:$C$6</c:f>
              <c:numCache>
                <c:formatCode>0%</c:formatCode>
                <c:ptCount val="5"/>
                <c:pt idx="0">
                  <c:v>0.44</c:v>
                </c:pt>
                <c:pt idx="1">
                  <c:v>0.56000000000000005</c:v>
                </c:pt>
                <c:pt idx="2">
                  <c:v>0.53</c:v>
                </c:pt>
                <c:pt idx="3">
                  <c:v>0.63</c:v>
                </c:pt>
                <c:pt idx="4">
                  <c:v>0.53</c:v>
                </c:pt>
              </c:numCache>
            </c:numRef>
          </c:val>
          <c:extLst>
            <c:ext xmlns:c16="http://schemas.microsoft.com/office/drawing/2014/chart" uri="{C3380CC4-5D6E-409C-BE32-E72D297353CC}">
              <c16:uniqueId val="{00000001-D1AF-4D95-BC98-B4792A5786BD}"/>
            </c:ext>
          </c:extLst>
        </c:ser>
        <c:ser>
          <c:idx val="2"/>
          <c:order val="2"/>
          <c:tx>
            <c:strRef>
              <c:f>Sheet1!$D$1</c:f>
              <c:strCache>
                <c:ptCount val="1"/>
                <c:pt idx="0">
                  <c:v>Liberal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Sheet1!$D$2:$D$6</c:f>
              <c:numCache>
                <c:formatCode>0%</c:formatCode>
                <c:ptCount val="5"/>
                <c:pt idx="0">
                  <c:v>0.04</c:v>
                </c:pt>
                <c:pt idx="1">
                  <c:v>0.11</c:v>
                </c:pt>
                <c:pt idx="2">
                  <c:v>0.39</c:v>
                </c:pt>
                <c:pt idx="3">
                  <c:v>0.11</c:v>
                </c:pt>
                <c:pt idx="4">
                  <c:v>0.37</c:v>
                </c:pt>
              </c:numCache>
            </c:numRef>
          </c:val>
          <c:extLst>
            <c:ext xmlns:c16="http://schemas.microsoft.com/office/drawing/2014/chart" uri="{C3380CC4-5D6E-409C-BE32-E72D297353CC}">
              <c16:uniqueId val="{00000002-D1AF-4D95-BC98-B4792A5786BD}"/>
            </c:ext>
          </c:extLst>
        </c:ser>
        <c:dLbls>
          <c:showLegendKey val="0"/>
          <c:showVal val="0"/>
          <c:showCatName val="0"/>
          <c:showSerName val="0"/>
          <c:showPercent val="0"/>
          <c:showBubbleSize val="0"/>
        </c:dLbls>
        <c:gapWidth val="150"/>
        <c:overlap val="100"/>
        <c:axId val="297457552"/>
        <c:axId val="230502096"/>
      </c:barChart>
      <c:catAx>
        <c:axId val="297457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30502096"/>
        <c:crosses val="autoZero"/>
        <c:auto val="1"/>
        <c:lblAlgn val="ctr"/>
        <c:lblOffset val="100"/>
        <c:noMultiLvlLbl val="0"/>
      </c:catAx>
      <c:valAx>
        <c:axId val="230502096"/>
        <c:scaling>
          <c:orientation val="minMax"/>
        </c:scaling>
        <c:delete val="1"/>
        <c:axPos val="b"/>
        <c:numFmt formatCode="0%" sourceLinked="1"/>
        <c:majorTickMark val="none"/>
        <c:minorTickMark val="none"/>
        <c:tickLblPos val="nextTo"/>
        <c:crossAx val="29745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Current</a:t>
            </a:r>
            <a:r>
              <a:rPr lang="en-US" baseline="0" dirty="0"/>
              <a:t> Preferred Candidate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Sheet1!$B$1</c:f>
              <c:strCache>
                <c:ptCount val="1"/>
                <c:pt idx="0">
                  <c:v>Clinton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Sheet1!$B$2:$B$6</c:f>
              <c:numCache>
                <c:formatCode>0%</c:formatCode>
                <c:ptCount val="5"/>
                <c:pt idx="0">
                  <c:v>0.03</c:v>
                </c:pt>
                <c:pt idx="1">
                  <c:v>0.18</c:v>
                </c:pt>
                <c:pt idx="2">
                  <c:v>0.39</c:v>
                </c:pt>
                <c:pt idx="3">
                  <c:v>0.2</c:v>
                </c:pt>
                <c:pt idx="4">
                  <c:v>0.43</c:v>
                </c:pt>
              </c:numCache>
            </c:numRef>
          </c:val>
          <c:extLst>
            <c:ext xmlns:c16="http://schemas.microsoft.com/office/drawing/2014/chart" uri="{C3380CC4-5D6E-409C-BE32-E72D297353CC}">
              <c16:uniqueId val="{00000000-D9EC-481A-853B-5421E5ACBA7B}"/>
            </c:ext>
          </c:extLst>
        </c:ser>
        <c:ser>
          <c:idx val="1"/>
          <c:order val="1"/>
          <c:tx>
            <c:strRef>
              <c:f>Sheet1!$C$1</c:f>
              <c:strCache>
                <c:ptCount val="1"/>
                <c:pt idx="0">
                  <c:v>Trump</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Sheet1!$C$2:$C$6</c:f>
              <c:numCache>
                <c:formatCode>0%</c:formatCode>
                <c:ptCount val="5"/>
                <c:pt idx="0">
                  <c:v>0.69</c:v>
                </c:pt>
                <c:pt idx="1">
                  <c:v>0.31</c:v>
                </c:pt>
                <c:pt idx="2">
                  <c:v>0.01</c:v>
                </c:pt>
                <c:pt idx="3">
                  <c:v>0.21</c:v>
                </c:pt>
                <c:pt idx="4">
                  <c:v>0.01</c:v>
                </c:pt>
              </c:numCache>
            </c:numRef>
          </c:val>
          <c:extLst>
            <c:ext xmlns:c16="http://schemas.microsoft.com/office/drawing/2014/chart" uri="{C3380CC4-5D6E-409C-BE32-E72D297353CC}">
              <c16:uniqueId val="{00000001-D9EC-481A-853B-5421E5ACBA7B}"/>
            </c:ext>
          </c:extLst>
        </c:ser>
        <c:ser>
          <c:idx val="2"/>
          <c:order val="2"/>
          <c:tx>
            <c:strRef>
              <c:f>Sheet1!$D$1</c:f>
              <c:strCache>
                <c:ptCount val="1"/>
                <c:pt idx="0">
                  <c:v>Sanders</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Sheet1!$D$2:$D$6</c:f>
              <c:numCache>
                <c:formatCode>0%</c:formatCode>
                <c:ptCount val="5"/>
                <c:pt idx="0">
                  <c:v>0.06</c:v>
                </c:pt>
                <c:pt idx="1">
                  <c:v>0.17</c:v>
                </c:pt>
                <c:pt idx="2">
                  <c:v>0.4</c:v>
                </c:pt>
                <c:pt idx="3">
                  <c:v>0.21</c:v>
                </c:pt>
                <c:pt idx="4">
                  <c:v>0.35</c:v>
                </c:pt>
              </c:numCache>
            </c:numRef>
          </c:val>
          <c:extLst>
            <c:ext xmlns:c16="http://schemas.microsoft.com/office/drawing/2014/chart" uri="{C3380CC4-5D6E-409C-BE32-E72D297353CC}">
              <c16:uniqueId val="{00000002-D9EC-481A-853B-5421E5ACBA7B}"/>
            </c:ext>
          </c:extLst>
        </c:ser>
        <c:ser>
          <c:idx val="3"/>
          <c:order val="3"/>
          <c:tx>
            <c:strRef>
              <c:f>Sheet1!$E$1</c:f>
              <c:strCache>
                <c:ptCount val="1"/>
                <c:pt idx="0">
                  <c:v>Cruz</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Sheet1!$E$2:$E$6</c:f>
              <c:numCache>
                <c:formatCode>0%</c:formatCode>
                <c:ptCount val="5"/>
                <c:pt idx="0">
                  <c:v>0.11</c:v>
                </c:pt>
                <c:pt idx="1">
                  <c:v>0.19</c:v>
                </c:pt>
                <c:pt idx="2">
                  <c:v>7.0000000000000007E-2</c:v>
                </c:pt>
                <c:pt idx="3">
                  <c:v>0.18</c:v>
                </c:pt>
                <c:pt idx="4">
                  <c:v>0.08</c:v>
                </c:pt>
              </c:numCache>
            </c:numRef>
          </c:val>
          <c:extLst>
            <c:ext xmlns:c16="http://schemas.microsoft.com/office/drawing/2014/chart" uri="{C3380CC4-5D6E-409C-BE32-E72D297353CC}">
              <c16:uniqueId val="{00000003-D9EC-481A-853B-5421E5ACBA7B}"/>
            </c:ext>
          </c:extLst>
        </c:ser>
        <c:ser>
          <c:idx val="4"/>
          <c:order val="4"/>
          <c:tx>
            <c:strRef>
              <c:f>Sheet1!$F$1</c:f>
              <c:strCache>
                <c:ptCount val="1"/>
                <c:pt idx="0">
                  <c:v>Kasich</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Fanatics</c:v>
                </c:pt>
                <c:pt idx="1">
                  <c:v>Leaners</c:v>
                </c:pt>
                <c:pt idx="2">
                  <c:v>Undecided</c:v>
                </c:pt>
                <c:pt idx="3">
                  <c:v>Skeptics</c:v>
                </c:pt>
                <c:pt idx="4">
                  <c:v>Haters</c:v>
                </c:pt>
              </c:strCache>
            </c:strRef>
          </c:cat>
          <c:val>
            <c:numRef>
              <c:f>Sheet1!$F$2:$F$6</c:f>
              <c:numCache>
                <c:formatCode>0%</c:formatCode>
                <c:ptCount val="5"/>
                <c:pt idx="0">
                  <c:v>0.11</c:v>
                </c:pt>
                <c:pt idx="1">
                  <c:v>0.15</c:v>
                </c:pt>
                <c:pt idx="2">
                  <c:v>0.13</c:v>
                </c:pt>
                <c:pt idx="3">
                  <c:v>0.19</c:v>
                </c:pt>
                <c:pt idx="4">
                  <c:v>0.12</c:v>
                </c:pt>
              </c:numCache>
            </c:numRef>
          </c:val>
          <c:extLst>
            <c:ext xmlns:c16="http://schemas.microsoft.com/office/drawing/2014/chart" uri="{C3380CC4-5D6E-409C-BE32-E72D297353CC}">
              <c16:uniqueId val="{00000004-D9EC-481A-853B-5421E5ACBA7B}"/>
            </c:ext>
          </c:extLst>
        </c:ser>
        <c:dLbls>
          <c:showLegendKey val="0"/>
          <c:showVal val="0"/>
          <c:showCatName val="0"/>
          <c:showSerName val="0"/>
          <c:showPercent val="0"/>
          <c:showBubbleSize val="0"/>
        </c:dLbls>
        <c:gapWidth val="150"/>
        <c:overlap val="100"/>
        <c:axId val="222882704"/>
        <c:axId val="222883952"/>
      </c:barChart>
      <c:catAx>
        <c:axId val="22288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22883952"/>
        <c:crosses val="autoZero"/>
        <c:auto val="1"/>
        <c:lblAlgn val="ctr"/>
        <c:lblOffset val="100"/>
        <c:noMultiLvlLbl val="0"/>
      </c:catAx>
      <c:valAx>
        <c:axId val="222883952"/>
        <c:scaling>
          <c:orientation val="minMax"/>
        </c:scaling>
        <c:delete val="1"/>
        <c:axPos val="l"/>
        <c:numFmt formatCode="0%" sourceLinked="1"/>
        <c:majorTickMark val="none"/>
        <c:minorTickMark val="none"/>
        <c:tickLblPos val="nextTo"/>
        <c:crossAx val="22288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475" cy="46369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9" y="2"/>
            <a:ext cx="3038475" cy="463696"/>
          </a:xfrm>
          <a:prstGeom prst="rect">
            <a:avLst/>
          </a:prstGeom>
        </p:spPr>
        <p:txBody>
          <a:bodyPr vert="horz" lIns="91440" tIns="45720" rIns="91440" bIns="45720" rtlCol="0"/>
          <a:lstStyle>
            <a:lvl1pPr algn="r">
              <a:defRPr sz="1200"/>
            </a:lvl1pPr>
          </a:lstStyle>
          <a:p>
            <a:fld id="{5F3591A4-FECC-4FDC-9E9A-30326C5EEA17}" type="datetimeFigureOut">
              <a:rPr lang="en-US" smtClean="0"/>
              <a:t>12/15/2016</a:t>
            </a:fld>
            <a:endParaRPr lang="en-US"/>
          </a:p>
        </p:txBody>
      </p:sp>
      <p:sp>
        <p:nvSpPr>
          <p:cNvPr id="4" name="Slide Image Placeholder 3"/>
          <p:cNvSpPr>
            <a:spLocks noGrp="1" noRot="1" noChangeAspect="1"/>
          </p:cNvSpPr>
          <p:nvPr>
            <p:ph type="sldImg" idx="2"/>
          </p:nvPr>
        </p:nvSpPr>
        <p:spPr>
          <a:xfrm>
            <a:off x="1427163" y="1154113"/>
            <a:ext cx="4156075" cy="31162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44547"/>
            <a:ext cx="5607050" cy="363702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80"/>
            <a:ext cx="3038475" cy="46369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772380"/>
            <a:ext cx="3038475" cy="463696"/>
          </a:xfrm>
          <a:prstGeom prst="rect">
            <a:avLst/>
          </a:prstGeom>
        </p:spPr>
        <p:txBody>
          <a:bodyPr vert="horz" lIns="91440" tIns="45720" rIns="91440" bIns="45720" rtlCol="0" anchor="b"/>
          <a:lstStyle>
            <a:lvl1pPr algn="r">
              <a:defRPr sz="1200"/>
            </a:lvl1pPr>
          </a:lstStyle>
          <a:p>
            <a:fld id="{322D2C33-E8B2-4CC7-B0CD-74660097BB81}" type="slidenum">
              <a:rPr lang="en-US" smtClean="0"/>
              <a:t>‹#›</a:t>
            </a:fld>
            <a:endParaRPr lang="en-US"/>
          </a:p>
        </p:txBody>
      </p:sp>
    </p:spTree>
    <p:extLst>
      <p:ext uri="{BB962C8B-B14F-4D97-AF65-F5344CB8AC3E}">
        <p14:creationId xmlns:p14="http://schemas.microsoft.com/office/powerpoint/2010/main" val="105349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EM algorithm technique not to estimate tasks themselves, but to replace the estimation of the individual level utilities</a:t>
            </a:r>
          </a:p>
        </p:txBody>
      </p:sp>
      <p:sp>
        <p:nvSpPr>
          <p:cNvPr id="4" name="Slide Number Placeholder 3"/>
          <p:cNvSpPr>
            <a:spLocks noGrp="1"/>
          </p:cNvSpPr>
          <p:nvPr>
            <p:ph type="sldNum" sz="quarter" idx="10"/>
          </p:nvPr>
        </p:nvSpPr>
        <p:spPr/>
        <p:txBody>
          <a:bodyPr/>
          <a:lstStyle/>
          <a:p>
            <a:fld id="{322D2C33-E8B2-4CC7-B0CD-74660097BB81}" type="slidenum">
              <a:rPr lang="en-US" smtClean="0"/>
              <a:t>3</a:t>
            </a:fld>
            <a:endParaRPr lang="en-US"/>
          </a:p>
        </p:txBody>
      </p:sp>
    </p:spTree>
    <p:extLst>
      <p:ext uri="{BB962C8B-B14F-4D97-AF65-F5344CB8AC3E}">
        <p14:creationId xmlns:p14="http://schemas.microsoft.com/office/powerpoint/2010/main" val="1949750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4" name="Rectangle 3"/>
          <p:cNvSpPr/>
          <p:nvPr/>
        </p:nvSpPr>
        <p:spPr>
          <a:xfrm>
            <a:off x="0" y="2044775"/>
            <a:ext cx="9144000" cy="2217942"/>
          </a:xfrm>
          <a:prstGeom prst="rect">
            <a:avLst/>
          </a:prstGeom>
          <a:solidFill>
            <a:srgbClr val="C61D3F"/>
          </a:solidFill>
          <a:ln>
            <a:noFill/>
          </a:ln>
          <a:effectLst/>
        </p:spPr>
        <p:style>
          <a:lnRef idx="1">
            <a:schemeClr val="accent1"/>
          </a:lnRef>
          <a:fillRef idx="1001">
            <a:schemeClr val="l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2854840" y="2608512"/>
            <a:ext cx="5741099" cy="734997"/>
          </a:xfrm>
        </p:spPr>
        <p:txBody>
          <a:bodyPr>
            <a:normAutofit/>
          </a:bodyPr>
          <a:lstStyle>
            <a:lvl1pPr algn="r">
              <a:defRPr sz="3200" baseline="0">
                <a:solidFill>
                  <a:schemeClr val="bg1"/>
                </a:solidFill>
              </a:defRPr>
            </a:lvl1pPr>
          </a:lstStyle>
          <a:p>
            <a:r>
              <a:rPr lang="en-US" dirty="0"/>
              <a:t>Click to add head</a:t>
            </a:r>
          </a:p>
        </p:txBody>
      </p:sp>
      <p:sp>
        <p:nvSpPr>
          <p:cNvPr id="11" name="Footer Placeholder 10"/>
          <p:cNvSpPr>
            <a:spLocks noGrp="1"/>
          </p:cNvSpPr>
          <p:nvPr>
            <p:ph type="ftr" sz="quarter" idx="10"/>
          </p:nvPr>
        </p:nvSpPr>
        <p:spPr>
          <a:xfrm>
            <a:off x="283464" y="6492875"/>
            <a:ext cx="3086100" cy="365125"/>
          </a:xfrm>
        </p:spPr>
        <p:txBody>
          <a:bodyPr/>
          <a:lstStyle>
            <a:lvl1pPr>
              <a:defRPr sz="900"/>
            </a:lvl1p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
        <p:nvSpPr>
          <p:cNvPr id="12" name="Slide Number Placeholder 11"/>
          <p:cNvSpPr>
            <a:spLocks noGrp="1"/>
          </p:cNvSpPr>
          <p:nvPr>
            <p:ph type="sldNum" sz="quarter" idx="11"/>
          </p:nvPr>
        </p:nvSpPr>
        <p:spPr>
          <a:xfrm>
            <a:off x="6711696" y="6492240"/>
            <a:ext cx="2057400" cy="365125"/>
          </a:xfrm>
        </p:spPr>
        <p:txBody>
          <a:bodyPr/>
          <a:lstStyle/>
          <a:p>
            <a:fld id="{5D21540B-B0AD-F24B-9F65-DF3011D4C911}" type="slidenum">
              <a:rPr lang="en-US" smtClean="0"/>
              <a:t>‹#›</a:t>
            </a:fld>
            <a:endParaRPr lang="en-US" dirty="0"/>
          </a:p>
        </p:txBody>
      </p:sp>
      <p:sp>
        <p:nvSpPr>
          <p:cNvPr id="6" name="Text Placeholder 5"/>
          <p:cNvSpPr>
            <a:spLocks noGrp="1"/>
          </p:cNvSpPr>
          <p:nvPr>
            <p:ph type="body" sz="quarter" idx="12" hasCustomPrompt="1"/>
          </p:nvPr>
        </p:nvSpPr>
        <p:spPr>
          <a:xfrm>
            <a:off x="5554289" y="3343509"/>
            <a:ext cx="3041650" cy="434311"/>
          </a:xfrm>
        </p:spPr>
        <p:txBody>
          <a:bodyPr>
            <a:normAutofit/>
          </a:bodyPr>
          <a:lstStyle>
            <a:lvl1pPr marL="0" indent="0" algn="r">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Data &amp; presenter</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7252" y="5842476"/>
            <a:ext cx="2468189" cy="57178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Content option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E60045"/>
                </a:solidFill>
              </a:defRPr>
            </a:lvl1pPr>
          </a:lstStyle>
          <a:p>
            <a:r>
              <a:rPr lang="en-US"/>
              <a:t>Click to edit Master title style</a:t>
            </a:r>
            <a:endParaRPr lang="en-US" dirty="0"/>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387352"/>
            <a:ext cx="9144000" cy="470647"/>
          </a:xfrm>
          <a:prstGeom prst="rect">
            <a:avLst/>
          </a:prstGeom>
        </p:spPr>
      </p:pic>
      <p:sp>
        <p:nvSpPr>
          <p:cNvPr id="3" name="Slide Number Placeholder 2"/>
          <p:cNvSpPr>
            <a:spLocks noGrp="1"/>
          </p:cNvSpPr>
          <p:nvPr>
            <p:ph type="sldNum" sz="quarter" idx="10"/>
          </p:nvPr>
        </p:nvSpPr>
        <p:spPr>
          <a:xfrm>
            <a:off x="6711696" y="6491947"/>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sp>
        <p:nvSpPr>
          <p:cNvPr id="4" name="Footer Placeholder 3"/>
          <p:cNvSpPr>
            <a:spLocks noGrp="1"/>
          </p:cNvSpPr>
          <p:nvPr>
            <p:ph type="ftr" sz="quarter" idx="11"/>
          </p:nvPr>
        </p:nvSpPr>
        <p:spPr>
          <a:xfrm>
            <a:off x="283464" y="6491946"/>
            <a:ext cx="3086100" cy="365125"/>
          </a:xfrm>
        </p:spPr>
        <p:txBody>
          <a:bodyPr/>
          <a:lstStyle>
            <a:lvl1pPr>
              <a:defRPr sz="900"/>
            </a:lvl1p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
        <p:nvSpPr>
          <p:cNvPr id="5" name="Text Placeholder 2"/>
          <p:cNvSpPr>
            <a:spLocks noGrp="1"/>
          </p:cNvSpPr>
          <p:nvPr>
            <p:ph idx="1" hasCustomPrompt="1"/>
          </p:nvPr>
        </p:nvSpPr>
        <p:spPr>
          <a:xfrm>
            <a:off x="283464" y="2528047"/>
            <a:ext cx="8485632" cy="3378976"/>
          </a:xfrm>
          <a:prstGeom prst="rect">
            <a:avLst/>
          </a:prstGeom>
        </p:spPr>
        <p:txBody>
          <a:bodyPr vert="horz" lIns="91440" tIns="45720" rIns="91440" bIns="45720" rtlCol="0">
            <a:normAutofit/>
          </a:bodyPr>
          <a:lstStyle/>
          <a:p>
            <a:pPr lvl="1"/>
            <a:r>
              <a:rPr lang="en-US" dirty="0"/>
              <a:t>Click to edit Master text styles</a:t>
            </a:r>
          </a:p>
          <a:p>
            <a:pPr lvl="3"/>
            <a:r>
              <a:rPr lang="en-US" dirty="0"/>
              <a:t>Third level</a:t>
            </a:r>
          </a:p>
        </p:txBody>
      </p:sp>
      <p:sp>
        <p:nvSpPr>
          <p:cNvPr id="12" name="Text Placeholder 11"/>
          <p:cNvSpPr>
            <a:spLocks noGrp="1"/>
          </p:cNvSpPr>
          <p:nvPr>
            <p:ph type="body" sz="quarter" idx="12"/>
          </p:nvPr>
        </p:nvSpPr>
        <p:spPr>
          <a:xfrm>
            <a:off x="283909" y="1439691"/>
            <a:ext cx="8485187" cy="914400"/>
          </a:xfrm>
        </p:spPr>
        <p:txBody>
          <a:bodyPr>
            <a:normAutofit/>
          </a:bodyPr>
          <a:lstStyle>
            <a:lvl1pPr marL="0" indent="0">
              <a:buNone/>
              <a:defRPr sz="32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6785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lvl3pPr marL="746125" indent="-285750">
              <a:buClr>
                <a:srgbClr val="E60045"/>
              </a:buClr>
              <a:buFont typeface="Lucida Grande"/>
              <a:buChar char="&gt;"/>
              <a:defRPr/>
            </a:lvl3pPr>
          </a:lstStyle>
          <a:p>
            <a:pPr lvl="0"/>
            <a:r>
              <a:rPr lang="en-US"/>
              <a:t>Click to edit Master text styles</a:t>
            </a:r>
          </a:p>
          <a:p>
            <a:pPr lvl="1"/>
            <a:r>
              <a:rPr lang="en-US"/>
              <a:t>Second level</a:t>
            </a:r>
          </a:p>
          <a:p>
            <a:pPr lvl="2"/>
            <a:r>
              <a:rPr lang="en-US"/>
              <a:t>Third level</a:t>
            </a:r>
          </a:p>
        </p:txBody>
      </p:sp>
      <p:sp>
        <p:nvSpPr>
          <p:cNvPr id="5" name="Title 4"/>
          <p:cNvSpPr>
            <a:spLocks noGrp="1"/>
          </p:cNvSpPr>
          <p:nvPr>
            <p:ph type="title"/>
          </p:nvPr>
        </p:nvSpPr>
        <p:spPr/>
        <p:txBody>
          <a:bodyPr/>
          <a:lstStyle/>
          <a:p>
            <a:r>
              <a:rPr lang="en-US"/>
              <a:t>Click to edit Master title style</a:t>
            </a:r>
            <a:endParaRPr lang="en-US" dirty="0"/>
          </a:p>
        </p:txBody>
      </p:sp>
      <p:sp>
        <p:nvSpPr>
          <p:cNvPr id="7" name="Footer Placeholder 6"/>
          <p:cNvSpPr>
            <a:spLocks noGrp="1"/>
          </p:cNvSpPr>
          <p:nvPr>
            <p:ph type="ftr" sz="quarter" idx="10"/>
          </p:nvPr>
        </p:nvSpPr>
        <p:spPr>
          <a:xfrm>
            <a:off x="283464" y="6478201"/>
            <a:ext cx="3086100" cy="365125"/>
          </a:xfrm>
        </p:spPr>
        <p:txBody>
          <a:bodyPr/>
          <a:lstStyle>
            <a:lvl1pPr>
              <a:defRPr sz="900">
                <a:solidFill>
                  <a:schemeClr val="bg1"/>
                </a:solidFill>
              </a:defRPr>
            </a:lvl1p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8" name="Slide Number Placeholder 7"/>
          <p:cNvSpPr>
            <a:spLocks noGrp="1"/>
          </p:cNvSpPr>
          <p:nvPr>
            <p:ph type="sldNum" sz="quarter" idx="11"/>
          </p:nvPr>
        </p:nvSpPr>
        <p:spPr>
          <a:xfrm>
            <a:off x="6711696" y="6478200"/>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Custom Bullets Layou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83492"/>
            <a:ext cx="9144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6711696" y="6491947"/>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sp>
        <p:nvSpPr>
          <p:cNvPr id="4" name="Footer Placeholder 3"/>
          <p:cNvSpPr>
            <a:spLocks noGrp="1"/>
          </p:cNvSpPr>
          <p:nvPr>
            <p:ph type="ftr" sz="quarter" idx="11"/>
          </p:nvPr>
        </p:nvSpPr>
        <p:spPr>
          <a:xfrm>
            <a:off x="283464" y="6491946"/>
            <a:ext cx="3086100" cy="365125"/>
          </a:xfrm>
        </p:spPr>
        <p:txBody>
          <a:body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
        <p:nvSpPr>
          <p:cNvPr id="12" name="Text Placeholder 11"/>
          <p:cNvSpPr>
            <a:spLocks noGrp="1"/>
          </p:cNvSpPr>
          <p:nvPr>
            <p:ph type="body" sz="quarter" idx="12" hasCustomPrompt="1"/>
          </p:nvPr>
        </p:nvSpPr>
        <p:spPr>
          <a:xfrm>
            <a:off x="457200" y="3751263"/>
            <a:ext cx="3960254" cy="2259012"/>
          </a:xfrm>
        </p:spPr>
        <p:txBody>
          <a:bodyPr>
            <a:normAutofit/>
          </a:bodyPr>
          <a:lstStyle>
            <a:lvl1pPr>
              <a:buClr>
                <a:schemeClr val="bg1"/>
              </a:buClr>
              <a:buSzPct val="98000"/>
              <a:defRPr sz="1600">
                <a:solidFill>
                  <a:schemeClr val="bg1"/>
                </a:solidFill>
              </a:defRPr>
            </a:lvl1pPr>
            <a:lvl2pPr>
              <a:buClr>
                <a:schemeClr val="bg1"/>
              </a:buClr>
              <a:defRPr>
                <a:solidFill>
                  <a:schemeClr val="bg1"/>
                </a:solidFill>
              </a:defRPr>
            </a:lvl2pPr>
            <a:lvl3pPr>
              <a:defRPr>
                <a:solidFill>
                  <a:schemeClr val="bg1"/>
                </a:solidFill>
              </a:defRPr>
            </a:lvl3pPr>
          </a:lstStyle>
          <a:p>
            <a:pPr lvl="0"/>
            <a:r>
              <a:rPr lang="en-US" dirty="0"/>
              <a:t>bullets</a:t>
            </a:r>
          </a:p>
        </p:txBody>
      </p:sp>
      <p:sp>
        <p:nvSpPr>
          <p:cNvPr id="13" name="Text Placeholder 11"/>
          <p:cNvSpPr>
            <a:spLocks noGrp="1"/>
          </p:cNvSpPr>
          <p:nvPr>
            <p:ph type="body" sz="quarter" idx="13" hasCustomPrompt="1"/>
          </p:nvPr>
        </p:nvSpPr>
        <p:spPr>
          <a:xfrm>
            <a:off x="5044261" y="3751263"/>
            <a:ext cx="3724835" cy="2259012"/>
          </a:xfrm>
        </p:spPr>
        <p:txBody>
          <a:bodyPr>
            <a:normAutofit/>
          </a:bodyPr>
          <a:lstStyle>
            <a:lvl1pPr>
              <a:buClr>
                <a:schemeClr val="bg1"/>
              </a:buClr>
              <a:buSzPct val="98000"/>
              <a:defRPr sz="1600">
                <a:solidFill>
                  <a:schemeClr val="bg1"/>
                </a:solidFill>
              </a:defRPr>
            </a:lvl1pPr>
            <a:lvl2pPr>
              <a:buClr>
                <a:schemeClr val="bg1"/>
              </a:buClr>
              <a:defRPr>
                <a:solidFill>
                  <a:schemeClr val="bg1"/>
                </a:solidFill>
              </a:defRPr>
            </a:lvl2pPr>
            <a:lvl3pPr>
              <a:defRPr>
                <a:solidFill>
                  <a:schemeClr val="bg1"/>
                </a:solidFill>
              </a:defRPr>
            </a:lvl3pPr>
          </a:lstStyle>
          <a:p>
            <a:pPr lvl="0"/>
            <a:r>
              <a:rPr lang="en-US" dirty="0"/>
              <a:t>bullets</a:t>
            </a:r>
          </a:p>
        </p:txBody>
      </p:sp>
      <p:sp>
        <p:nvSpPr>
          <p:cNvPr id="15" name="Text Placeholder 14"/>
          <p:cNvSpPr>
            <a:spLocks noGrp="1"/>
          </p:cNvSpPr>
          <p:nvPr>
            <p:ph type="body" sz="quarter" idx="14"/>
          </p:nvPr>
        </p:nvSpPr>
        <p:spPr>
          <a:xfrm>
            <a:off x="457200" y="1398588"/>
            <a:ext cx="8312150" cy="1666875"/>
          </a:xfrm>
        </p:spPr>
        <p:txBody>
          <a:bodyPr/>
          <a:lstStyle>
            <a:lvl1pPr marL="0" indent="0">
              <a:buNone/>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952446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Chart Layou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6711696" y="6491947"/>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sp>
        <p:nvSpPr>
          <p:cNvPr id="4" name="Footer Placeholder 3"/>
          <p:cNvSpPr>
            <a:spLocks noGrp="1"/>
          </p:cNvSpPr>
          <p:nvPr>
            <p:ph type="ftr" sz="quarter" idx="11"/>
          </p:nvPr>
        </p:nvSpPr>
        <p:spPr>
          <a:xfrm>
            <a:off x="283464" y="6491946"/>
            <a:ext cx="3086100" cy="365125"/>
          </a:xfrm>
        </p:spPr>
        <p:txBody>
          <a:body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
        <p:nvSpPr>
          <p:cNvPr id="8" name="Text Placeholder 7"/>
          <p:cNvSpPr>
            <a:spLocks noGrp="1"/>
          </p:cNvSpPr>
          <p:nvPr>
            <p:ph type="body" sz="quarter" idx="12"/>
          </p:nvPr>
        </p:nvSpPr>
        <p:spPr>
          <a:xfrm>
            <a:off x="5593977" y="1560513"/>
            <a:ext cx="3175374" cy="3051175"/>
          </a:xfrm>
        </p:spPr>
        <p:txBody>
          <a:bodyPr>
            <a:normAutofit/>
          </a:bodyPr>
          <a:lstStyle>
            <a:lvl1pPr marL="0" indent="0">
              <a:buNone/>
              <a:defRPr sz="1600"/>
            </a:lvl1pPr>
            <a:lvl2pPr marL="457200" indent="0">
              <a:buNone/>
              <a:defRPr/>
            </a:lvl2pPr>
            <a:lvl3pPr marL="460375" indent="0">
              <a:buNone/>
              <a:defRPr/>
            </a:lvl3pPr>
            <a:lvl4pPr marL="747713" indent="0">
              <a:buNone/>
              <a:defRPr/>
            </a:lvl4pPr>
            <a:lvl5pPr marL="1828800" indent="0">
              <a:buNone/>
              <a:defRPr/>
            </a:lvl5pPr>
          </a:lstStyle>
          <a:p>
            <a:pPr lvl="0"/>
            <a:r>
              <a:rPr lang="en-US"/>
              <a:t>Click to edit Master text styles</a:t>
            </a:r>
          </a:p>
        </p:txBody>
      </p:sp>
      <p:sp>
        <p:nvSpPr>
          <p:cNvPr id="10" name="Chart Placeholder 9"/>
          <p:cNvSpPr>
            <a:spLocks noGrp="1"/>
          </p:cNvSpPr>
          <p:nvPr>
            <p:ph type="chart" sz="quarter" idx="13"/>
          </p:nvPr>
        </p:nvSpPr>
        <p:spPr>
          <a:xfrm>
            <a:off x="284163" y="1560512"/>
            <a:ext cx="5013325" cy="3051175"/>
          </a:xfrm>
        </p:spPr>
        <p:txBody>
          <a:bodyPr/>
          <a:lstStyle>
            <a:lvl1pPr marL="0" indent="0">
              <a:buNone/>
              <a:defRPr/>
            </a:lvl1pPr>
          </a:lstStyle>
          <a:p>
            <a:r>
              <a:rPr lang="en-US"/>
              <a:t>Click icon to add chart</a:t>
            </a:r>
            <a:endParaRPr lang="en-US" dirty="0"/>
          </a:p>
        </p:txBody>
      </p:sp>
      <p:sp>
        <p:nvSpPr>
          <p:cNvPr id="12" name="Text Placeholder 11"/>
          <p:cNvSpPr>
            <a:spLocks noGrp="1"/>
          </p:cNvSpPr>
          <p:nvPr>
            <p:ph type="body" sz="quarter" idx="14"/>
          </p:nvPr>
        </p:nvSpPr>
        <p:spPr>
          <a:xfrm>
            <a:off x="450850" y="5412580"/>
            <a:ext cx="8242300" cy="463785"/>
          </a:xfrm>
        </p:spPr>
        <p:txBody>
          <a:bodyPr/>
          <a:lstStyle>
            <a:lvl1pPr marL="0" indent="0">
              <a:buNone/>
              <a:defRPr sz="1800">
                <a:solidFill>
                  <a:schemeClr val="bg1"/>
                </a:solidFill>
              </a:defRPr>
            </a:lvl1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09896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5D21540B-B0AD-F24B-9F65-DF3011D4C911}" type="slidenum">
              <a:rPr lang="en-US" smtClean="0"/>
              <a:pPr/>
              <a:t>‹#›</a:t>
            </a:fld>
            <a:endParaRPr lang="en-US" dirty="0"/>
          </a:p>
        </p:txBody>
      </p:sp>
      <p:sp>
        <p:nvSpPr>
          <p:cNvPr id="4" name="Footer Placeholder 3"/>
          <p:cNvSpPr>
            <a:spLocks noGrp="1"/>
          </p:cNvSpPr>
          <p:nvPr>
            <p:ph type="ftr" sz="quarter" idx="11"/>
          </p:nvPr>
        </p:nvSpPr>
        <p:spPr/>
        <p:txBody>
          <a:bodyPr/>
          <a:lstStyle/>
          <a:p>
            <a:pPr defTabSz="914400">
              <a:lnSpc>
                <a:spcPct val="120000"/>
              </a:lnSpc>
              <a:tabLst>
                <a:tab pos="4287838" algn="ctr"/>
                <a:tab pos="7826375" algn="r"/>
              </a:tabLst>
              <a:defRPr/>
            </a:pPr>
            <a:endParaRPr lang="en-US" kern="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a:solidFill>
                  <a:schemeClr val="bg1"/>
                </a:solidFill>
                <a:ea typeface="Calibri" charset="0"/>
                <a:cs typeface="Calibri" charset="0"/>
              </a:rPr>
              <a:t>© 2016  Survey Sampling International</a:t>
            </a:r>
            <a:endParaRPr lang="en-US" i="1" kern="0">
              <a:solidFill>
                <a:schemeClr val="bg1"/>
              </a:solidFill>
              <a:ea typeface="Calibri" charset="0"/>
              <a:cs typeface="Calibri" charset="0"/>
            </a:endParaRPr>
          </a:p>
          <a:p>
            <a:endParaRPr lang="en-US" dirty="0"/>
          </a:p>
        </p:txBody>
      </p:sp>
    </p:spTree>
    <p:extLst>
      <p:ext uri="{BB962C8B-B14F-4D97-AF65-F5344CB8AC3E}">
        <p14:creationId xmlns:p14="http://schemas.microsoft.com/office/powerpoint/2010/main" val="100227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5D21540B-B0AD-F24B-9F65-DF3011D4C911}" type="slidenum">
              <a:rPr lang="en-US" smtClean="0"/>
              <a:pPr/>
              <a:t>‹#›</a:t>
            </a:fld>
            <a:endParaRPr lang="en-US" dirty="0"/>
          </a:p>
        </p:txBody>
      </p:sp>
      <p:sp>
        <p:nvSpPr>
          <p:cNvPr id="4" name="Footer Placeholder 3"/>
          <p:cNvSpPr>
            <a:spLocks noGrp="1"/>
          </p:cNvSpPr>
          <p:nvPr>
            <p:ph type="ftr" sz="quarter" idx="11"/>
          </p:nvPr>
        </p:nvSpPr>
        <p:spPr/>
        <p:txBody>
          <a:bodyPr/>
          <a:lstStyle/>
          <a:p>
            <a:pPr defTabSz="914400">
              <a:lnSpc>
                <a:spcPct val="120000"/>
              </a:lnSpc>
              <a:tabLst>
                <a:tab pos="4287838" algn="ctr"/>
                <a:tab pos="7826375" algn="r"/>
              </a:tabLst>
              <a:defRPr/>
            </a:pPr>
            <a:endParaRPr lang="en-US" kern="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a:solidFill>
                  <a:schemeClr val="bg1"/>
                </a:solidFill>
                <a:ea typeface="Calibri" charset="0"/>
                <a:cs typeface="Calibri" charset="0"/>
              </a:rPr>
              <a:t>© 2016  Survey Sampling International</a:t>
            </a:r>
            <a:endParaRPr lang="en-US" i="1" kern="0">
              <a:solidFill>
                <a:schemeClr val="bg1"/>
              </a:solidFill>
              <a:ea typeface="Calibri" charset="0"/>
              <a:cs typeface="Calibri" charset="0"/>
            </a:endParaRPr>
          </a:p>
          <a:p>
            <a:endParaRPr lang="en-US" dirty="0"/>
          </a:p>
        </p:txBody>
      </p:sp>
      <p:sp>
        <p:nvSpPr>
          <p:cNvPr id="6" name="Content Placeholder 5"/>
          <p:cNvSpPr>
            <a:spLocks noGrp="1"/>
          </p:cNvSpPr>
          <p:nvPr>
            <p:ph sz="quarter" idx="12"/>
          </p:nvPr>
        </p:nvSpPr>
        <p:spPr>
          <a:xfrm>
            <a:off x="469900" y="1398588"/>
            <a:ext cx="3940735" cy="4719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p:cNvSpPr>
            <a:spLocks noGrp="1"/>
          </p:cNvSpPr>
          <p:nvPr>
            <p:ph sz="quarter" idx="13"/>
          </p:nvPr>
        </p:nvSpPr>
        <p:spPr>
          <a:xfrm>
            <a:off x="4741328" y="1398588"/>
            <a:ext cx="3940735" cy="4719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3095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14" name="Rectangle 13"/>
          <p:cNvSpPr/>
          <p:nvPr/>
        </p:nvSpPr>
        <p:spPr>
          <a:xfrm>
            <a:off x="0" y="-13447"/>
            <a:ext cx="9144000" cy="6858000"/>
          </a:xfrm>
          <a:prstGeom prst="rect">
            <a:avLst/>
          </a:prstGeom>
          <a:solidFill>
            <a:srgbClr val="C61D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373905"/>
            <a:ext cx="9144000" cy="470647"/>
          </a:xfrm>
          <a:prstGeom prst="rect">
            <a:avLst/>
          </a:prstGeom>
        </p:spPr>
      </p:pic>
      <p:sp>
        <p:nvSpPr>
          <p:cNvPr id="2" name="Title 1"/>
          <p:cNvSpPr>
            <a:spLocks noGrp="1"/>
          </p:cNvSpPr>
          <p:nvPr>
            <p:ph type="ctrTitle" hasCustomPrompt="1"/>
          </p:nvPr>
        </p:nvSpPr>
        <p:spPr>
          <a:xfrm>
            <a:off x="1877646" y="3439759"/>
            <a:ext cx="5741099" cy="570820"/>
          </a:xfrm>
        </p:spPr>
        <p:txBody>
          <a:bodyPr>
            <a:normAutofit/>
          </a:bodyPr>
          <a:lstStyle>
            <a:lvl1pPr algn="ctr">
              <a:defRPr sz="1800" baseline="0">
                <a:solidFill>
                  <a:schemeClr val="bg1"/>
                </a:solidFill>
              </a:defRPr>
            </a:lvl1pPr>
          </a:lstStyle>
          <a:p>
            <a:r>
              <a:rPr lang="en-US" dirty="0"/>
              <a:t>Click here to add section sub head</a:t>
            </a:r>
          </a:p>
        </p:txBody>
      </p:sp>
      <p:sp>
        <p:nvSpPr>
          <p:cNvPr id="11" name="Footer Placeholder 10"/>
          <p:cNvSpPr>
            <a:spLocks noGrp="1"/>
          </p:cNvSpPr>
          <p:nvPr>
            <p:ph type="ftr" sz="quarter" idx="10"/>
          </p:nvPr>
        </p:nvSpPr>
        <p:spPr>
          <a:xfrm>
            <a:off x="283464" y="6492875"/>
            <a:ext cx="3086100" cy="365125"/>
          </a:xfrm>
        </p:spPr>
        <p:txBody>
          <a:bodyPr/>
          <a:lstStyle>
            <a:lvl1pPr>
              <a:defRPr sz="900"/>
            </a:lvl1p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ysClr val="windowText" lastClr="000000">
                    <a:lumMod val="65000"/>
                    <a:lumOff val="35000"/>
                  </a:sysClr>
                </a:solidFill>
                <a:ea typeface="Calibri" charset="0"/>
                <a:cs typeface="Calibri" charset="0"/>
              </a:rPr>
              <a:t>© 2016  Survey Sampling International</a:t>
            </a:r>
            <a:endParaRPr lang="en-US" i="1" kern="0" dirty="0">
              <a:solidFill>
                <a:srgbClr val="64ABB7"/>
              </a:solidFill>
              <a:ea typeface="Calibri" charset="0"/>
              <a:cs typeface="Calibri" charset="0"/>
            </a:endParaRPr>
          </a:p>
          <a:p>
            <a:endParaRPr lang="en-US" dirty="0"/>
          </a:p>
        </p:txBody>
      </p:sp>
      <p:sp>
        <p:nvSpPr>
          <p:cNvPr id="12" name="Slide Number Placeholder 11"/>
          <p:cNvSpPr>
            <a:spLocks noGrp="1"/>
          </p:cNvSpPr>
          <p:nvPr>
            <p:ph type="sldNum" sz="quarter" idx="11"/>
          </p:nvPr>
        </p:nvSpPr>
        <p:spPr>
          <a:xfrm>
            <a:off x="6711696" y="6492240"/>
            <a:ext cx="2057400" cy="365125"/>
          </a:xfrm>
        </p:spPr>
        <p:txBody>
          <a:bodyPr/>
          <a:lstStyle>
            <a:lvl1pPr>
              <a:defRPr>
                <a:solidFill>
                  <a:srgbClr val="FF0000"/>
                </a:solidFill>
              </a:defRPr>
            </a:lvl1pPr>
          </a:lstStyle>
          <a:p>
            <a:fld id="{5D21540B-B0AD-F24B-9F65-DF3011D4C911}" type="slidenum">
              <a:rPr lang="en-US" smtClean="0"/>
              <a:pPr/>
              <a:t>‹#›</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79793" y="374905"/>
            <a:ext cx="1395640" cy="485708"/>
          </a:xfrm>
          <a:prstGeom prst="rect">
            <a:avLst/>
          </a:prstGeom>
        </p:spPr>
      </p:pic>
      <p:cxnSp>
        <p:nvCxnSpPr>
          <p:cNvPr id="5" name="Straight Connector 4"/>
          <p:cNvCxnSpPr/>
          <p:nvPr/>
        </p:nvCxnSpPr>
        <p:spPr>
          <a:xfrm>
            <a:off x="1782890" y="3321424"/>
            <a:ext cx="5849302" cy="0"/>
          </a:xfrm>
          <a:prstGeom prst="line">
            <a:avLst/>
          </a:prstGeom>
          <a:ln>
            <a:solidFill>
              <a:schemeClr val="bg1"/>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682477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Mobile Section Head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283148" cy="6080760"/>
          </a:xfrm>
        </p:spPr>
        <p:txBody>
          <a:bodyPr/>
          <a:lstStyle/>
          <a:p>
            <a:r>
              <a:rPr lang="en-US"/>
              <a:t>Click icon to add picture</a:t>
            </a:r>
            <a:endParaRPr lang="en-US" dirty="0"/>
          </a:p>
        </p:txBody>
      </p:sp>
      <p:sp>
        <p:nvSpPr>
          <p:cNvPr id="10" name="Rectangle 9"/>
          <p:cNvSpPr>
            <a:spLocks noChangeAspect="1"/>
          </p:cNvSpPr>
          <p:nvPr/>
        </p:nvSpPr>
        <p:spPr>
          <a:xfrm>
            <a:off x="4774957" y="1957056"/>
            <a:ext cx="237744" cy="237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1560444" y="1957056"/>
            <a:ext cx="6023112" cy="2321938"/>
          </a:xfrm>
          <a:solidFill>
            <a:schemeClr val="bg1">
              <a:alpha val="79000"/>
            </a:schemeClr>
          </a:solidFill>
        </p:spPr>
        <p:txBody>
          <a:bodyPr anchor="ctr" anchorCtr="0">
            <a:normAutofit/>
          </a:bodyPr>
          <a:lstStyle>
            <a:lvl1pPr algn="ctr">
              <a:defRPr sz="3200" b="0" cap="none" baseline="0">
                <a:solidFill>
                  <a:sysClr val="windowText" lastClr="000000"/>
                </a:solidFill>
              </a:defRPr>
            </a:lvl1pPr>
          </a:lstStyle>
          <a:p>
            <a:r>
              <a:rPr lang="en-US" dirty="0"/>
              <a:t>Mobile  Section header:</a:t>
            </a:r>
            <a:br>
              <a:rPr lang="en-US" dirty="0"/>
            </a:br>
            <a:r>
              <a:rPr lang="en-US" dirty="0"/>
              <a:t>Click to edit Master title style</a:t>
            </a:r>
          </a:p>
        </p:txBody>
      </p:sp>
      <p:sp>
        <p:nvSpPr>
          <p:cNvPr id="6" name="Footer Placeholder 5"/>
          <p:cNvSpPr>
            <a:spLocks noGrp="1"/>
          </p:cNvSpPr>
          <p:nvPr>
            <p:ph type="ftr" sz="quarter" idx="14"/>
          </p:nvPr>
        </p:nvSpPr>
        <p:spPr>
          <a:xfrm>
            <a:off x="184073" y="6526068"/>
            <a:ext cx="3086100" cy="331932"/>
          </a:xfrm>
        </p:spPr>
        <p:txBody>
          <a:bodyPr/>
          <a:lstStyle>
            <a:lvl1pPr>
              <a:defRPr sz="900"/>
            </a:lvl1p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
        <p:nvSpPr>
          <p:cNvPr id="7" name="Slide Number Placeholder 6"/>
          <p:cNvSpPr>
            <a:spLocks noGrp="1"/>
          </p:cNvSpPr>
          <p:nvPr>
            <p:ph type="sldNum" sz="quarter" idx="15"/>
          </p:nvPr>
        </p:nvSpPr>
        <p:spPr>
          <a:xfrm>
            <a:off x="6830964" y="6477272"/>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a:noFill/>
        </p:spPr>
      </p:pic>
    </p:spTree>
    <p:extLst>
      <p:ext uri="{BB962C8B-B14F-4D97-AF65-F5344CB8AC3E}">
        <p14:creationId xmlns:p14="http://schemas.microsoft.com/office/powerpoint/2010/main" val="1644021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Global Section Head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283148" cy="6080760"/>
          </a:xfrm>
        </p:spPr>
        <p:txBody>
          <a:bodyPr/>
          <a:lstStyle/>
          <a:p>
            <a:r>
              <a:rPr lang="en-US"/>
              <a:t>Click icon to add picture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1560444" y="1879411"/>
            <a:ext cx="6023112" cy="2321938"/>
          </a:xfrm>
          <a:solidFill>
            <a:schemeClr val="bg1">
              <a:alpha val="79000"/>
            </a:schemeClr>
          </a:solidFill>
        </p:spPr>
        <p:txBody>
          <a:bodyPr anchor="ctr" anchorCtr="0">
            <a:normAutofit/>
          </a:bodyPr>
          <a:lstStyle>
            <a:lvl1pPr algn="ctr">
              <a:defRPr sz="3200" b="0" cap="none" baseline="0">
                <a:solidFill>
                  <a:sysClr val="windowText" lastClr="000000"/>
                </a:solidFill>
              </a:defRPr>
            </a:lvl1pPr>
          </a:lstStyle>
          <a:p>
            <a:r>
              <a:rPr lang="en-US" dirty="0"/>
              <a:t>Global Section header:</a:t>
            </a:r>
            <a:br>
              <a:rPr lang="en-US" dirty="0"/>
            </a:br>
            <a:r>
              <a:rPr lang="en-US" dirty="0"/>
              <a:t>Click to edit Master title style</a:t>
            </a:r>
          </a:p>
        </p:txBody>
      </p:sp>
      <p:sp>
        <p:nvSpPr>
          <p:cNvPr id="6" name="Footer Placeholder 5"/>
          <p:cNvSpPr>
            <a:spLocks noGrp="1"/>
          </p:cNvSpPr>
          <p:nvPr>
            <p:ph type="ftr" sz="quarter" idx="14"/>
          </p:nvPr>
        </p:nvSpPr>
        <p:spPr>
          <a:xfrm>
            <a:off x="184073" y="6526068"/>
            <a:ext cx="3086100" cy="331932"/>
          </a:xfrm>
        </p:spPr>
        <p:txBody>
          <a:bodyPr/>
          <a:lstStyle>
            <a:lvl1pPr>
              <a:defRPr sz="900"/>
            </a:lvl1p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
        <p:nvSpPr>
          <p:cNvPr id="7" name="Slide Number Placeholder 6"/>
          <p:cNvSpPr>
            <a:spLocks noGrp="1"/>
          </p:cNvSpPr>
          <p:nvPr>
            <p:ph type="sldNum" sz="quarter" idx="15"/>
          </p:nvPr>
        </p:nvSpPr>
        <p:spPr>
          <a:xfrm>
            <a:off x="6830964" y="6477272"/>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a:noFill/>
        </p:spPr>
      </p:pic>
    </p:spTree>
    <p:extLst>
      <p:ext uri="{BB962C8B-B14F-4D97-AF65-F5344CB8AC3E}">
        <p14:creationId xmlns:p14="http://schemas.microsoft.com/office/powerpoint/2010/main" val="1422829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Dataview Section Head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283148" cy="6080760"/>
          </a:xfrm>
        </p:spPr>
        <p:txBody>
          <a:bodyPr/>
          <a:lstStyle/>
          <a:p>
            <a:r>
              <a:rPr lang="en-US"/>
              <a:t>Click icon to add picture</a:t>
            </a:r>
            <a:endParaRPr lang="en-US" dirty="0"/>
          </a:p>
        </p:txBody>
      </p:sp>
      <p:sp>
        <p:nvSpPr>
          <p:cNvPr id="10" name="Rectangle 9"/>
          <p:cNvSpPr>
            <a:spLocks noChangeAspect="1"/>
          </p:cNvSpPr>
          <p:nvPr/>
        </p:nvSpPr>
        <p:spPr>
          <a:xfrm>
            <a:off x="4774957" y="1957056"/>
            <a:ext cx="237744" cy="237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1560444" y="1957056"/>
            <a:ext cx="6023112" cy="2321938"/>
          </a:xfrm>
          <a:solidFill>
            <a:schemeClr val="bg1">
              <a:alpha val="79000"/>
            </a:schemeClr>
          </a:solidFill>
        </p:spPr>
        <p:txBody>
          <a:bodyPr anchor="ctr" anchorCtr="0">
            <a:normAutofit/>
          </a:bodyPr>
          <a:lstStyle>
            <a:lvl1pPr algn="ctr">
              <a:defRPr sz="3200" b="0" cap="none" baseline="0">
                <a:solidFill>
                  <a:sysClr val="windowText" lastClr="000000"/>
                </a:solidFill>
              </a:defRPr>
            </a:lvl1pPr>
          </a:lstStyle>
          <a:p>
            <a:r>
              <a:rPr lang="en-US" dirty="0" err="1"/>
              <a:t>DataView</a:t>
            </a:r>
            <a:r>
              <a:rPr lang="en-US" dirty="0"/>
              <a:t>  Section header:</a:t>
            </a:r>
            <a:br>
              <a:rPr lang="en-US" dirty="0"/>
            </a:br>
            <a:r>
              <a:rPr lang="en-US" dirty="0"/>
              <a:t>Click to edit Master title style</a:t>
            </a:r>
          </a:p>
        </p:txBody>
      </p:sp>
      <p:sp>
        <p:nvSpPr>
          <p:cNvPr id="6" name="Footer Placeholder 5"/>
          <p:cNvSpPr>
            <a:spLocks noGrp="1"/>
          </p:cNvSpPr>
          <p:nvPr>
            <p:ph type="ftr" sz="quarter" idx="14"/>
          </p:nvPr>
        </p:nvSpPr>
        <p:spPr>
          <a:xfrm>
            <a:off x="184073" y="6526068"/>
            <a:ext cx="3086100" cy="331932"/>
          </a:xfrm>
        </p:spPr>
        <p:txBody>
          <a:bodyPr/>
          <a:lstStyle>
            <a:lvl1pPr>
              <a:defRPr sz="900"/>
            </a:lvl1p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
        <p:nvSpPr>
          <p:cNvPr id="7" name="Slide Number Placeholder 6"/>
          <p:cNvSpPr>
            <a:spLocks noGrp="1"/>
          </p:cNvSpPr>
          <p:nvPr>
            <p:ph type="sldNum" sz="quarter" idx="15"/>
          </p:nvPr>
        </p:nvSpPr>
        <p:spPr>
          <a:xfrm>
            <a:off x="6830964" y="6477272"/>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a:noFill/>
        </p:spPr>
      </p:pic>
    </p:spTree>
    <p:extLst>
      <p:ext uri="{BB962C8B-B14F-4D97-AF65-F5344CB8AC3E}">
        <p14:creationId xmlns:p14="http://schemas.microsoft.com/office/powerpoint/2010/main" val="1307376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B2B Section Head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283148" cy="6080760"/>
          </a:xfrm>
        </p:spPr>
        <p:txBody>
          <a:bodyPr/>
          <a:lstStyle/>
          <a:p>
            <a:r>
              <a:rPr lang="en-US"/>
              <a:t>Click icon to add picture</a:t>
            </a:r>
            <a:endParaRPr lang="en-US" dirty="0"/>
          </a:p>
        </p:txBody>
      </p:sp>
      <p:sp>
        <p:nvSpPr>
          <p:cNvPr id="10" name="Rectangle 9"/>
          <p:cNvSpPr>
            <a:spLocks noChangeAspect="1"/>
          </p:cNvSpPr>
          <p:nvPr/>
        </p:nvSpPr>
        <p:spPr>
          <a:xfrm>
            <a:off x="4774957" y="1957056"/>
            <a:ext cx="237744" cy="237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1560444" y="1957056"/>
            <a:ext cx="6023112" cy="2321938"/>
          </a:xfrm>
          <a:solidFill>
            <a:schemeClr val="bg1">
              <a:alpha val="79000"/>
            </a:schemeClr>
          </a:solidFill>
        </p:spPr>
        <p:txBody>
          <a:bodyPr anchor="ctr" anchorCtr="0">
            <a:normAutofit/>
          </a:bodyPr>
          <a:lstStyle>
            <a:lvl1pPr algn="ctr">
              <a:defRPr sz="3200" b="0" cap="none" baseline="0">
                <a:solidFill>
                  <a:sysClr val="windowText" lastClr="000000"/>
                </a:solidFill>
              </a:defRPr>
            </a:lvl1pPr>
          </a:lstStyle>
          <a:p>
            <a:r>
              <a:rPr lang="en-US" dirty="0"/>
              <a:t>B2B Section header:</a:t>
            </a:r>
            <a:br>
              <a:rPr lang="en-US" dirty="0"/>
            </a:br>
            <a:r>
              <a:rPr lang="en-US" dirty="0"/>
              <a:t>Click to edit Master title style</a:t>
            </a:r>
          </a:p>
        </p:txBody>
      </p:sp>
      <p:sp>
        <p:nvSpPr>
          <p:cNvPr id="6" name="Footer Placeholder 5"/>
          <p:cNvSpPr>
            <a:spLocks noGrp="1"/>
          </p:cNvSpPr>
          <p:nvPr>
            <p:ph type="ftr" sz="quarter" idx="14"/>
          </p:nvPr>
        </p:nvSpPr>
        <p:spPr>
          <a:xfrm>
            <a:off x="184073" y="6526068"/>
            <a:ext cx="3086100" cy="331932"/>
          </a:xfrm>
        </p:spPr>
        <p:txBody>
          <a:bodyPr/>
          <a:lstStyle>
            <a:lvl1pPr>
              <a:defRPr sz="900">
                <a:solidFill>
                  <a:schemeClr val="bg1"/>
                </a:solidFill>
              </a:defRPr>
            </a:lvl1pPr>
          </a:lstStyle>
          <a:p>
            <a:pPr defTabSz="914400">
              <a:lnSpc>
                <a:spcPct val="120000"/>
              </a:lnSpc>
              <a:tabLst>
                <a:tab pos="4287838" algn="ctr"/>
                <a:tab pos="7826375" algn="r"/>
              </a:tabLst>
              <a:defRPr/>
            </a:pPr>
            <a:endParaRPr lang="en-US" kern="0" dirty="0">
              <a:ea typeface="Calibri" charset="0"/>
              <a:cs typeface="Calibri" charset="0"/>
            </a:endParaRPr>
          </a:p>
          <a:p>
            <a:pPr defTabSz="914400">
              <a:lnSpc>
                <a:spcPct val="120000"/>
              </a:lnSpc>
              <a:tabLst>
                <a:tab pos="4287838" algn="ctr"/>
                <a:tab pos="7826375" algn="r"/>
              </a:tabLst>
              <a:defRPr/>
            </a:pPr>
            <a:r>
              <a:rPr lang="en-US" kern="0" dirty="0">
                <a:ea typeface="Calibri" charset="0"/>
                <a:cs typeface="Calibri" charset="0"/>
              </a:rPr>
              <a:t>© 2016  Survey Sampling International</a:t>
            </a:r>
            <a:endParaRPr lang="en-US" i="1" kern="0" dirty="0">
              <a:ea typeface="Calibri" charset="0"/>
              <a:cs typeface="Calibri" charset="0"/>
            </a:endParaRPr>
          </a:p>
          <a:p>
            <a:endParaRPr lang="en-US" dirty="0"/>
          </a:p>
        </p:txBody>
      </p:sp>
      <p:sp>
        <p:nvSpPr>
          <p:cNvPr id="7" name="Slide Number Placeholder 6"/>
          <p:cNvSpPr>
            <a:spLocks noGrp="1"/>
          </p:cNvSpPr>
          <p:nvPr>
            <p:ph type="sldNum" sz="quarter" idx="15"/>
          </p:nvPr>
        </p:nvSpPr>
        <p:spPr>
          <a:xfrm>
            <a:off x="6830964" y="6477272"/>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a:noFill/>
        </p:spPr>
      </p:pic>
    </p:spTree>
    <p:extLst>
      <p:ext uri="{BB962C8B-B14F-4D97-AF65-F5344CB8AC3E}">
        <p14:creationId xmlns:p14="http://schemas.microsoft.com/office/powerpoint/2010/main" val="1594148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 Cati Section Head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283148" cy="6080760"/>
          </a:xfrm>
        </p:spPr>
        <p:txBody>
          <a:bodyPr/>
          <a:lstStyle/>
          <a:p>
            <a:r>
              <a:rPr lang="en-US"/>
              <a:t>Click icon to add picture</a:t>
            </a:r>
            <a:endParaRPr lang="en-US" dirty="0"/>
          </a:p>
        </p:txBody>
      </p:sp>
      <p:sp>
        <p:nvSpPr>
          <p:cNvPr id="10" name="Rectangle 9"/>
          <p:cNvSpPr>
            <a:spLocks noChangeAspect="1"/>
          </p:cNvSpPr>
          <p:nvPr/>
        </p:nvSpPr>
        <p:spPr>
          <a:xfrm>
            <a:off x="4774957" y="1957056"/>
            <a:ext cx="237744" cy="237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1560444" y="1957056"/>
            <a:ext cx="6023112" cy="2321938"/>
          </a:xfrm>
          <a:solidFill>
            <a:schemeClr val="bg1">
              <a:alpha val="79000"/>
            </a:schemeClr>
          </a:solidFill>
        </p:spPr>
        <p:txBody>
          <a:bodyPr anchor="ctr" anchorCtr="0">
            <a:normAutofit/>
          </a:bodyPr>
          <a:lstStyle>
            <a:lvl1pPr algn="ctr">
              <a:defRPr sz="3200" b="0" cap="none" baseline="0">
                <a:solidFill>
                  <a:sysClr val="windowText" lastClr="000000"/>
                </a:solidFill>
              </a:defRPr>
            </a:lvl1pPr>
          </a:lstStyle>
          <a:p>
            <a:r>
              <a:rPr lang="en-US" dirty="0"/>
              <a:t>CATI Section header:</a:t>
            </a:r>
            <a:br>
              <a:rPr lang="en-US" dirty="0"/>
            </a:br>
            <a:r>
              <a:rPr lang="en-US" dirty="0"/>
              <a:t>Click to edit Master title style</a:t>
            </a:r>
          </a:p>
        </p:txBody>
      </p:sp>
      <p:sp>
        <p:nvSpPr>
          <p:cNvPr id="6" name="Footer Placeholder 5"/>
          <p:cNvSpPr>
            <a:spLocks noGrp="1"/>
          </p:cNvSpPr>
          <p:nvPr>
            <p:ph type="ftr" sz="quarter" idx="14"/>
          </p:nvPr>
        </p:nvSpPr>
        <p:spPr>
          <a:xfrm>
            <a:off x="184073" y="6526068"/>
            <a:ext cx="3086100" cy="331932"/>
          </a:xfrm>
        </p:spPr>
        <p:txBody>
          <a:bodyPr/>
          <a:lstStyle>
            <a:lvl1pPr>
              <a:defRPr sz="900">
                <a:solidFill>
                  <a:schemeClr val="bg1"/>
                </a:solidFill>
              </a:defRPr>
            </a:lvl1p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7" name="Slide Number Placeholder 6"/>
          <p:cNvSpPr>
            <a:spLocks noGrp="1"/>
          </p:cNvSpPr>
          <p:nvPr>
            <p:ph type="sldNum" sz="quarter" idx="15"/>
          </p:nvPr>
        </p:nvSpPr>
        <p:spPr>
          <a:xfrm>
            <a:off x="6830964" y="6477272"/>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a:noFill/>
        </p:spPr>
      </p:pic>
    </p:spTree>
    <p:extLst>
      <p:ext uri="{BB962C8B-B14F-4D97-AF65-F5344CB8AC3E}">
        <p14:creationId xmlns:p14="http://schemas.microsoft.com/office/powerpoint/2010/main" val="1234107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ustom Section Header">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387352"/>
            <a:ext cx="9144000" cy="470647"/>
          </a:xfrm>
          <a:prstGeom prst="rect">
            <a:avLst/>
          </a:prstGeom>
        </p:spPr>
      </p:pic>
      <p:sp>
        <p:nvSpPr>
          <p:cNvPr id="8" name="Picture Placeholder 7"/>
          <p:cNvSpPr>
            <a:spLocks noGrp="1"/>
          </p:cNvSpPr>
          <p:nvPr>
            <p:ph type="pic" sz="quarter" idx="13"/>
          </p:nvPr>
        </p:nvSpPr>
        <p:spPr>
          <a:xfrm>
            <a:off x="0" y="0"/>
            <a:ext cx="9283148" cy="6387351"/>
          </a:xfrm>
        </p:spPr>
        <p:txBody>
          <a:bodyPr/>
          <a:lstStyle/>
          <a:p>
            <a:r>
              <a:rPr lang="en-US"/>
              <a:t>Click icon to add picture</a:t>
            </a:r>
            <a:endParaRPr lang="en-US" dirty="0"/>
          </a:p>
        </p:txBody>
      </p:sp>
      <p:sp>
        <p:nvSpPr>
          <p:cNvPr id="10" name="Rectangle 9"/>
          <p:cNvSpPr>
            <a:spLocks noChangeAspect="1"/>
          </p:cNvSpPr>
          <p:nvPr/>
        </p:nvSpPr>
        <p:spPr>
          <a:xfrm>
            <a:off x="4774957" y="1957056"/>
            <a:ext cx="237744" cy="237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560444" y="1957056"/>
            <a:ext cx="6023112" cy="2321938"/>
          </a:xfrm>
          <a:solidFill>
            <a:schemeClr val="bg1">
              <a:alpha val="79000"/>
            </a:schemeClr>
          </a:solidFill>
        </p:spPr>
        <p:txBody>
          <a:bodyPr anchor="ctr" anchorCtr="0">
            <a:normAutofit/>
          </a:bodyPr>
          <a:lstStyle>
            <a:lvl1pPr algn="ctr">
              <a:defRPr sz="3200" b="0" cap="none" baseline="0">
                <a:solidFill>
                  <a:sysClr val="windowText" lastClr="000000"/>
                </a:solidFill>
              </a:defRPr>
            </a:lvl1pPr>
          </a:lstStyle>
          <a:p>
            <a:r>
              <a:rPr lang="en-US" dirty="0"/>
              <a:t>Section header:</a:t>
            </a:r>
            <a:br>
              <a:rPr lang="en-US" dirty="0"/>
            </a:br>
            <a:r>
              <a:rPr lang="en-US" dirty="0"/>
              <a:t>Click to edit Master title style</a:t>
            </a:r>
          </a:p>
        </p:txBody>
      </p:sp>
      <p:sp>
        <p:nvSpPr>
          <p:cNvPr id="6" name="Footer Placeholder 5"/>
          <p:cNvSpPr>
            <a:spLocks noGrp="1"/>
          </p:cNvSpPr>
          <p:nvPr>
            <p:ph type="ftr" sz="quarter" idx="14"/>
          </p:nvPr>
        </p:nvSpPr>
        <p:spPr>
          <a:xfrm>
            <a:off x="184073" y="6526068"/>
            <a:ext cx="3086100" cy="331932"/>
          </a:xfrm>
        </p:spPr>
        <p:txBody>
          <a:bodyPr/>
          <a:lstStyle>
            <a:lvl1pPr>
              <a:defRPr sz="900">
                <a:solidFill>
                  <a:schemeClr val="bg1"/>
                </a:solidFill>
              </a:defRPr>
            </a:lvl1p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7" name="Slide Number Placeholder 6"/>
          <p:cNvSpPr>
            <a:spLocks noGrp="1"/>
          </p:cNvSpPr>
          <p:nvPr>
            <p:ph type="sldNum" sz="quarter" idx="15"/>
          </p:nvPr>
        </p:nvSpPr>
        <p:spPr>
          <a:xfrm>
            <a:off x="6830964" y="6477272"/>
            <a:ext cx="2057400" cy="365125"/>
          </a:xfrm>
        </p:spPr>
        <p:txBody>
          <a:bodyPr/>
          <a:lstStyle>
            <a:lvl1pPr>
              <a:defRPr>
                <a:solidFill>
                  <a:schemeClr val="bg1"/>
                </a:solidFill>
              </a:defRPr>
            </a:lvl1pPr>
          </a:lstStyle>
          <a:p>
            <a:fld id="{5D21540B-B0AD-F24B-9F65-DF3011D4C911}" type="slidenum">
              <a:rPr lang="en-US" smtClean="0"/>
              <a:pPr/>
              <a:t>‹#›</a:t>
            </a:fld>
            <a:endParaRPr lang="en-US" dirty="0"/>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a:noFill/>
        </p:spPr>
      </p:pic>
    </p:spTree>
    <p:extLst>
      <p:ext uri="{BB962C8B-B14F-4D97-AF65-F5344CB8AC3E}">
        <p14:creationId xmlns:p14="http://schemas.microsoft.com/office/powerpoint/2010/main" val="124738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pic>
        <p:nvPicPr>
          <p:cNvPr id="5"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3119718"/>
            <a:ext cx="9144000" cy="342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5486400" y="4859338"/>
            <a:ext cx="2757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dirty="0" err="1">
                <a:solidFill>
                  <a:schemeClr val="bg1"/>
                </a:solidFill>
              </a:rPr>
              <a:t>www.surveysampling.com</a:t>
            </a:r>
            <a:endParaRPr lang="en-US" altLang="en-US" dirty="0">
              <a:solidFill>
                <a:schemeClr val="bg1"/>
              </a:solidFill>
            </a:endParaRPr>
          </a:p>
          <a:p>
            <a:pPr>
              <a:defRPr/>
            </a:pPr>
            <a:endParaRPr lang="en-US" altLang="en-US" dirty="0"/>
          </a:p>
        </p:txBody>
      </p:sp>
      <p:sp>
        <p:nvSpPr>
          <p:cNvPr id="7" name="Text Placeholder 2"/>
          <p:cNvSpPr>
            <a:spLocks noGrp="1"/>
          </p:cNvSpPr>
          <p:nvPr>
            <p:ph type="body" idx="1"/>
          </p:nvPr>
        </p:nvSpPr>
        <p:spPr>
          <a:xfrm>
            <a:off x="3492828" y="4222307"/>
            <a:ext cx="4750420" cy="695613"/>
          </a:xfrm>
        </p:spPr>
        <p:txBody>
          <a:bodyPr anchor="ctr">
            <a:normAutofit/>
          </a:bodyPr>
          <a:lstStyle>
            <a:lvl1pPr marL="0" indent="0" algn="r">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a:p>
            <a:pPr lvl="1"/>
            <a:r>
              <a:rPr lang="en-US"/>
              <a:t>Second level</a:t>
            </a:r>
          </a:p>
        </p:txBody>
      </p:sp>
      <p:sp>
        <p:nvSpPr>
          <p:cNvPr id="8" name="Text Placeholder 14"/>
          <p:cNvSpPr>
            <a:spLocks noGrp="1"/>
          </p:cNvSpPr>
          <p:nvPr>
            <p:ph type="body" sz="quarter" idx="14" hasCustomPrompt="1"/>
          </p:nvPr>
        </p:nvSpPr>
        <p:spPr>
          <a:xfrm>
            <a:off x="415925" y="1889909"/>
            <a:ext cx="8312150" cy="525746"/>
          </a:xfrm>
        </p:spPr>
        <p:txBody>
          <a:bodyPr/>
          <a:lstStyle>
            <a:lvl1pPr marL="0" indent="0" algn="ctr">
              <a:buNone/>
              <a:defRPr sz="2800">
                <a:solidFill>
                  <a:srgbClr val="C61D3F"/>
                </a:solidFill>
              </a:defRPr>
            </a:lvl1pPr>
            <a:lvl2pPr marL="457200" indent="0">
              <a:buNone/>
              <a:defRPr/>
            </a:lvl2pPr>
          </a:lstStyle>
          <a:p>
            <a:pPr lvl="0"/>
            <a:r>
              <a:rPr lang="en-US" dirty="0"/>
              <a:t>Thank You! </a:t>
            </a:r>
          </a:p>
        </p:txBody>
      </p:sp>
      <p:sp>
        <p:nvSpPr>
          <p:cNvPr id="3" name="Slide Number Placeholder 2"/>
          <p:cNvSpPr>
            <a:spLocks noGrp="1"/>
          </p:cNvSpPr>
          <p:nvPr>
            <p:ph type="sldNum" sz="quarter" idx="10"/>
          </p:nvPr>
        </p:nvSpPr>
        <p:spPr/>
        <p:txBody>
          <a:bodyPr/>
          <a:lstStyle/>
          <a:p>
            <a:fld id="{5D21540B-B0AD-F24B-9F65-DF3011D4C911}" type="slidenum">
              <a:rPr lang="en-US" smtClean="0"/>
              <a:pPr/>
              <a:t>‹#›</a:t>
            </a:fld>
            <a:endParaRPr lang="en-US" dirty="0"/>
          </a:p>
        </p:txBody>
      </p:sp>
      <p:sp>
        <p:nvSpPr>
          <p:cNvPr id="4" name="Footer Placeholder 3"/>
          <p:cNvSpPr>
            <a:spLocks noGrp="1"/>
          </p:cNvSpPr>
          <p:nvPr>
            <p:ph type="ftr" sz="quarter" idx="11"/>
          </p:nvPr>
        </p:nvSpPr>
        <p:spPr/>
        <p:txBody>
          <a:body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spTree>
    <p:extLst>
      <p:ext uri="{BB962C8B-B14F-4D97-AF65-F5344CB8AC3E}">
        <p14:creationId xmlns:p14="http://schemas.microsoft.com/office/powerpoint/2010/main" val="1049131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0" y="6387352"/>
            <a:ext cx="9144000" cy="470647"/>
          </a:xfrm>
          <a:prstGeom prst="rect">
            <a:avLst/>
          </a:prstGeom>
        </p:spPr>
      </p:pic>
      <p:sp>
        <p:nvSpPr>
          <p:cNvPr id="2" name="Title Placeholder 1"/>
          <p:cNvSpPr>
            <a:spLocks noGrp="1"/>
          </p:cNvSpPr>
          <p:nvPr>
            <p:ph type="title"/>
          </p:nvPr>
        </p:nvSpPr>
        <p:spPr>
          <a:xfrm>
            <a:off x="283463" y="193491"/>
            <a:ext cx="6843477" cy="80467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283464" y="1106423"/>
            <a:ext cx="8485632"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3"/>
            <a:r>
              <a:rPr lang="en-US" dirty="0"/>
              <a:t>Third level</a:t>
            </a:r>
          </a:p>
        </p:txBody>
      </p:sp>
      <p:sp>
        <p:nvSpPr>
          <p:cNvPr id="8" name="Slide Number Placeholder 7"/>
          <p:cNvSpPr>
            <a:spLocks noGrp="1"/>
          </p:cNvSpPr>
          <p:nvPr>
            <p:ph type="sldNum" sz="quarter" idx="4"/>
          </p:nvPr>
        </p:nvSpPr>
        <p:spPr>
          <a:xfrm>
            <a:off x="6711696" y="6492240"/>
            <a:ext cx="2057400" cy="365125"/>
          </a:xfrm>
          <a:prstGeom prst="rect">
            <a:avLst/>
          </a:prstGeom>
        </p:spPr>
        <p:txBody>
          <a:bodyPr vert="horz" lIns="91440" tIns="45720" rIns="91440" bIns="45720" rtlCol="0" anchor="ctr"/>
          <a:lstStyle>
            <a:lvl1pPr algn="r">
              <a:defRPr sz="1200">
                <a:solidFill>
                  <a:schemeClr val="bg1"/>
                </a:solidFill>
              </a:defRPr>
            </a:lvl1pPr>
          </a:lstStyle>
          <a:p>
            <a:fld id="{5D21540B-B0AD-F24B-9F65-DF3011D4C911}" type="slidenum">
              <a:rPr lang="en-US" smtClean="0"/>
              <a:pPr/>
              <a:t>‹#›</a:t>
            </a:fld>
            <a:endParaRPr lang="en-US" dirty="0"/>
          </a:p>
        </p:txBody>
      </p:sp>
      <p:sp>
        <p:nvSpPr>
          <p:cNvPr id="9" name="Footer Placeholder 8"/>
          <p:cNvSpPr>
            <a:spLocks noGrp="1"/>
          </p:cNvSpPr>
          <p:nvPr>
            <p:ph type="ftr" sz="quarter" idx="3"/>
          </p:nvPr>
        </p:nvSpPr>
        <p:spPr>
          <a:xfrm>
            <a:off x="283464" y="6492240"/>
            <a:ext cx="3086100" cy="365125"/>
          </a:xfrm>
          <a:prstGeom prst="rect">
            <a:avLst/>
          </a:prstGeom>
        </p:spPr>
        <p:txBody>
          <a:bodyPr vert="horz" lIns="0" tIns="0" rIns="640080" bIns="45720" rtlCol="0" anchor="ctr"/>
          <a:lstStyle>
            <a:lvl1pPr algn="ctr">
              <a:defRPr sz="900">
                <a:solidFill>
                  <a:schemeClr val="tx1">
                    <a:tint val="75000"/>
                  </a:schemeClr>
                </a:solidFill>
              </a:defRPr>
            </a:lvl1pPr>
          </a:lstStyle>
          <a:p>
            <a:pPr defTabSz="914400">
              <a:lnSpc>
                <a:spcPct val="120000"/>
              </a:lnSpc>
              <a:tabLst>
                <a:tab pos="4287838" algn="ctr"/>
                <a:tab pos="7826375" algn="r"/>
              </a:tabLst>
              <a:defRPr/>
            </a:pPr>
            <a:endParaRPr lang="en-US" kern="0" dirty="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dirty="0">
                <a:solidFill>
                  <a:schemeClr val="bg1"/>
                </a:solidFill>
                <a:ea typeface="Calibri" charset="0"/>
                <a:cs typeface="Calibri" charset="0"/>
              </a:rPr>
              <a:t>© 2016  Survey Sampling International</a:t>
            </a:r>
            <a:endParaRPr lang="en-US" i="1" kern="0" dirty="0">
              <a:solidFill>
                <a:schemeClr val="bg1"/>
              </a:solidFill>
              <a:ea typeface="Calibri" charset="0"/>
              <a:cs typeface="Calibri" charset="0"/>
            </a:endParaRPr>
          </a:p>
          <a:p>
            <a:endParaRPr lang="en-US" dirty="0"/>
          </a:p>
        </p:txBody>
      </p:sp>
      <p:pic>
        <p:nvPicPr>
          <p:cNvPr id="19" name="Picture 18"/>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477072" y="375006"/>
            <a:ext cx="1292024" cy="44164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95" r:id="rId2"/>
    <p:sldLayoutId id="2147483676" r:id="rId3"/>
    <p:sldLayoutId id="2147483704" r:id="rId4"/>
    <p:sldLayoutId id="2147483705" r:id="rId5"/>
    <p:sldLayoutId id="2147483718" r:id="rId6"/>
    <p:sldLayoutId id="2147483719" r:id="rId7"/>
    <p:sldLayoutId id="2147483713" r:id="rId8"/>
    <p:sldLayoutId id="2147483669" r:id="rId9"/>
    <p:sldLayoutId id="2147483717" r:id="rId10"/>
    <p:sldLayoutId id="2147483699" r:id="rId11"/>
    <p:sldLayoutId id="2147483700" r:id="rId12"/>
    <p:sldLayoutId id="2147483703" r:id="rId13"/>
    <p:sldLayoutId id="2147483702" r:id="rId14"/>
    <p:sldLayoutId id="2147483716" r:id="rId15"/>
  </p:sldLayoutIdLst>
  <p:hf hdr="0" dt="0"/>
  <p:txStyles>
    <p:titleStyle>
      <a:lvl1pPr algn="l" defTabSz="457200" rtl="0" eaLnBrk="1" latinLnBrk="0" hangingPunct="1">
        <a:spcBef>
          <a:spcPct val="0"/>
        </a:spcBef>
        <a:buNone/>
        <a:defRPr sz="2400" kern="1200">
          <a:solidFill>
            <a:srgbClr val="E60045"/>
          </a:solidFill>
          <a:latin typeface="+mj-lt"/>
          <a:ea typeface="Enzo OT Medium" charset="0"/>
          <a:cs typeface="Enzo OT Medium" charset="0"/>
        </a:defRPr>
      </a:lvl1pPr>
    </p:titleStyle>
    <p:body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FF0000"/>
        </a:buClr>
        <a:buSzPct val="80000"/>
        <a:buFont typeface="Arial"/>
        <a:buChar char="•"/>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098" y="2645088"/>
            <a:ext cx="8834931" cy="734997"/>
          </a:xfrm>
        </p:spPr>
        <p:txBody>
          <a:bodyPr>
            <a:noAutofit/>
          </a:bodyPr>
          <a:lstStyle/>
          <a:p>
            <a:r>
              <a:rPr lang="en-US" sz="3600" b="1" dirty="0"/>
              <a:t>Exploring the Trump Appeal</a:t>
            </a:r>
            <a:br>
              <a:rPr lang="en-US" sz="3600" b="1" dirty="0"/>
            </a:br>
            <a:r>
              <a:rPr lang="en-US" sz="2000" i="1" dirty="0"/>
              <a:t>Comparing Two Methods to Estimate Missing Maximum Difference Utilities</a:t>
            </a:r>
            <a:br>
              <a:rPr lang="en-US" dirty="0"/>
            </a:br>
            <a:r>
              <a:rPr lang="en-US" dirty="0"/>
              <a:t>e</a:t>
            </a:r>
            <a:endParaRPr lang="en-US" b="1" dirty="0"/>
          </a:p>
        </p:txBody>
      </p:sp>
      <p:sp>
        <p:nvSpPr>
          <p:cNvPr id="3" name="Footer Placeholder 2"/>
          <p:cNvSpPr>
            <a:spLocks noGrp="1"/>
          </p:cNvSpPr>
          <p:nvPr>
            <p:ph type="ftr" sz="quarter" idx="10"/>
          </p:nvPr>
        </p:nvSpPr>
        <p:spPr/>
        <p:txBody>
          <a:bodyPr/>
          <a:lstStyle/>
          <a:p>
            <a:pPr defTabSz="914400">
              <a:lnSpc>
                <a:spcPct val="120000"/>
              </a:lnSpc>
              <a:tabLst>
                <a:tab pos="4287838" algn="ctr"/>
                <a:tab pos="7826375" algn="r"/>
              </a:tabLst>
              <a:defRPr/>
            </a:pPr>
            <a:endParaRPr lang="en-US" kern="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a:solidFill>
                  <a:schemeClr val="bg1"/>
                </a:solidFill>
                <a:ea typeface="Calibri" charset="0"/>
                <a:cs typeface="Calibri" charset="0"/>
              </a:rPr>
              <a:t>© 2016  Survey Sampling International</a:t>
            </a:r>
            <a:endParaRPr lang="en-US" i="1" kern="0">
              <a:solidFill>
                <a:schemeClr val="bg1"/>
              </a:solidFill>
              <a:ea typeface="Calibri" charset="0"/>
              <a:cs typeface="Calibri" charset="0"/>
            </a:endParaRPr>
          </a:p>
          <a:p>
            <a:endParaRPr lang="en-US" dirty="0"/>
          </a:p>
        </p:txBody>
      </p:sp>
      <p:sp>
        <p:nvSpPr>
          <p:cNvPr id="4" name="Slide Number Placeholder 3"/>
          <p:cNvSpPr>
            <a:spLocks noGrp="1"/>
          </p:cNvSpPr>
          <p:nvPr>
            <p:ph type="sldNum" sz="quarter" idx="11"/>
          </p:nvPr>
        </p:nvSpPr>
        <p:spPr/>
        <p:txBody>
          <a:bodyPr/>
          <a:lstStyle/>
          <a:p>
            <a:fld id="{5D21540B-B0AD-F24B-9F65-DF3011D4C911}" type="slidenum">
              <a:rPr lang="en-US" smtClean="0"/>
              <a:t>1</a:t>
            </a:fld>
            <a:endParaRPr lang="en-US" dirty="0"/>
          </a:p>
        </p:txBody>
      </p:sp>
      <p:sp>
        <p:nvSpPr>
          <p:cNvPr id="5" name="Text Placeholder 4"/>
          <p:cNvSpPr>
            <a:spLocks noGrp="1"/>
          </p:cNvSpPr>
          <p:nvPr>
            <p:ph type="body" sz="quarter" idx="12"/>
          </p:nvPr>
        </p:nvSpPr>
        <p:spPr>
          <a:xfrm>
            <a:off x="3210582" y="3380085"/>
            <a:ext cx="5653447" cy="818183"/>
          </a:xfrm>
        </p:spPr>
        <p:txBody>
          <a:bodyPr>
            <a:normAutofit/>
          </a:bodyPr>
          <a:lstStyle/>
          <a:p>
            <a:r>
              <a:rPr lang="en-US" sz="1600" dirty="0"/>
              <a:t>Edward “Paul” Johnson,</a:t>
            </a:r>
            <a:r>
              <a:rPr lang="en-US" sz="1600" i="1" dirty="0"/>
              <a:t> Director, Advanced Analytics</a:t>
            </a:r>
          </a:p>
          <a:p>
            <a:r>
              <a:rPr lang="en-US" sz="1600" dirty="0"/>
              <a:t>Kelsey White, </a:t>
            </a:r>
            <a:r>
              <a:rPr lang="en-US" sz="1600" i="1" dirty="0"/>
              <a:t>Junior Analyst, Advanced Analytics </a:t>
            </a:r>
          </a:p>
        </p:txBody>
      </p:sp>
    </p:spTree>
    <p:extLst>
      <p:ext uri="{BB962C8B-B14F-4D97-AF65-F5344CB8AC3E}">
        <p14:creationId xmlns:p14="http://schemas.microsoft.com/office/powerpoint/2010/main" val="699148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4351" y="1000969"/>
            <a:ext cx="6417345" cy="3809662"/>
          </a:xfrm>
        </p:spPr>
        <p:txBody>
          <a:bodyPr>
            <a:normAutofit fontScale="92500"/>
          </a:bodyPr>
          <a:lstStyle/>
          <a:p>
            <a:r>
              <a:rPr lang="en-US" dirty="0"/>
              <a:t>Going for the outrageous! </a:t>
            </a:r>
          </a:p>
          <a:p>
            <a:pPr lvl="1"/>
            <a:r>
              <a:rPr lang="en-US" dirty="0"/>
              <a:t>Test 200 statements</a:t>
            </a:r>
          </a:p>
          <a:p>
            <a:pPr lvl="1"/>
            <a:r>
              <a:rPr lang="en-US" dirty="0"/>
              <a:t>Subject: Donald Trump	</a:t>
            </a:r>
          </a:p>
          <a:p>
            <a:pPr marL="66675" indent="0">
              <a:buNone/>
            </a:pPr>
            <a:endParaRPr lang="en-US" sz="1100" dirty="0"/>
          </a:p>
          <a:p>
            <a:pPr marL="409575"/>
            <a:r>
              <a:rPr lang="en-US" dirty="0"/>
              <a:t>Methodology </a:t>
            </a:r>
          </a:p>
          <a:p>
            <a:pPr marL="868363" lvl="1"/>
            <a:r>
              <a:rPr lang="en-US" dirty="0"/>
              <a:t>Selected 200 “policy statements” made by Donald Trump</a:t>
            </a:r>
          </a:p>
          <a:p>
            <a:pPr marL="1090613" lvl="3"/>
            <a:r>
              <a:rPr lang="en-US" dirty="0"/>
              <a:t>Variety of topics</a:t>
            </a:r>
          </a:p>
          <a:p>
            <a:pPr marL="1090613" lvl="3"/>
            <a:r>
              <a:rPr lang="en-US" dirty="0"/>
              <a:t>Both liberal and conservative stances </a:t>
            </a:r>
          </a:p>
          <a:p>
            <a:pPr marL="868363" lvl="1"/>
            <a:r>
              <a:rPr lang="en-US" dirty="0"/>
              <a:t>Fielded a survey using SSI’s Online U.S. Voter Panel </a:t>
            </a:r>
          </a:p>
          <a:p>
            <a:pPr marL="1090613" lvl="3"/>
            <a:r>
              <a:rPr lang="en-US" dirty="0"/>
              <a:t>N=1,500 completes collected in March-April 2016</a:t>
            </a:r>
          </a:p>
        </p:txBody>
      </p:sp>
      <p:sp>
        <p:nvSpPr>
          <p:cNvPr id="3" name="Title 2"/>
          <p:cNvSpPr>
            <a:spLocks noGrp="1"/>
          </p:cNvSpPr>
          <p:nvPr>
            <p:ph type="title"/>
          </p:nvPr>
        </p:nvSpPr>
        <p:spPr/>
        <p:txBody>
          <a:bodyPr>
            <a:normAutofit/>
          </a:bodyPr>
          <a:lstStyle/>
          <a:p>
            <a:r>
              <a:rPr lang="en-US" sz="2800" dirty="0"/>
              <a:t>Subject Matter</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2</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975647408"/>
              </p:ext>
            </p:extLst>
          </p:nvPr>
        </p:nvGraphicFramePr>
        <p:xfrm>
          <a:off x="1123979" y="4831548"/>
          <a:ext cx="5472762" cy="1341120"/>
        </p:xfrm>
        <a:graphic>
          <a:graphicData uri="http://schemas.openxmlformats.org/drawingml/2006/table">
            <a:tbl>
              <a:tblPr firstRow="1" bandRow="1">
                <a:tableStyleId>{775DCB02-9BB8-47FD-8907-85C794F793BA}</a:tableStyleId>
              </a:tblPr>
              <a:tblGrid>
                <a:gridCol w="1824254">
                  <a:extLst>
                    <a:ext uri="{9D8B030D-6E8A-4147-A177-3AD203B41FA5}">
                      <a16:colId xmlns:a16="http://schemas.microsoft.com/office/drawing/2014/main" val="20000"/>
                    </a:ext>
                  </a:extLst>
                </a:gridCol>
                <a:gridCol w="1824254">
                  <a:extLst>
                    <a:ext uri="{9D8B030D-6E8A-4147-A177-3AD203B41FA5}">
                      <a16:colId xmlns:a16="http://schemas.microsoft.com/office/drawing/2014/main" val="20001"/>
                    </a:ext>
                  </a:extLst>
                </a:gridCol>
                <a:gridCol w="1824254">
                  <a:extLst>
                    <a:ext uri="{9D8B030D-6E8A-4147-A177-3AD203B41FA5}">
                      <a16:colId xmlns:a16="http://schemas.microsoft.com/office/drawing/2014/main" val="20002"/>
                    </a:ext>
                  </a:extLst>
                </a:gridCol>
              </a:tblGrid>
              <a:tr h="310550">
                <a:tc>
                  <a:txBody>
                    <a:bodyPr/>
                    <a:lstStyle/>
                    <a:p>
                      <a:r>
                        <a:rPr lang="en-US" sz="1600" dirty="0"/>
                        <a:t>Gender</a:t>
                      </a:r>
                    </a:p>
                  </a:txBody>
                  <a:tcPr/>
                </a:tc>
                <a:tc>
                  <a:txBody>
                    <a:bodyPr/>
                    <a:lstStyle/>
                    <a:p>
                      <a:r>
                        <a:rPr lang="en-US" sz="1600" dirty="0"/>
                        <a:t>Age</a:t>
                      </a:r>
                    </a:p>
                  </a:txBody>
                  <a:tcPr/>
                </a:tc>
                <a:tc>
                  <a:txBody>
                    <a:bodyPr/>
                    <a:lstStyle/>
                    <a:p>
                      <a:r>
                        <a:rPr lang="en-US" sz="1600" dirty="0"/>
                        <a:t>Party Affiliation</a:t>
                      </a:r>
                    </a:p>
                  </a:txBody>
                  <a:tcPr/>
                </a:tc>
                <a:extLst>
                  <a:ext uri="{0D108BD9-81ED-4DB2-BD59-A6C34878D82A}">
                    <a16:rowId xmlns:a16="http://schemas.microsoft.com/office/drawing/2014/main" val="10000"/>
                  </a:ext>
                </a:extLst>
              </a:tr>
              <a:tr h="310550">
                <a:tc>
                  <a:txBody>
                    <a:bodyPr/>
                    <a:lstStyle/>
                    <a:p>
                      <a:r>
                        <a:rPr lang="en-US" sz="1600" dirty="0"/>
                        <a:t>Male   47%</a:t>
                      </a:r>
                    </a:p>
                  </a:txBody>
                  <a:tcPr/>
                </a:tc>
                <a:tc>
                  <a:txBody>
                    <a:bodyPr/>
                    <a:lstStyle/>
                    <a:p>
                      <a:r>
                        <a:rPr lang="en-US" sz="1600" dirty="0"/>
                        <a:t>18-34   23%</a:t>
                      </a:r>
                    </a:p>
                  </a:txBody>
                  <a:tcPr/>
                </a:tc>
                <a:tc>
                  <a:txBody>
                    <a:bodyPr/>
                    <a:lstStyle/>
                    <a:p>
                      <a:r>
                        <a:rPr lang="en-US" sz="1600" dirty="0"/>
                        <a:t>Republican   26%</a:t>
                      </a:r>
                    </a:p>
                  </a:txBody>
                  <a:tcPr/>
                </a:tc>
                <a:extLst>
                  <a:ext uri="{0D108BD9-81ED-4DB2-BD59-A6C34878D82A}">
                    <a16:rowId xmlns:a16="http://schemas.microsoft.com/office/drawing/2014/main" val="10001"/>
                  </a:ext>
                </a:extLst>
              </a:tr>
              <a:tr h="310550">
                <a:tc>
                  <a:txBody>
                    <a:bodyPr/>
                    <a:lstStyle/>
                    <a:p>
                      <a:r>
                        <a:rPr lang="en-US" sz="1600" dirty="0"/>
                        <a:t>Female   53%</a:t>
                      </a:r>
                    </a:p>
                  </a:txBody>
                  <a:tcPr/>
                </a:tc>
                <a:tc>
                  <a:txBody>
                    <a:bodyPr/>
                    <a:lstStyle/>
                    <a:p>
                      <a:r>
                        <a:rPr lang="en-US" sz="1600" dirty="0"/>
                        <a:t>35-54   34%</a:t>
                      </a:r>
                    </a:p>
                  </a:txBody>
                  <a:tcPr/>
                </a:tc>
                <a:tc>
                  <a:txBody>
                    <a:bodyPr/>
                    <a:lstStyle/>
                    <a:p>
                      <a:r>
                        <a:rPr lang="en-US" sz="1600" dirty="0"/>
                        <a:t>Democrat</a:t>
                      </a:r>
                      <a:r>
                        <a:rPr lang="en-US" sz="1600" baseline="0" dirty="0"/>
                        <a:t>   30%</a:t>
                      </a:r>
                      <a:endParaRPr lang="en-US" sz="1600" dirty="0"/>
                    </a:p>
                  </a:txBody>
                  <a:tcPr/>
                </a:tc>
                <a:extLst>
                  <a:ext uri="{0D108BD9-81ED-4DB2-BD59-A6C34878D82A}">
                    <a16:rowId xmlns:a16="http://schemas.microsoft.com/office/drawing/2014/main" val="10002"/>
                  </a:ext>
                </a:extLst>
              </a:tr>
              <a:tr h="301298">
                <a:tc>
                  <a:txBody>
                    <a:bodyPr/>
                    <a:lstStyle/>
                    <a:p>
                      <a:endParaRPr lang="en-US" sz="1600" dirty="0"/>
                    </a:p>
                  </a:txBody>
                  <a:tcPr/>
                </a:tc>
                <a:tc>
                  <a:txBody>
                    <a:bodyPr/>
                    <a:lstStyle/>
                    <a:p>
                      <a:r>
                        <a:rPr lang="en-US" sz="1600" dirty="0"/>
                        <a:t>55+</a:t>
                      </a:r>
                      <a:r>
                        <a:rPr lang="en-US" sz="1600" baseline="0" dirty="0"/>
                        <a:t>   43%</a:t>
                      </a:r>
                      <a:endParaRPr lang="en-US" sz="1600" dirty="0"/>
                    </a:p>
                  </a:txBody>
                  <a:tcPr/>
                </a:tc>
                <a:tc>
                  <a:txBody>
                    <a:bodyPr/>
                    <a:lstStyle/>
                    <a:p>
                      <a:r>
                        <a:rPr lang="en-US" sz="1600" dirty="0"/>
                        <a:t>Independent   43%</a:t>
                      </a:r>
                    </a:p>
                  </a:txBody>
                  <a:tcPr/>
                </a:tc>
                <a:extLst>
                  <a:ext uri="{0D108BD9-81ED-4DB2-BD59-A6C34878D82A}">
                    <a16:rowId xmlns:a16="http://schemas.microsoft.com/office/drawing/2014/main" val="10003"/>
                  </a:ext>
                </a:extLst>
              </a:tr>
            </a:tbl>
          </a:graphicData>
        </a:graphic>
      </p:graphicFrame>
      <p:sp>
        <p:nvSpPr>
          <p:cNvPr id="9" name="TextBox 8"/>
          <p:cNvSpPr txBox="1"/>
          <p:nvPr/>
        </p:nvSpPr>
        <p:spPr>
          <a:xfrm>
            <a:off x="172372" y="4726190"/>
            <a:ext cx="951607" cy="400110"/>
          </a:xfrm>
          <a:prstGeom prst="rect">
            <a:avLst/>
          </a:prstGeom>
          <a:noFill/>
        </p:spPr>
        <p:txBody>
          <a:bodyPr wrap="none" rtlCol="0">
            <a:spAutoFit/>
          </a:bodyPr>
          <a:lstStyle/>
          <a:p>
            <a:r>
              <a:rPr lang="en-US" sz="2000" b="1" dirty="0"/>
              <a:t>Quotas</a:t>
            </a:r>
          </a:p>
        </p:txBody>
      </p:sp>
      <p:sp>
        <p:nvSpPr>
          <p:cNvPr id="10" name="TextBox 9"/>
          <p:cNvSpPr txBox="1"/>
          <p:nvPr/>
        </p:nvSpPr>
        <p:spPr>
          <a:xfrm>
            <a:off x="6744354" y="1130331"/>
            <a:ext cx="2253887" cy="5047536"/>
          </a:xfrm>
          <a:prstGeom prst="rect">
            <a:avLst/>
          </a:prstGeom>
          <a:noFill/>
        </p:spPr>
        <p:txBody>
          <a:bodyPr wrap="none" rtlCol="0">
            <a:spAutoFit/>
          </a:bodyPr>
          <a:lstStyle/>
          <a:p>
            <a:r>
              <a:rPr lang="en-US" sz="1400" b="1" u="sng" dirty="0"/>
              <a:t>Statement Topics:</a:t>
            </a:r>
          </a:p>
          <a:p>
            <a:r>
              <a:rPr lang="en-US" sz="1400" dirty="0"/>
              <a:t>2</a:t>
            </a:r>
            <a:r>
              <a:rPr lang="en-US" sz="1400" baseline="30000" dirty="0"/>
              <a:t>nd</a:t>
            </a:r>
            <a:r>
              <a:rPr lang="en-US" sz="1400" dirty="0"/>
              <a:t> Amendment</a:t>
            </a:r>
          </a:p>
          <a:p>
            <a:r>
              <a:rPr lang="en-US" sz="1400" dirty="0"/>
              <a:t>Corporate America</a:t>
            </a:r>
          </a:p>
          <a:p>
            <a:r>
              <a:rPr lang="en-US" sz="1400" dirty="0"/>
              <a:t>Criminal Justice Reform</a:t>
            </a:r>
          </a:p>
          <a:p>
            <a:r>
              <a:rPr lang="en-US" sz="1400" dirty="0"/>
              <a:t>Deficit/Spending</a:t>
            </a:r>
          </a:p>
          <a:p>
            <a:r>
              <a:rPr lang="en-US" sz="1400" dirty="0"/>
              <a:t>Discrimination</a:t>
            </a:r>
          </a:p>
          <a:p>
            <a:r>
              <a:rPr lang="en-US" sz="1400" dirty="0"/>
              <a:t>Education</a:t>
            </a:r>
          </a:p>
          <a:p>
            <a:r>
              <a:rPr lang="en-US" sz="1400" dirty="0"/>
              <a:t>Eminent Domain</a:t>
            </a:r>
          </a:p>
          <a:p>
            <a:r>
              <a:rPr lang="en-US" sz="1400" dirty="0"/>
              <a:t>Environment</a:t>
            </a:r>
          </a:p>
          <a:p>
            <a:r>
              <a:rPr lang="en-US" sz="1400" dirty="0"/>
              <a:t>Foreign Policy</a:t>
            </a:r>
          </a:p>
          <a:p>
            <a:r>
              <a:rPr lang="en-US" sz="1400" dirty="0"/>
              <a:t>Free speech/Media</a:t>
            </a:r>
          </a:p>
          <a:p>
            <a:r>
              <a:rPr lang="en-US" sz="1400" dirty="0"/>
              <a:t>Healthcare</a:t>
            </a:r>
          </a:p>
          <a:p>
            <a:r>
              <a:rPr lang="en-US" sz="1400" dirty="0"/>
              <a:t>Immigration</a:t>
            </a:r>
          </a:p>
          <a:p>
            <a:r>
              <a:rPr lang="en-US" sz="1400" dirty="0"/>
              <a:t>Jobs/Economy</a:t>
            </a:r>
          </a:p>
          <a:p>
            <a:r>
              <a:rPr lang="en-US" sz="1400" dirty="0"/>
              <a:t>Military/VA</a:t>
            </a:r>
          </a:p>
          <a:p>
            <a:r>
              <a:rPr lang="en-US" sz="1400" dirty="0"/>
              <a:t>Other candidates/politicians</a:t>
            </a:r>
          </a:p>
          <a:p>
            <a:r>
              <a:rPr lang="en-US" sz="1400" dirty="0"/>
              <a:t>Patriotic Statements</a:t>
            </a:r>
          </a:p>
          <a:p>
            <a:r>
              <a:rPr lang="en-US" sz="1400" dirty="0"/>
              <a:t>Religion</a:t>
            </a:r>
          </a:p>
          <a:p>
            <a:r>
              <a:rPr lang="en-US" sz="1400" dirty="0"/>
              <a:t>Social Issues</a:t>
            </a:r>
          </a:p>
          <a:p>
            <a:r>
              <a:rPr lang="en-US" sz="1400" dirty="0"/>
              <a:t>Social Programs</a:t>
            </a:r>
          </a:p>
          <a:p>
            <a:r>
              <a:rPr lang="en-US" sz="1400" dirty="0"/>
              <a:t>Taxes</a:t>
            </a:r>
          </a:p>
          <a:p>
            <a:r>
              <a:rPr lang="en-US" sz="1400" dirty="0"/>
              <a:t>Trade</a:t>
            </a:r>
          </a:p>
          <a:p>
            <a:r>
              <a:rPr lang="en-US" sz="1400" dirty="0"/>
              <a:t>Women</a:t>
            </a:r>
          </a:p>
        </p:txBody>
      </p:sp>
      <p:pic>
        <p:nvPicPr>
          <p:cNvPr id="7" name="Picture 6"/>
          <p:cNvPicPr>
            <a:picLocks noChangeAspect="1"/>
          </p:cNvPicPr>
          <p:nvPr/>
        </p:nvPicPr>
        <p:blipFill>
          <a:blip r:embed="rId2"/>
          <a:stretch>
            <a:fillRect/>
          </a:stretch>
        </p:blipFill>
        <p:spPr>
          <a:xfrm>
            <a:off x="3804884" y="752806"/>
            <a:ext cx="2791859" cy="1857951"/>
          </a:xfrm>
          <a:prstGeom prst="rect">
            <a:avLst/>
          </a:prstGeom>
        </p:spPr>
      </p:pic>
    </p:spTree>
    <p:extLst>
      <p:ext uri="{BB962C8B-B14F-4D97-AF65-F5344CB8AC3E}">
        <p14:creationId xmlns:p14="http://schemas.microsoft.com/office/powerpoint/2010/main" val="2360240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Our Approach</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3</a:t>
            </a:fld>
            <a:endParaRPr lang="en-US" dirty="0"/>
          </a:p>
        </p:txBody>
      </p:sp>
      <p:sp>
        <p:nvSpPr>
          <p:cNvPr id="8" name="Rounded Rectangle 7"/>
          <p:cNvSpPr/>
          <p:nvPr/>
        </p:nvSpPr>
        <p:spPr>
          <a:xfrm>
            <a:off x="1139520" y="1160723"/>
            <a:ext cx="2600960" cy="866339"/>
          </a:xfrm>
          <a:prstGeom prst="roundRect">
            <a:avLst/>
          </a:prstGeom>
          <a:solidFill>
            <a:schemeClr val="accent1">
              <a:tint val="100000"/>
              <a:shade val="100000"/>
              <a:satMod val="13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Respondent sees partial list of items in an  Express MaxDiff</a:t>
            </a:r>
          </a:p>
        </p:txBody>
      </p:sp>
      <p:sp>
        <p:nvSpPr>
          <p:cNvPr id="11" name="Rounded Rectangle 10"/>
          <p:cNvSpPr/>
          <p:nvPr/>
        </p:nvSpPr>
        <p:spPr>
          <a:xfrm>
            <a:off x="1139520" y="2358463"/>
            <a:ext cx="2600960" cy="610977"/>
          </a:xfrm>
          <a:prstGeom prst="roundRect">
            <a:avLst/>
          </a:prstGeom>
          <a:solidFill>
            <a:schemeClr val="accent1">
              <a:tint val="100000"/>
              <a:shade val="100000"/>
              <a:satMod val="13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Ask if they want to continue</a:t>
            </a:r>
          </a:p>
        </p:txBody>
      </p:sp>
      <p:sp>
        <p:nvSpPr>
          <p:cNvPr id="13" name="Curved Left Arrow 12"/>
          <p:cNvSpPr/>
          <p:nvPr/>
        </p:nvSpPr>
        <p:spPr>
          <a:xfrm>
            <a:off x="3740480" y="1510001"/>
            <a:ext cx="545441" cy="1253519"/>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Curved Left Arrow 14"/>
          <p:cNvSpPr/>
          <p:nvPr/>
        </p:nvSpPr>
        <p:spPr>
          <a:xfrm rot="10800000">
            <a:off x="594079" y="1410432"/>
            <a:ext cx="545441" cy="1253519"/>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Rounded Rectangle 15"/>
          <p:cNvSpPr/>
          <p:nvPr/>
        </p:nvSpPr>
        <p:spPr>
          <a:xfrm>
            <a:off x="5842000" y="1898376"/>
            <a:ext cx="2600960" cy="610977"/>
          </a:xfrm>
          <a:prstGeom prst="roundRect">
            <a:avLst/>
          </a:prstGeom>
          <a:solidFill>
            <a:schemeClr val="accent1">
              <a:tint val="100000"/>
              <a:shade val="100000"/>
              <a:satMod val="13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Ask direct binary threshold question</a:t>
            </a:r>
          </a:p>
        </p:txBody>
      </p:sp>
      <p:sp>
        <p:nvSpPr>
          <p:cNvPr id="18" name="Rounded Rectangle 17"/>
          <p:cNvSpPr/>
          <p:nvPr/>
        </p:nvSpPr>
        <p:spPr>
          <a:xfrm>
            <a:off x="1215720" y="3619480"/>
            <a:ext cx="2600960" cy="610977"/>
          </a:xfrm>
          <a:prstGeom prst="roundRect">
            <a:avLst/>
          </a:prstGeom>
          <a:solidFill>
            <a:schemeClr val="accent3"/>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Estimate HB utilities</a:t>
            </a:r>
          </a:p>
          <a:p>
            <a:pPr algn="ctr"/>
            <a:r>
              <a:rPr lang="en-US" dirty="0"/>
              <a:t>(Sawtooth Software)</a:t>
            </a:r>
          </a:p>
        </p:txBody>
      </p:sp>
      <p:sp>
        <p:nvSpPr>
          <p:cNvPr id="19" name="Right Arrow 18"/>
          <p:cNvSpPr/>
          <p:nvPr/>
        </p:nvSpPr>
        <p:spPr>
          <a:xfrm>
            <a:off x="4358640" y="1898376"/>
            <a:ext cx="1483360" cy="5596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5310478" y="4476329"/>
            <a:ext cx="2600960" cy="610977"/>
          </a:xfrm>
          <a:prstGeom prst="roundRect">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Remove HB utilities for items not shown</a:t>
            </a:r>
          </a:p>
        </p:txBody>
      </p:sp>
      <p:sp>
        <p:nvSpPr>
          <p:cNvPr id="21" name="Rounded Rectangle 20"/>
          <p:cNvSpPr/>
          <p:nvPr/>
        </p:nvSpPr>
        <p:spPr>
          <a:xfrm>
            <a:off x="5310478" y="5341700"/>
            <a:ext cx="2600960" cy="610977"/>
          </a:xfrm>
          <a:prstGeom prst="roundRect">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Estimate missing utilities with EM algorithm (R)</a:t>
            </a:r>
          </a:p>
        </p:txBody>
      </p:sp>
      <p:sp>
        <p:nvSpPr>
          <p:cNvPr id="24" name="Rounded Rectangle 23"/>
          <p:cNvSpPr/>
          <p:nvPr/>
        </p:nvSpPr>
        <p:spPr>
          <a:xfrm>
            <a:off x="5310478" y="3619480"/>
            <a:ext cx="2600960" cy="610977"/>
          </a:xfrm>
          <a:prstGeom prst="roundRect">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Estimate HB utilities</a:t>
            </a:r>
          </a:p>
          <a:p>
            <a:pPr algn="ctr"/>
            <a:r>
              <a:rPr lang="en-US" dirty="0"/>
              <a:t>(Sawtooth Software)</a:t>
            </a:r>
          </a:p>
        </p:txBody>
      </p:sp>
      <p:sp>
        <p:nvSpPr>
          <p:cNvPr id="25" name="Rectangle 24"/>
          <p:cNvSpPr/>
          <p:nvPr/>
        </p:nvSpPr>
        <p:spPr>
          <a:xfrm>
            <a:off x="944880" y="3214398"/>
            <a:ext cx="3139440" cy="2932402"/>
          </a:xfrm>
          <a:prstGeom prst="rect">
            <a:avLst/>
          </a:prstGeom>
          <a:noFill/>
          <a:ln w="381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accent3"/>
                </a:solidFill>
              </a:rPr>
              <a:t>Estimation Approach 1</a:t>
            </a:r>
          </a:p>
        </p:txBody>
      </p:sp>
      <p:sp>
        <p:nvSpPr>
          <p:cNvPr id="26" name="Rectangle 25"/>
          <p:cNvSpPr/>
          <p:nvPr/>
        </p:nvSpPr>
        <p:spPr>
          <a:xfrm>
            <a:off x="5029200" y="3214398"/>
            <a:ext cx="3139440" cy="2932402"/>
          </a:xfrm>
          <a:prstGeom prst="rect">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accent5"/>
                </a:solidFill>
              </a:rPr>
              <a:t>Estimation Approach 2</a:t>
            </a:r>
          </a:p>
        </p:txBody>
      </p:sp>
      <p:sp>
        <p:nvSpPr>
          <p:cNvPr id="27" name="Rectangle 26"/>
          <p:cNvSpPr/>
          <p:nvPr/>
        </p:nvSpPr>
        <p:spPr>
          <a:xfrm>
            <a:off x="426720" y="924560"/>
            <a:ext cx="8342376" cy="2204720"/>
          </a:xfrm>
          <a:prstGeom prst="rect">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accent1"/>
                </a:solidFill>
              </a:rPr>
              <a:t>Survey Method</a:t>
            </a:r>
          </a:p>
        </p:txBody>
      </p:sp>
    </p:spTree>
    <p:extLst>
      <p:ext uri="{BB962C8B-B14F-4D97-AF65-F5344CB8AC3E}">
        <p14:creationId xmlns:p14="http://schemas.microsoft.com/office/powerpoint/2010/main" val="2164633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463" y="1128824"/>
            <a:ext cx="8860536" cy="5276512"/>
          </a:xfrm>
        </p:spPr>
        <p:txBody>
          <a:bodyPr/>
          <a:lstStyle/>
          <a:p>
            <a:r>
              <a:rPr lang="en-US" dirty="0"/>
              <a:t>All Respondents: </a:t>
            </a:r>
          </a:p>
          <a:p>
            <a:pPr lvl="1"/>
            <a:r>
              <a:rPr lang="en-US" dirty="0"/>
              <a:t>30 statements (10 fixed, 20 random), 25 tasks, 4 items per screen</a:t>
            </a:r>
          </a:p>
          <a:p>
            <a:endParaRPr lang="en-US" dirty="0"/>
          </a:p>
          <a:p>
            <a:endParaRPr lang="en-US" dirty="0"/>
          </a:p>
          <a:p>
            <a:endParaRPr lang="en-US" dirty="0"/>
          </a:p>
          <a:p>
            <a:endParaRPr lang="en-US" dirty="0"/>
          </a:p>
          <a:p>
            <a:endParaRPr lang="en-US" dirty="0"/>
          </a:p>
          <a:p>
            <a:endParaRPr lang="en-US" sz="700" dirty="0"/>
          </a:p>
        </p:txBody>
      </p:sp>
      <p:sp>
        <p:nvSpPr>
          <p:cNvPr id="3" name="Title 2"/>
          <p:cNvSpPr>
            <a:spLocks noGrp="1"/>
          </p:cNvSpPr>
          <p:nvPr>
            <p:ph type="title"/>
          </p:nvPr>
        </p:nvSpPr>
        <p:spPr/>
        <p:txBody>
          <a:bodyPr>
            <a:normAutofit/>
          </a:bodyPr>
          <a:lstStyle/>
          <a:p>
            <a:r>
              <a:rPr lang="en-US" sz="2800" dirty="0"/>
              <a:t>MaxDiff Exercise</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4</a:t>
            </a:fld>
            <a:endParaRPr lang="en-US" dirty="0"/>
          </a:p>
        </p:txBody>
      </p:sp>
      <p:pic>
        <p:nvPicPr>
          <p:cNvPr id="8" name="Picture 7"/>
          <p:cNvPicPr>
            <a:picLocks noChangeAspect="1"/>
          </p:cNvPicPr>
          <p:nvPr/>
        </p:nvPicPr>
        <p:blipFill>
          <a:blip r:embed="rId2"/>
          <a:stretch>
            <a:fillRect/>
          </a:stretch>
        </p:blipFill>
        <p:spPr>
          <a:xfrm>
            <a:off x="608367" y="2268294"/>
            <a:ext cx="8160729" cy="3428418"/>
          </a:xfrm>
          <a:prstGeom prst="rect">
            <a:avLst/>
          </a:prstGeom>
        </p:spPr>
      </p:pic>
    </p:spTree>
    <p:extLst>
      <p:ext uri="{BB962C8B-B14F-4D97-AF65-F5344CB8AC3E}">
        <p14:creationId xmlns:p14="http://schemas.microsoft.com/office/powerpoint/2010/main" val="3143353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Modularization Opt-In</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5</a:t>
            </a:fld>
            <a:endParaRPr lang="en-US" dirty="0"/>
          </a:p>
        </p:txBody>
      </p:sp>
      <p:sp>
        <p:nvSpPr>
          <p:cNvPr id="6" name="Content Placeholder 5"/>
          <p:cNvSpPr>
            <a:spLocks noGrp="1"/>
          </p:cNvSpPr>
          <p:nvPr>
            <p:ph idx="1"/>
          </p:nvPr>
        </p:nvSpPr>
        <p:spPr>
          <a:xfrm>
            <a:off x="400385" y="5938385"/>
            <a:ext cx="8485632" cy="722377"/>
          </a:xfrm>
        </p:spPr>
        <p:txBody>
          <a:bodyPr/>
          <a:lstStyle/>
          <a:p>
            <a:r>
              <a:rPr lang="en-US" dirty="0"/>
              <a:t>… Lots of missing data! </a:t>
            </a:r>
          </a:p>
        </p:txBody>
      </p:sp>
      <p:sp>
        <p:nvSpPr>
          <p:cNvPr id="10" name="Content Placeholder 5"/>
          <p:cNvSpPr txBox="1">
            <a:spLocks/>
          </p:cNvSpPr>
          <p:nvPr/>
        </p:nvSpPr>
        <p:spPr>
          <a:xfrm>
            <a:off x="400385" y="1008482"/>
            <a:ext cx="8485632" cy="72237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Up to 6 additional voluntary modules:</a:t>
            </a:r>
          </a:p>
          <a:p>
            <a:pPr lvl="3"/>
            <a:r>
              <a:rPr lang="en-US" dirty="0"/>
              <a:t>30 random statements, 25 tasks, 4 items per screen</a:t>
            </a:r>
          </a:p>
        </p:txBody>
      </p:sp>
      <p:pic>
        <p:nvPicPr>
          <p:cNvPr id="11" name="Picture 10"/>
          <p:cNvPicPr>
            <a:picLocks noChangeAspect="1"/>
          </p:cNvPicPr>
          <p:nvPr/>
        </p:nvPicPr>
        <p:blipFill>
          <a:blip r:embed="rId2"/>
          <a:stretch>
            <a:fillRect/>
          </a:stretch>
        </p:blipFill>
        <p:spPr>
          <a:xfrm>
            <a:off x="1290851" y="1792660"/>
            <a:ext cx="6279873" cy="1974184"/>
          </a:xfrm>
          <a:prstGeom prst="rect">
            <a:avLst/>
          </a:prstGeom>
        </p:spPr>
      </p:pic>
      <p:graphicFrame>
        <p:nvGraphicFramePr>
          <p:cNvPr id="9" name="Chart 8"/>
          <p:cNvGraphicFramePr/>
          <p:nvPr>
            <p:extLst>
              <p:ext uri="{D42A27DB-BD31-4B8C-83A1-F6EECF244321}">
                <p14:modId xmlns:p14="http://schemas.microsoft.com/office/powerpoint/2010/main" val="3870158776"/>
              </p:ext>
            </p:extLst>
          </p:nvPr>
        </p:nvGraphicFramePr>
        <p:xfrm>
          <a:off x="1524000" y="3902400"/>
          <a:ext cx="5943600" cy="21962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7855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464" y="996695"/>
            <a:ext cx="8485632" cy="640081"/>
          </a:xfrm>
        </p:spPr>
        <p:txBody>
          <a:bodyPr>
            <a:normAutofit fontScale="92500" lnSpcReduction="20000"/>
          </a:bodyPr>
          <a:lstStyle/>
          <a:p>
            <a:r>
              <a:rPr lang="en-US" dirty="0"/>
              <a:t>Following MaxDiff modules, all respondents saw the following question using the first 30 statements seen in the MaxDiff exercise</a:t>
            </a:r>
          </a:p>
        </p:txBody>
      </p:sp>
      <p:sp>
        <p:nvSpPr>
          <p:cNvPr id="3" name="Title 2"/>
          <p:cNvSpPr>
            <a:spLocks noGrp="1"/>
          </p:cNvSpPr>
          <p:nvPr>
            <p:ph type="title"/>
          </p:nvPr>
        </p:nvSpPr>
        <p:spPr/>
        <p:txBody>
          <a:bodyPr>
            <a:normAutofit/>
          </a:bodyPr>
          <a:lstStyle/>
          <a:p>
            <a:r>
              <a:rPr lang="en-US" sz="2800" dirty="0"/>
              <a:t>Anchor: Direct Binary Threshold </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6</a:t>
            </a:fld>
            <a:endParaRPr lang="en-US" dirty="0"/>
          </a:p>
        </p:txBody>
      </p:sp>
      <p:pic>
        <p:nvPicPr>
          <p:cNvPr id="6" name="Picture 5"/>
          <p:cNvPicPr>
            <a:picLocks noChangeAspect="1"/>
          </p:cNvPicPr>
          <p:nvPr/>
        </p:nvPicPr>
        <p:blipFill>
          <a:blip r:embed="rId2"/>
          <a:stretch>
            <a:fillRect/>
          </a:stretch>
        </p:blipFill>
        <p:spPr>
          <a:xfrm>
            <a:off x="292607" y="1758689"/>
            <a:ext cx="8608314" cy="3987933"/>
          </a:xfrm>
          <a:prstGeom prst="rect">
            <a:avLst/>
          </a:prstGeom>
        </p:spPr>
      </p:pic>
      <p:sp>
        <p:nvSpPr>
          <p:cNvPr id="7" name="Content Placeholder 1"/>
          <p:cNvSpPr txBox="1">
            <a:spLocks/>
          </p:cNvSpPr>
          <p:nvPr/>
        </p:nvSpPr>
        <p:spPr>
          <a:xfrm>
            <a:off x="152400" y="5838090"/>
            <a:ext cx="8485632" cy="64008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2 Thresholds:</a:t>
            </a:r>
            <a:r>
              <a:rPr lang="en-US" dirty="0">
                <a:solidFill>
                  <a:schemeClr val="accent6"/>
                </a:solidFill>
              </a:rPr>
              <a:t> increase </a:t>
            </a:r>
            <a:r>
              <a:rPr lang="en-US" dirty="0"/>
              <a:t>likelihood, </a:t>
            </a:r>
            <a:r>
              <a:rPr lang="en-US" dirty="0">
                <a:solidFill>
                  <a:schemeClr val="accent6"/>
                </a:solidFill>
              </a:rPr>
              <a:t>decrease</a:t>
            </a:r>
            <a:r>
              <a:rPr lang="en-US" dirty="0"/>
              <a:t> likelihood </a:t>
            </a:r>
          </a:p>
        </p:txBody>
      </p:sp>
    </p:spTree>
    <p:extLst>
      <p:ext uri="{BB962C8B-B14F-4D97-AF65-F5344CB8AC3E}">
        <p14:creationId xmlns:p14="http://schemas.microsoft.com/office/powerpoint/2010/main" val="688244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463" y="1445082"/>
            <a:ext cx="4386507" cy="5087548"/>
          </a:xfrm>
        </p:spPr>
        <p:txBody>
          <a:bodyPr>
            <a:normAutofit fontScale="92500" lnSpcReduction="20000"/>
          </a:bodyPr>
          <a:lstStyle/>
          <a:p>
            <a:r>
              <a:rPr lang="en-US" dirty="0"/>
              <a:t>Our country needs a truly great leader, and we need a truly great leader now.</a:t>
            </a:r>
          </a:p>
          <a:p>
            <a:r>
              <a:rPr lang="en-US" dirty="0"/>
              <a:t>One of the key problems today is that politics is such a disgrace. Good people don’t go into government.</a:t>
            </a:r>
          </a:p>
          <a:p>
            <a:r>
              <a:rPr lang="en-US" dirty="0"/>
              <a:t>We need to once again have a government that is of the people, for the people and by the people.</a:t>
            </a:r>
          </a:p>
          <a:p>
            <a:r>
              <a:rPr lang="en-US" dirty="0"/>
              <a:t>I want to save Medicare and Social Security.</a:t>
            </a:r>
          </a:p>
          <a:p>
            <a:r>
              <a:rPr lang="en-US" dirty="0"/>
              <a:t>Too few Americans are working, too many jobs have been shipped overseas, and too many middle class families cannot make ends meet.</a:t>
            </a:r>
          </a:p>
          <a:p>
            <a:endParaRPr lang="en-US" dirty="0"/>
          </a:p>
        </p:txBody>
      </p:sp>
      <p:sp>
        <p:nvSpPr>
          <p:cNvPr id="3" name="Title 2"/>
          <p:cNvSpPr>
            <a:spLocks noGrp="1"/>
          </p:cNvSpPr>
          <p:nvPr>
            <p:ph type="title"/>
          </p:nvPr>
        </p:nvSpPr>
        <p:spPr/>
        <p:txBody>
          <a:bodyPr>
            <a:normAutofit/>
          </a:bodyPr>
          <a:lstStyle/>
          <a:p>
            <a:r>
              <a:rPr lang="en-US" sz="2800" dirty="0"/>
              <a:t>Top &amp; Bottom Statements – Total Sample</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dirty="0">
              <a:ea typeface="Calibri" charset="0"/>
              <a:cs typeface="Calibri" charset="0"/>
            </a:endParaRPr>
          </a:p>
          <a:p>
            <a:pPr defTabSz="914400">
              <a:lnSpc>
                <a:spcPct val="120000"/>
              </a:lnSpc>
              <a:tabLst>
                <a:tab pos="4287838" algn="ctr"/>
                <a:tab pos="7826375" algn="r"/>
              </a:tabLst>
              <a:defRPr/>
            </a:pPr>
            <a:r>
              <a:rPr lang="en-US" kern="0" dirty="0">
                <a:ea typeface="Calibri" charset="0"/>
                <a:cs typeface="Calibri" charset="0"/>
              </a:rPr>
              <a:t>© 2016  Survey Sampling International</a:t>
            </a:r>
            <a:endParaRPr lang="en-US" i="1" kern="0" dirty="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7</a:t>
            </a:fld>
            <a:endParaRPr lang="en-US" dirty="0"/>
          </a:p>
        </p:txBody>
      </p:sp>
      <p:sp>
        <p:nvSpPr>
          <p:cNvPr id="6" name="Content Placeholder 1"/>
          <p:cNvSpPr txBox="1">
            <a:spLocks/>
          </p:cNvSpPr>
          <p:nvPr/>
        </p:nvSpPr>
        <p:spPr>
          <a:xfrm>
            <a:off x="4669970" y="1445082"/>
            <a:ext cx="4240204" cy="5087548"/>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The concept of global warming was created by and for the Chinese in order to make U.S. manufacturing non-competitive.</a:t>
            </a:r>
          </a:p>
          <a:p>
            <a:r>
              <a:rPr lang="en-US" dirty="0"/>
              <a:t>The other thing with the terrorists, you have to take out their families.</a:t>
            </a:r>
          </a:p>
          <a:p>
            <a:r>
              <a:rPr lang="en-US" dirty="0"/>
              <a:t>Unions are about the only political force reminding us to remember the American working family.</a:t>
            </a:r>
          </a:p>
          <a:p>
            <a:r>
              <a:rPr lang="en-US" dirty="0"/>
              <a:t>The ideal Supreme Court Justice would be Scalia reincarnated.</a:t>
            </a:r>
          </a:p>
          <a:p>
            <a:r>
              <a:rPr lang="en-US" dirty="0"/>
              <a:t>I have so many fabulous friends who happen to be gay, but I am a traditionalist.</a:t>
            </a:r>
          </a:p>
          <a:p>
            <a:endParaRPr lang="en-US" dirty="0"/>
          </a:p>
        </p:txBody>
      </p:sp>
      <p:sp>
        <p:nvSpPr>
          <p:cNvPr id="7" name="Content Placeholder 1"/>
          <p:cNvSpPr txBox="1">
            <a:spLocks/>
          </p:cNvSpPr>
          <p:nvPr/>
        </p:nvSpPr>
        <p:spPr>
          <a:xfrm>
            <a:off x="435863" y="971554"/>
            <a:ext cx="4081708" cy="394605"/>
          </a:xfrm>
          <a:prstGeom prst="rect">
            <a:avLst/>
          </a:prstGeom>
          <a:solidFill>
            <a:schemeClr val="accent5"/>
          </a:solidFill>
        </p:spPr>
        <p:txBody>
          <a:bodyPr vert="horz" lIns="91440" tIns="45720" rIns="91440" bIns="45720" rtlCol="0">
            <a:normAutofit fontScale="92500" lnSpcReduction="1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solidFill>
                  <a:schemeClr val="bg1"/>
                </a:solidFill>
              </a:rPr>
              <a:t>Top 5</a:t>
            </a:r>
          </a:p>
        </p:txBody>
      </p:sp>
      <p:sp>
        <p:nvSpPr>
          <p:cNvPr id="8" name="Content Placeholder 1"/>
          <p:cNvSpPr txBox="1">
            <a:spLocks/>
          </p:cNvSpPr>
          <p:nvPr/>
        </p:nvSpPr>
        <p:spPr>
          <a:xfrm>
            <a:off x="4669970" y="971553"/>
            <a:ext cx="4081708" cy="394605"/>
          </a:xfrm>
          <a:prstGeom prst="rect">
            <a:avLst/>
          </a:prstGeom>
          <a:solidFill>
            <a:schemeClr val="accent6">
              <a:lumMod val="75000"/>
            </a:schemeClr>
          </a:solidFill>
        </p:spPr>
        <p:txBody>
          <a:bodyPr vert="horz" lIns="91440" tIns="45720" rIns="91440" bIns="45720" rtlCol="0">
            <a:normAutofit fontScale="92500" lnSpcReduction="1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solidFill>
                  <a:schemeClr val="bg1"/>
                </a:solidFill>
              </a:rPr>
              <a:t>Bottom 5</a:t>
            </a:r>
          </a:p>
        </p:txBody>
      </p:sp>
    </p:spTree>
    <p:extLst>
      <p:ext uri="{BB962C8B-B14F-4D97-AF65-F5344CB8AC3E}">
        <p14:creationId xmlns:p14="http://schemas.microsoft.com/office/powerpoint/2010/main" val="243186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Top Statements – Republicans vs. Democrats </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8</a:t>
            </a:fld>
            <a:endParaRPr lang="en-US" dirty="0"/>
          </a:p>
        </p:txBody>
      </p:sp>
      <p:sp>
        <p:nvSpPr>
          <p:cNvPr id="6" name="Content Placeholder 1"/>
          <p:cNvSpPr txBox="1">
            <a:spLocks/>
          </p:cNvSpPr>
          <p:nvPr/>
        </p:nvSpPr>
        <p:spPr>
          <a:xfrm>
            <a:off x="283463" y="1445082"/>
            <a:ext cx="4386507" cy="5087548"/>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Our country needs a truly great leader, and we need a truly great leader now.</a:t>
            </a:r>
          </a:p>
          <a:p>
            <a:r>
              <a:rPr lang="en-US" dirty="0">
                <a:solidFill>
                  <a:srgbClr val="0070C0"/>
                </a:solidFill>
              </a:rPr>
              <a:t>We have to have a wall. We have to have a border. And in that wall we’re going to have a big fat door where people can come into the country, but they have to come in legally.</a:t>
            </a:r>
          </a:p>
          <a:p>
            <a:r>
              <a:rPr lang="en-US" dirty="0">
                <a:solidFill>
                  <a:srgbClr val="0070C0"/>
                </a:solidFill>
              </a:rPr>
              <a:t>Militarily, we're going to build up our military. We're going to have such a strong military that nobody, nobody is going to mess with us. We're not going to have to use it.</a:t>
            </a:r>
          </a:p>
          <a:p>
            <a:r>
              <a:rPr lang="en-US" dirty="0">
                <a:solidFill>
                  <a:srgbClr val="0070C0"/>
                </a:solidFill>
              </a:rPr>
              <a:t>If you tax something you get less of it. It's as simple as that. The more you tax work, the less people are willing to work. The more you tax investments, the fewer investments you'll get. This isn't rocket science.</a:t>
            </a:r>
          </a:p>
          <a:p>
            <a:r>
              <a:rPr lang="en-US" dirty="0"/>
              <a:t>The way veterans are being treated in our country is a disgrace.</a:t>
            </a:r>
          </a:p>
        </p:txBody>
      </p:sp>
      <p:sp>
        <p:nvSpPr>
          <p:cNvPr id="7" name="Content Placeholder 1"/>
          <p:cNvSpPr txBox="1">
            <a:spLocks/>
          </p:cNvSpPr>
          <p:nvPr/>
        </p:nvSpPr>
        <p:spPr>
          <a:xfrm>
            <a:off x="4669970" y="1445082"/>
            <a:ext cx="4240204" cy="4803318"/>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Our country needs a truly great leader, and we need a truly great leader now.</a:t>
            </a:r>
          </a:p>
          <a:p>
            <a:r>
              <a:rPr lang="en-US" dirty="0"/>
              <a:t>One of the key problems today is that politics is such a disgrace. Good people don’t go into government.</a:t>
            </a:r>
          </a:p>
          <a:p>
            <a:r>
              <a:rPr lang="en-US" dirty="0"/>
              <a:t>Unions are about the only political force reminding us to remember the American working family.</a:t>
            </a:r>
          </a:p>
          <a:p>
            <a:r>
              <a:rPr lang="en-US" dirty="0"/>
              <a:t>We need to once again have a government that is of the people, for the people and by the people.</a:t>
            </a:r>
          </a:p>
          <a:p>
            <a:r>
              <a:rPr lang="en-US" dirty="0"/>
              <a:t>We must have universal healthcare. We should not hear so many stories of families ruined by healthcare expenses.</a:t>
            </a:r>
          </a:p>
          <a:p>
            <a:pPr marL="0" indent="0">
              <a:buNone/>
            </a:pPr>
            <a:endParaRPr lang="en-US" dirty="0"/>
          </a:p>
          <a:p>
            <a:endParaRPr lang="en-US" dirty="0"/>
          </a:p>
        </p:txBody>
      </p:sp>
      <p:sp>
        <p:nvSpPr>
          <p:cNvPr id="8" name="Content Placeholder 1"/>
          <p:cNvSpPr txBox="1">
            <a:spLocks/>
          </p:cNvSpPr>
          <p:nvPr/>
        </p:nvSpPr>
        <p:spPr>
          <a:xfrm>
            <a:off x="435863" y="971554"/>
            <a:ext cx="4081708" cy="394605"/>
          </a:xfrm>
          <a:prstGeom prst="rect">
            <a:avLst/>
          </a:prstGeom>
          <a:solidFill>
            <a:schemeClr val="accent3"/>
          </a:solidFill>
        </p:spPr>
        <p:txBody>
          <a:bodyPr vert="horz" lIns="91440" tIns="45720" rIns="91440" bIns="45720" rtlCol="0">
            <a:normAutofit fontScale="92500" lnSpcReduction="1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solidFill>
                  <a:schemeClr val="bg1"/>
                </a:solidFill>
              </a:rPr>
              <a:t>Republicans</a:t>
            </a:r>
          </a:p>
        </p:txBody>
      </p:sp>
      <p:sp>
        <p:nvSpPr>
          <p:cNvPr id="9" name="Content Placeholder 1"/>
          <p:cNvSpPr txBox="1">
            <a:spLocks/>
          </p:cNvSpPr>
          <p:nvPr/>
        </p:nvSpPr>
        <p:spPr>
          <a:xfrm>
            <a:off x="4669970" y="971553"/>
            <a:ext cx="4081708" cy="394605"/>
          </a:xfrm>
          <a:prstGeom prst="rect">
            <a:avLst/>
          </a:prstGeom>
          <a:solidFill>
            <a:schemeClr val="accent6">
              <a:lumMod val="75000"/>
            </a:schemeClr>
          </a:solidFill>
        </p:spPr>
        <p:txBody>
          <a:bodyPr vert="horz" lIns="91440" tIns="45720" rIns="91440" bIns="45720" rtlCol="0">
            <a:normAutofit fontScale="92500" lnSpcReduction="100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solidFill>
                  <a:schemeClr val="bg1"/>
                </a:solidFill>
              </a:rPr>
              <a:t>Democrats</a:t>
            </a:r>
          </a:p>
        </p:txBody>
      </p:sp>
      <p:sp>
        <p:nvSpPr>
          <p:cNvPr id="10" name="TextBox 9"/>
          <p:cNvSpPr txBox="1"/>
          <p:nvPr/>
        </p:nvSpPr>
        <p:spPr>
          <a:xfrm>
            <a:off x="5152989" y="6082738"/>
            <a:ext cx="3274166" cy="307777"/>
          </a:xfrm>
          <a:prstGeom prst="rect">
            <a:avLst/>
          </a:prstGeom>
          <a:noFill/>
        </p:spPr>
        <p:txBody>
          <a:bodyPr wrap="none" rtlCol="0">
            <a:spAutoFit/>
          </a:bodyPr>
          <a:lstStyle/>
          <a:p>
            <a:r>
              <a:rPr lang="en-US" sz="1400" i="1" dirty="0">
                <a:solidFill>
                  <a:srgbClr val="0070C0"/>
                </a:solidFill>
              </a:rPr>
              <a:t>Blue = Bottom 5 statements for Democrats</a:t>
            </a:r>
          </a:p>
        </p:txBody>
      </p:sp>
    </p:spTree>
    <p:extLst>
      <p:ext uri="{BB962C8B-B14F-4D97-AF65-F5344CB8AC3E}">
        <p14:creationId xmlns:p14="http://schemas.microsoft.com/office/powerpoint/2010/main" val="382365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2910380786"/>
              </p:ext>
            </p:extLst>
          </p:nvPr>
        </p:nvGraphicFramePr>
        <p:xfrm>
          <a:off x="111443" y="1677600"/>
          <a:ext cx="8485187"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p:txBody>
          <a:bodyPr>
            <a:normAutofit/>
          </a:bodyPr>
          <a:lstStyle/>
          <a:p>
            <a:r>
              <a:rPr lang="en-US" sz="2800" dirty="0"/>
              <a:t>Aggregate Analysis</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9</a:t>
            </a:fld>
            <a:endParaRPr lang="en-US" dirty="0"/>
          </a:p>
        </p:txBody>
      </p:sp>
      <p:sp>
        <p:nvSpPr>
          <p:cNvPr id="10" name="Content Placeholder 1"/>
          <p:cNvSpPr txBox="1">
            <a:spLocks/>
          </p:cNvSpPr>
          <p:nvPr/>
        </p:nvSpPr>
        <p:spPr>
          <a:xfrm>
            <a:off x="374904" y="998164"/>
            <a:ext cx="8494776" cy="554034"/>
          </a:xfrm>
          <a:prstGeom prst="rect">
            <a:avLst/>
          </a:prstGeom>
        </p:spPr>
        <p:txBody>
          <a:bodyPr vert="horz" lIns="91440" tIns="45720" rIns="91440" bIns="45720" rtlCol="0">
            <a:normAutofit fontScale="92500"/>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R2 is very high, indicating utilities are </a:t>
            </a:r>
            <a:r>
              <a:rPr lang="en-US" i="1" dirty="0"/>
              <a:t>on average </a:t>
            </a:r>
            <a:r>
              <a:rPr lang="en-US" dirty="0"/>
              <a:t>almost identical</a:t>
            </a:r>
          </a:p>
        </p:txBody>
      </p:sp>
      <p:sp>
        <p:nvSpPr>
          <p:cNvPr id="2" name="Rectangle 1"/>
          <p:cNvSpPr/>
          <p:nvPr/>
        </p:nvSpPr>
        <p:spPr>
          <a:xfrm>
            <a:off x="6620256" y="2231634"/>
            <a:ext cx="822960" cy="415498"/>
          </a:xfrm>
          <a:prstGeom prst="rect">
            <a:avLst/>
          </a:prstGeom>
        </p:spPr>
        <p:txBody>
          <a:bodyPr wrap="square">
            <a:spAutoFit/>
          </a:bodyPr>
          <a:lstStyle/>
          <a:p>
            <a:pPr algn="ctr">
              <a:defRPr sz="900" b="0" i="0" u="none" strike="noStrike" kern="1200" baseline="0">
                <a:solidFill>
                  <a:sysClr val="windowText" lastClr="000000">
                    <a:lumMod val="65000"/>
                    <a:lumOff val="35000"/>
                  </a:sysClr>
                </a:solidFill>
                <a:latin typeface="+mn-lt"/>
                <a:ea typeface="+mn-ea"/>
                <a:cs typeface="+mn-cs"/>
              </a:defRPr>
            </a:pPr>
            <a:r>
              <a:rPr lang="en-US" sz="1050" dirty="0"/>
              <a:t>y = 1.0263x</a:t>
            </a:r>
            <a:br>
              <a:rPr lang="en-US" sz="1050" dirty="0"/>
            </a:br>
            <a:r>
              <a:rPr lang="en-US" sz="1050" dirty="0"/>
              <a:t>R² = 0.9921</a:t>
            </a:r>
          </a:p>
        </p:txBody>
      </p:sp>
    </p:spTree>
    <p:extLst>
      <p:ext uri="{BB962C8B-B14F-4D97-AF65-F5344CB8AC3E}">
        <p14:creationId xmlns:p14="http://schemas.microsoft.com/office/powerpoint/2010/main" val="947392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1720378" y="1833265"/>
            <a:ext cx="2271957" cy="1040564"/>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283464" y="192789"/>
            <a:ext cx="6843477" cy="804672"/>
          </a:xfrm>
        </p:spPr>
        <p:txBody>
          <a:bodyPr>
            <a:normAutofit/>
          </a:bodyPr>
          <a:lstStyle/>
          <a:p>
            <a:r>
              <a:rPr lang="en-US" sz="2800" dirty="0"/>
              <a:t>Aggregate Analysis by Party Affiliation</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10</a:t>
            </a:fld>
            <a:endParaRPr lang="en-US" dirty="0"/>
          </a:p>
        </p:txBody>
      </p:sp>
      <p:graphicFrame>
        <p:nvGraphicFramePr>
          <p:cNvPr id="11" name="Chart 10"/>
          <p:cNvGraphicFramePr>
            <a:graphicFrameLocks/>
          </p:cNvGraphicFramePr>
          <p:nvPr>
            <p:extLst>
              <p:ext uri="{D42A27DB-BD31-4B8C-83A1-F6EECF244321}">
                <p14:modId xmlns:p14="http://schemas.microsoft.com/office/powerpoint/2010/main" val="167223546"/>
              </p:ext>
            </p:extLst>
          </p:nvPr>
        </p:nvGraphicFramePr>
        <p:xfrm>
          <a:off x="283464" y="998879"/>
          <a:ext cx="6256129" cy="5480739"/>
        </p:xfrm>
        <a:graphic>
          <a:graphicData uri="http://schemas.openxmlformats.org/drawingml/2006/chart">
            <c:chart xmlns:c="http://schemas.openxmlformats.org/drawingml/2006/chart" xmlns:r="http://schemas.openxmlformats.org/officeDocument/2006/relationships" r:id="rId2"/>
          </a:graphicData>
        </a:graphic>
      </p:graphicFrame>
      <p:sp>
        <p:nvSpPr>
          <p:cNvPr id="6" name="Oval 5"/>
          <p:cNvSpPr/>
          <p:nvPr/>
        </p:nvSpPr>
        <p:spPr>
          <a:xfrm>
            <a:off x="4865914" y="5233307"/>
            <a:ext cx="1673679" cy="669472"/>
          </a:xfrm>
          <a:prstGeom prst="ellipse">
            <a:avLst/>
          </a:prstGeom>
          <a:noFill/>
          <a:ln w="381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726881" y="4572923"/>
            <a:ext cx="2030556" cy="923330"/>
          </a:xfrm>
          <a:prstGeom prst="rect">
            <a:avLst/>
          </a:prstGeom>
          <a:noFill/>
        </p:spPr>
        <p:txBody>
          <a:bodyPr wrap="none" rtlCol="0">
            <a:spAutoFit/>
          </a:bodyPr>
          <a:lstStyle/>
          <a:p>
            <a:r>
              <a:rPr lang="en-US" dirty="0">
                <a:solidFill>
                  <a:schemeClr val="accent3"/>
                </a:solidFill>
              </a:rPr>
              <a:t>Democrats love</a:t>
            </a:r>
          </a:p>
          <a:p>
            <a:r>
              <a:rPr lang="en-US" dirty="0">
                <a:solidFill>
                  <a:schemeClr val="accent3"/>
                </a:solidFill>
              </a:rPr>
              <a:t>Trump’s statements</a:t>
            </a:r>
          </a:p>
          <a:p>
            <a:r>
              <a:rPr lang="en-US" dirty="0">
                <a:solidFill>
                  <a:schemeClr val="accent3"/>
                </a:solidFill>
              </a:rPr>
              <a:t>on Unions</a:t>
            </a:r>
          </a:p>
        </p:txBody>
      </p:sp>
      <p:sp>
        <p:nvSpPr>
          <p:cNvPr id="9" name="TextBox 8"/>
          <p:cNvSpPr txBox="1"/>
          <p:nvPr/>
        </p:nvSpPr>
        <p:spPr>
          <a:xfrm>
            <a:off x="6723354" y="1153218"/>
            <a:ext cx="2034083" cy="1200329"/>
          </a:xfrm>
          <a:prstGeom prst="rect">
            <a:avLst/>
          </a:prstGeom>
          <a:noFill/>
        </p:spPr>
        <p:txBody>
          <a:bodyPr wrap="none" rtlCol="0">
            <a:spAutoFit/>
          </a:bodyPr>
          <a:lstStyle/>
          <a:p>
            <a:r>
              <a:rPr lang="en-US" dirty="0">
                <a:solidFill>
                  <a:schemeClr val="accent6"/>
                </a:solidFill>
              </a:rPr>
              <a:t>Republicans love </a:t>
            </a:r>
          </a:p>
          <a:p>
            <a:r>
              <a:rPr lang="en-US" dirty="0">
                <a:solidFill>
                  <a:schemeClr val="accent6"/>
                </a:solidFill>
              </a:rPr>
              <a:t>Trump’s statements</a:t>
            </a:r>
          </a:p>
          <a:p>
            <a:r>
              <a:rPr lang="en-US" dirty="0">
                <a:solidFill>
                  <a:schemeClr val="accent6"/>
                </a:solidFill>
              </a:rPr>
              <a:t>on Immigration and</a:t>
            </a:r>
          </a:p>
          <a:p>
            <a:r>
              <a:rPr lang="en-US" dirty="0">
                <a:solidFill>
                  <a:schemeClr val="accent6"/>
                </a:solidFill>
              </a:rPr>
              <a:t>the opposition</a:t>
            </a:r>
          </a:p>
        </p:txBody>
      </p:sp>
      <p:sp>
        <p:nvSpPr>
          <p:cNvPr id="10" name="TextBox 9"/>
          <p:cNvSpPr txBox="1"/>
          <p:nvPr/>
        </p:nvSpPr>
        <p:spPr>
          <a:xfrm>
            <a:off x="6640825" y="2873829"/>
            <a:ext cx="2464906" cy="923330"/>
          </a:xfrm>
          <a:prstGeom prst="rect">
            <a:avLst/>
          </a:prstGeom>
          <a:noFill/>
        </p:spPr>
        <p:txBody>
          <a:bodyPr wrap="none" rtlCol="0">
            <a:spAutoFit/>
          </a:bodyPr>
          <a:lstStyle/>
          <a:p>
            <a:r>
              <a:rPr lang="en-US" dirty="0"/>
              <a:t>Both like his economic</a:t>
            </a:r>
          </a:p>
          <a:p>
            <a:r>
              <a:rPr lang="en-US" dirty="0"/>
              <a:t>credentials and patriotic</a:t>
            </a:r>
          </a:p>
          <a:p>
            <a:r>
              <a:rPr lang="en-US" dirty="0"/>
              <a:t>statements.</a:t>
            </a:r>
          </a:p>
        </p:txBody>
      </p:sp>
      <p:sp>
        <p:nvSpPr>
          <p:cNvPr id="12" name="Oval 11"/>
          <p:cNvSpPr/>
          <p:nvPr/>
        </p:nvSpPr>
        <p:spPr>
          <a:xfrm>
            <a:off x="4176096" y="1346395"/>
            <a:ext cx="2053254" cy="1715211"/>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35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p:bldP spid="9" grpId="0"/>
      <p:bldP spid="10"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630708353"/>
              </p:ext>
            </p:extLst>
          </p:nvPr>
        </p:nvGraphicFramePr>
        <p:xfrm>
          <a:off x="1583871" y="1669758"/>
          <a:ext cx="5625846" cy="1828800"/>
        </p:xfrm>
        <a:graphic>
          <a:graphicData uri="http://schemas.openxmlformats.org/drawingml/2006/table">
            <a:tbl>
              <a:tblPr firstRow="1" bandRow="1">
                <a:tableStyleId>{93296810-A885-4BE3-A3E7-6D5BEEA58F35}</a:tableStyleId>
              </a:tblPr>
              <a:tblGrid>
                <a:gridCol w="1098298">
                  <a:extLst>
                    <a:ext uri="{9D8B030D-6E8A-4147-A177-3AD203B41FA5}">
                      <a16:colId xmlns:a16="http://schemas.microsoft.com/office/drawing/2014/main" val="1605908322"/>
                    </a:ext>
                  </a:extLst>
                </a:gridCol>
                <a:gridCol w="1131887">
                  <a:extLst>
                    <a:ext uri="{9D8B030D-6E8A-4147-A177-3AD203B41FA5}">
                      <a16:colId xmlns:a16="http://schemas.microsoft.com/office/drawing/2014/main" val="818098102"/>
                    </a:ext>
                  </a:extLst>
                </a:gridCol>
                <a:gridCol w="1131887">
                  <a:extLst>
                    <a:ext uri="{9D8B030D-6E8A-4147-A177-3AD203B41FA5}">
                      <a16:colId xmlns:a16="http://schemas.microsoft.com/office/drawing/2014/main" val="2606118208"/>
                    </a:ext>
                  </a:extLst>
                </a:gridCol>
                <a:gridCol w="1131887">
                  <a:extLst>
                    <a:ext uri="{9D8B030D-6E8A-4147-A177-3AD203B41FA5}">
                      <a16:colId xmlns:a16="http://schemas.microsoft.com/office/drawing/2014/main" val="435593989"/>
                    </a:ext>
                  </a:extLst>
                </a:gridCol>
                <a:gridCol w="1131887">
                  <a:extLst>
                    <a:ext uri="{9D8B030D-6E8A-4147-A177-3AD203B41FA5}">
                      <a16:colId xmlns:a16="http://schemas.microsoft.com/office/drawing/2014/main" val="3796912168"/>
                    </a:ext>
                  </a:extLst>
                </a:gridCol>
              </a:tblGrid>
              <a:tr h="363265">
                <a:tc>
                  <a:txBody>
                    <a:bodyPr/>
                    <a:lstStyle/>
                    <a:p>
                      <a:pPr algn="ctr"/>
                      <a:endParaRPr lang="en-US" dirty="0"/>
                    </a:p>
                  </a:txBody>
                  <a:tcPr anchor="ctr">
                    <a:solidFill>
                      <a:schemeClr val="bg1"/>
                    </a:solidFill>
                  </a:tcPr>
                </a:tc>
                <a:tc>
                  <a:txBody>
                    <a:bodyPr/>
                    <a:lstStyle/>
                    <a:p>
                      <a:pPr algn="ctr"/>
                      <a:r>
                        <a:rPr lang="en-US" dirty="0"/>
                        <a:t>EM </a:t>
                      </a:r>
                      <a:r>
                        <a:rPr lang="en-US" dirty="0" err="1"/>
                        <a:t>Clus</a:t>
                      </a:r>
                      <a:endParaRPr lang="en-US" dirty="0"/>
                    </a:p>
                  </a:txBody>
                  <a:tcPr anchor="ctr"/>
                </a:tc>
                <a:tc>
                  <a:txBody>
                    <a:bodyPr/>
                    <a:lstStyle/>
                    <a:p>
                      <a:pPr algn="ctr"/>
                      <a:r>
                        <a:rPr lang="en-US" dirty="0"/>
                        <a:t>HB </a:t>
                      </a:r>
                      <a:r>
                        <a:rPr lang="en-US" dirty="0" err="1"/>
                        <a:t>Clus</a:t>
                      </a:r>
                      <a:endParaRPr lang="en-US" dirty="0"/>
                    </a:p>
                  </a:txBody>
                  <a:tcPr anchor="ctr"/>
                </a:tc>
                <a:tc>
                  <a:txBody>
                    <a:bodyPr/>
                    <a:lstStyle/>
                    <a:p>
                      <a:pPr algn="ctr"/>
                      <a:r>
                        <a:rPr lang="en-US" dirty="0"/>
                        <a:t>EM</a:t>
                      </a:r>
                      <a:r>
                        <a:rPr lang="en-US" baseline="0" dirty="0"/>
                        <a:t> LC</a:t>
                      </a:r>
                      <a:endParaRPr lang="en-US" dirty="0"/>
                    </a:p>
                  </a:txBody>
                  <a:tcPr anchor="ctr"/>
                </a:tc>
                <a:tc>
                  <a:txBody>
                    <a:bodyPr/>
                    <a:lstStyle/>
                    <a:p>
                      <a:pPr algn="ctr"/>
                      <a:r>
                        <a:rPr lang="en-US" dirty="0"/>
                        <a:t>HB LC</a:t>
                      </a:r>
                    </a:p>
                  </a:txBody>
                  <a:tcPr anchor="ctr"/>
                </a:tc>
                <a:extLst>
                  <a:ext uri="{0D108BD9-81ED-4DB2-BD59-A6C34878D82A}">
                    <a16:rowId xmlns:a16="http://schemas.microsoft.com/office/drawing/2014/main" val="1985022554"/>
                  </a:ext>
                </a:extLst>
              </a:tr>
              <a:tr h="36326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bg1"/>
                          </a:solidFill>
                        </a:rPr>
                        <a:t>EM </a:t>
                      </a:r>
                      <a:r>
                        <a:rPr lang="en-US" b="1" dirty="0" err="1">
                          <a:solidFill>
                            <a:schemeClr val="bg1"/>
                          </a:solidFill>
                        </a:rPr>
                        <a:t>Clus</a:t>
                      </a:r>
                      <a:endParaRPr lang="en-US" b="1" dirty="0">
                        <a:solidFill>
                          <a:schemeClr val="bg1"/>
                        </a:solidFill>
                      </a:endParaRPr>
                    </a:p>
                  </a:txBody>
                  <a:tcPr anchor="ctr">
                    <a:solidFill>
                      <a:schemeClr val="accent6"/>
                    </a:solidFill>
                  </a:tcPr>
                </a:tc>
                <a:tc>
                  <a:txBody>
                    <a:bodyPr/>
                    <a:lstStyle/>
                    <a:p>
                      <a:pPr algn="ctr"/>
                      <a:r>
                        <a:rPr lang="en-US" dirty="0"/>
                        <a:t>100%</a:t>
                      </a:r>
                    </a:p>
                  </a:txBody>
                  <a:tcPr anchor="ctr">
                    <a:solidFill>
                      <a:schemeClr val="accent2">
                        <a:lumMod val="75000"/>
                      </a:schemeClr>
                    </a:solidFill>
                  </a:tcPr>
                </a:tc>
                <a:tc>
                  <a:txBody>
                    <a:bodyPr/>
                    <a:lstStyle/>
                    <a:p>
                      <a:pPr algn="ctr"/>
                      <a:r>
                        <a:rPr lang="en-US" dirty="0"/>
                        <a:t>96.4%</a:t>
                      </a:r>
                    </a:p>
                  </a:txBody>
                  <a:tcPr anchor="ctr">
                    <a:solidFill>
                      <a:schemeClr val="accent2"/>
                    </a:solidFill>
                  </a:tcPr>
                </a:tc>
                <a:tc>
                  <a:txBody>
                    <a:bodyPr/>
                    <a:lstStyle/>
                    <a:p>
                      <a:pPr algn="ctr"/>
                      <a:r>
                        <a:rPr lang="en-US" dirty="0"/>
                        <a:t>93.8%</a:t>
                      </a:r>
                    </a:p>
                  </a:txBody>
                  <a:tcPr anchor="ctr">
                    <a:solidFill>
                      <a:schemeClr val="accent2">
                        <a:lumMod val="60000"/>
                        <a:lumOff val="40000"/>
                      </a:schemeClr>
                    </a:solidFill>
                  </a:tcPr>
                </a:tc>
                <a:tc>
                  <a:txBody>
                    <a:bodyPr/>
                    <a:lstStyle/>
                    <a:p>
                      <a:pPr algn="ctr"/>
                      <a:r>
                        <a:rPr lang="en-US" dirty="0"/>
                        <a:t>92.3%</a:t>
                      </a:r>
                    </a:p>
                  </a:txBody>
                  <a:tcPr anchor="ctr">
                    <a:solidFill>
                      <a:schemeClr val="accent2">
                        <a:lumMod val="40000"/>
                        <a:lumOff val="60000"/>
                      </a:schemeClr>
                    </a:solidFill>
                  </a:tcPr>
                </a:tc>
                <a:extLst>
                  <a:ext uri="{0D108BD9-81ED-4DB2-BD59-A6C34878D82A}">
                    <a16:rowId xmlns:a16="http://schemas.microsoft.com/office/drawing/2014/main" val="478054053"/>
                  </a:ext>
                </a:extLst>
              </a:tr>
              <a:tr h="36326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bg1"/>
                          </a:solidFill>
                        </a:rPr>
                        <a:t>HB </a:t>
                      </a:r>
                      <a:r>
                        <a:rPr lang="en-US" b="1" dirty="0" err="1">
                          <a:solidFill>
                            <a:schemeClr val="bg1"/>
                          </a:solidFill>
                        </a:rPr>
                        <a:t>Clus</a:t>
                      </a:r>
                      <a:endParaRPr lang="en-US" b="1" dirty="0">
                        <a:solidFill>
                          <a:schemeClr val="bg1"/>
                        </a:solidFill>
                      </a:endParaRPr>
                    </a:p>
                  </a:txBody>
                  <a:tcPr anchor="ctr">
                    <a:solidFill>
                      <a:schemeClr val="accent6"/>
                    </a:solidFill>
                  </a:tcPr>
                </a:tc>
                <a:tc>
                  <a:txBody>
                    <a:bodyPr/>
                    <a:lstStyle/>
                    <a:p>
                      <a:pPr algn="ctr"/>
                      <a:r>
                        <a:rPr lang="en-US" dirty="0"/>
                        <a:t>96.4%</a:t>
                      </a:r>
                    </a:p>
                  </a:txBody>
                  <a:tcPr anchor="ctr">
                    <a:solidFill>
                      <a:schemeClr val="accent2"/>
                    </a:solidFill>
                  </a:tcPr>
                </a:tc>
                <a:tc>
                  <a:txBody>
                    <a:bodyPr/>
                    <a:lstStyle/>
                    <a:p>
                      <a:pPr algn="ctr"/>
                      <a:r>
                        <a:rPr lang="en-US" dirty="0"/>
                        <a:t>100%</a:t>
                      </a:r>
                    </a:p>
                  </a:txBody>
                  <a:tcPr anchor="ctr">
                    <a:solidFill>
                      <a:schemeClr val="accent2">
                        <a:lumMod val="75000"/>
                      </a:schemeClr>
                    </a:solidFill>
                  </a:tcPr>
                </a:tc>
                <a:tc>
                  <a:txBody>
                    <a:bodyPr/>
                    <a:lstStyle/>
                    <a:p>
                      <a:pPr algn="ctr"/>
                      <a:r>
                        <a:rPr lang="en-US" dirty="0"/>
                        <a:t>93.6%</a:t>
                      </a:r>
                    </a:p>
                  </a:txBody>
                  <a:tcPr anchor="ctr">
                    <a:solidFill>
                      <a:schemeClr val="accent2">
                        <a:lumMod val="40000"/>
                        <a:lumOff val="6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94.1%</a:t>
                      </a:r>
                    </a:p>
                  </a:txBody>
                  <a:tcPr anchor="ctr">
                    <a:solidFill>
                      <a:schemeClr val="accent2">
                        <a:lumMod val="60000"/>
                        <a:lumOff val="40000"/>
                      </a:schemeClr>
                    </a:solidFill>
                  </a:tcPr>
                </a:tc>
                <a:extLst>
                  <a:ext uri="{0D108BD9-81ED-4DB2-BD59-A6C34878D82A}">
                    <a16:rowId xmlns:a16="http://schemas.microsoft.com/office/drawing/2014/main" val="3430118172"/>
                  </a:ext>
                </a:extLst>
              </a:tr>
              <a:tr h="36326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bg1"/>
                          </a:solidFill>
                        </a:rPr>
                        <a:t>EM</a:t>
                      </a:r>
                      <a:r>
                        <a:rPr lang="en-US" b="1" baseline="0" dirty="0">
                          <a:solidFill>
                            <a:schemeClr val="bg1"/>
                          </a:solidFill>
                        </a:rPr>
                        <a:t> LC</a:t>
                      </a:r>
                      <a:endParaRPr lang="en-US" b="1" dirty="0">
                        <a:solidFill>
                          <a:schemeClr val="bg1"/>
                        </a:solidFill>
                      </a:endParaRPr>
                    </a:p>
                  </a:txBody>
                  <a:tcPr anchor="ctr">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93.8%</a:t>
                      </a:r>
                    </a:p>
                  </a:txBody>
                  <a:tcPr anchor="ctr">
                    <a:solidFill>
                      <a:schemeClr val="accent2">
                        <a:lumMod val="60000"/>
                        <a:lumOff val="4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93.6%</a:t>
                      </a:r>
                    </a:p>
                  </a:txBody>
                  <a:tcPr anchor="ctr">
                    <a:solidFill>
                      <a:schemeClr val="accent2">
                        <a:lumMod val="40000"/>
                        <a:lumOff val="60000"/>
                      </a:schemeClr>
                    </a:solidFill>
                  </a:tcPr>
                </a:tc>
                <a:tc>
                  <a:txBody>
                    <a:bodyPr/>
                    <a:lstStyle/>
                    <a:p>
                      <a:pPr algn="ctr"/>
                      <a:r>
                        <a:rPr lang="en-US" dirty="0"/>
                        <a:t>100%</a:t>
                      </a:r>
                    </a:p>
                  </a:txBody>
                  <a:tcPr anchor="ctr">
                    <a:solidFill>
                      <a:schemeClr val="accent2">
                        <a:lumMod val="75000"/>
                      </a:schemeClr>
                    </a:solidFill>
                  </a:tcPr>
                </a:tc>
                <a:tc>
                  <a:txBody>
                    <a:bodyPr/>
                    <a:lstStyle/>
                    <a:p>
                      <a:pPr algn="ctr"/>
                      <a:r>
                        <a:rPr lang="en-US" dirty="0"/>
                        <a:t>96.0%</a:t>
                      </a:r>
                    </a:p>
                  </a:txBody>
                  <a:tcPr anchor="ctr">
                    <a:solidFill>
                      <a:schemeClr val="accent2"/>
                    </a:solidFill>
                  </a:tcPr>
                </a:tc>
                <a:extLst>
                  <a:ext uri="{0D108BD9-81ED-4DB2-BD59-A6C34878D82A}">
                    <a16:rowId xmlns:a16="http://schemas.microsoft.com/office/drawing/2014/main" val="2168542937"/>
                  </a:ext>
                </a:extLst>
              </a:tr>
              <a:tr h="36326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bg1"/>
                          </a:solidFill>
                        </a:rPr>
                        <a:t>HB LC</a:t>
                      </a:r>
                    </a:p>
                  </a:txBody>
                  <a:tcPr anchor="ctr">
                    <a:solidFill>
                      <a:schemeClr val="accent6"/>
                    </a:solidFill>
                  </a:tcPr>
                </a:tc>
                <a:tc>
                  <a:txBody>
                    <a:bodyPr/>
                    <a:lstStyle/>
                    <a:p>
                      <a:pPr algn="ctr"/>
                      <a:r>
                        <a:rPr lang="en-US" dirty="0"/>
                        <a:t>92.3%</a:t>
                      </a:r>
                    </a:p>
                  </a:txBody>
                  <a:tcPr anchor="ctr">
                    <a:solidFill>
                      <a:schemeClr val="accent2">
                        <a:lumMod val="40000"/>
                        <a:lumOff val="6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94.1%</a:t>
                      </a:r>
                    </a:p>
                  </a:txBody>
                  <a:tcPr anchor="ctr">
                    <a:solidFill>
                      <a:schemeClr val="accent2">
                        <a:lumMod val="60000"/>
                        <a:lumOff val="40000"/>
                      </a:schemeClr>
                    </a:solidFill>
                  </a:tcPr>
                </a:tc>
                <a:tc>
                  <a:txBody>
                    <a:bodyPr/>
                    <a:lstStyle/>
                    <a:p>
                      <a:pPr algn="ctr"/>
                      <a:r>
                        <a:rPr lang="en-US" dirty="0"/>
                        <a:t>96.0%</a:t>
                      </a:r>
                    </a:p>
                  </a:txBody>
                  <a:tcPr anchor="ctr">
                    <a:solidFill>
                      <a:schemeClr val="accent2"/>
                    </a:solidFill>
                  </a:tcPr>
                </a:tc>
                <a:tc>
                  <a:txBody>
                    <a:bodyPr/>
                    <a:lstStyle/>
                    <a:p>
                      <a:pPr algn="ctr"/>
                      <a:r>
                        <a:rPr lang="en-US" dirty="0"/>
                        <a:t>100%</a:t>
                      </a:r>
                    </a:p>
                  </a:txBody>
                  <a:tcPr anchor="ctr">
                    <a:solidFill>
                      <a:schemeClr val="accent2">
                        <a:lumMod val="75000"/>
                      </a:schemeClr>
                    </a:solidFill>
                  </a:tcPr>
                </a:tc>
                <a:extLst>
                  <a:ext uri="{0D108BD9-81ED-4DB2-BD59-A6C34878D82A}">
                    <a16:rowId xmlns:a16="http://schemas.microsoft.com/office/drawing/2014/main" val="2892166084"/>
                  </a:ext>
                </a:extLst>
              </a:tr>
            </a:tbl>
          </a:graphicData>
        </a:graphic>
      </p:graphicFrame>
      <p:sp>
        <p:nvSpPr>
          <p:cNvPr id="3" name="Title 2"/>
          <p:cNvSpPr>
            <a:spLocks noGrp="1"/>
          </p:cNvSpPr>
          <p:nvPr>
            <p:ph type="title"/>
          </p:nvPr>
        </p:nvSpPr>
        <p:spPr>
          <a:xfrm>
            <a:off x="120175" y="193491"/>
            <a:ext cx="7758611" cy="804672"/>
          </a:xfrm>
        </p:spPr>
        <p:txBody>
          <a:bodyPr>
            <a:noAutofit/>
          </a:bodyPr>
          <a:lstStyle/>
          <a:p>
            <a:r>
              <a:rPr lang="en-US" dirty="0"/>
              <a:t>5 Segment Solutions on Anchored Utilities Very Consistent</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11</a:t>
            </a:fld>
            <a:endParaRPr lang="en-US" dirty="0"/>
          </a:p>
        </p:txBody>
      </p:sp>
      <p:sp>
        <p:nvSpPr>
          <p:cNvPr id="7" name="TextBox 6"/>
          <p:cNvSpPr txBox="1"/>
          <p:nvPr/>
        </p:nvSpPr>
        <p:spPr>
          <a:xfrm>
            <a:off x="498021" y="919758"/>
            <a:ext cx="7544053" cy="369332"/>
          </a:xfrm>
          <a:prstGeom prst="rect">
            <a:avLst/>
          </a:prstGeom>
          <a:noFill/>
        </p:spPr>
        <p:txBody>
          <a:bodyPr wrap="none" rtlCol="0">
            <a:spAutoFit/>
          </a:bodyPr>
          <a:lstStyle/>
          <a:p>
            <a:r>
              <a:rPr lang="en-US" dirty="0"/>
              <a:t>More consistency across utility calculation method than segmentation method</a:t>
            </a:r>
          </a:p>
        </p:txBody>
      </p:sp>
      <p:sp>
        <p:nvSpPr>
          <p:cNvPr id="8" name="TextBox 7"/>
          <p:cNvSpPr txBox="1"/>
          <p:nvPr/>
        </p:nvSpPr>
        <p:spPr>
          <a:xfrm>
            <a:off x="1694901" y="1262765"/>
            <a:ext cx="5403787" cy="461665"/>
          </a:xfrm>
          <a:prstGeom prst="rect">
            <a:avLst/>
          </a:prstGeom>
          <a:noFill/>
        </p:spPr>
        <p:txBody>
          <a:bodyPr wrap="none" rtlCol="0">
            <a:spAutoFit/>
          </a:bodyPr>
          <a:lstStyle/>
          <a:p>
            <a:r>
              <a:rPr lang="en-US" sz="2400" b="1" dirty="0"/>
              <a:t>Percent Segment Assignment Agreement</a:t>
            </a:r>
          </a:p>
        </p:txBody>
      </p:sp>
      <p:sp>
        <p:nvSpPr>
          <p:cNvPr id="9" name="Rectangle 8"/>
          <p:cNvSpPr/>
          <p:nvPr/>
        </p:nvSpPr>
        <p:spPr>
          <a:xfrm>
            <a:off x="283463" y="3715939"/>
            <a:ext cx="1543050" cy="2471335"/>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tx1"/>
                </a:solidFill>
              </a:rPr>
              <a:t>Trump Fanatics</a:t>
            </a:r>
          </a:p>
          <a:p>
            <a:pPr algn="ctr"/>
            <a:r>
              <a:rPr lang="en-US" b="1" dirty="0">
                <a:solidFill>
                  <a:schemeClr val="tx1"/>
                </a:solidFill>
              </a:rPr>
              <a:t>12%</a:t>
            </a:r>
          </a:p>
          <a:p>
            <a:endParaRPr lang="en-US" sz="1000" b="1" dirty="0">
              <a:solidFill>
                <a:schemeClr val="tx1"/>
              </a:solidFill>
            </a:endParaRPr>
          </a:p>
          <a:p>
            <a:r>
              <a:rPr lang="en-US" sz="1200" b="1" dirty="0">
                <a:solidFill>
                  <a:schemeClr val="tx1"/>
                </a:solidFill>
              </a:rPr>
              <a:t>American interests come first</a:t>
            </a:r>
          </a:p>
          <a:p>
            <a:endParaRPr lang="en-US" sz="1200" b="1" dirty="0">
              <a:solidFill>
                <a:schemeClr val="tx1"/>
              </a:solidFill>
            </a:endParaRPr>
          </a:p>
          <a:p>
            <a:r>
              <a:rPr lang="en-US" sz="1200" b="1" dirty="0">
                <a:solidFill>
                  <a:schemeClr val="tx1"/>
                </a:solidFill>
              </a:rPr>
              <a:t>Obamacare is a disaster</a:t>
            </a:r>
          </a:p>
          <a:p>
            <a:endParaRPr lang="en-US" sz="1200" b="1" dirty="0">
              <a:solidFill>
                <a:schemeClr val="tx1"/>
              </a:solidFill>
            </a:endParaRPr>
          </a:p>
          <a:p>
            <a:r>
              <a:rPr lang="en-US" sz="1200" b="1" dirty="0">
                <a:solidFill>
                  <a:schemeClr val="tx1"/>
                </a:solidFill>
              </a:rPr>
              <a:t>Our unprotected border is a threat</a:t>
            </a:r>
          </a:p>
        </p:txBody>
      </p:sp>
      <p:sp>
        <p:nvSpPr>
          <p:cNvPr id="11" name="Rectangle 10"/>
          <p:cNvSpPr/>
          <p:nvPr/>
        </p:nvSpPr>
        <p:spPr>
          <a:xfrm>
            <a:off x="2017801" y="3715939"/>
            <a:ext cx="1543050" cy="2471335"/>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tx1"/>
                </a:solidFill>
              </a:rPr>
              <a:t>Trump Leaners</a:t>
            </a:r>
          </a:p>
          <a:p>
            <a:pPr algn="ctr"/>
            <a:r>
              <a:rPr lang="en-US" b="1" dirty="0">
                <a:solidFill>
                  <a:schemeClr val="tx1"/>
                </a:solidFill>
              </a:rPr>
              <a:t>30%</a:t>
            </a:r>
          </a:p>
          <a:p>
            <a:endParaRPr lang="en-US" sz="1000" b="1" dirty="0">
              <a:solidFill>
                <a:schemeClr val="tx1"/>
              </a:solidFill>
            </a:endParaRPr>
          </a:p>
          <a:p>
            <a:r>
              <a:rPr lang="en-US" sz="1200" b="1" dirty="0">
                <a:solidFill>
                  <a:schemeClr val="tx1"/>
                </a:solidFill>
              </a:rPr>
              <a:t>The way veterans are being treated in our country is a disgrace</a:t>
            </a:r>
          </a:p>
          <a:p>
            <a:endParaRPr lang="en-US" sz="1200" b="1" dirty="0">
              <a:solidFill>
                <a:schemeClr val="tx1"/>
              </a:solidFill>
            </a:endParaRPr>
          </a:p>
          <a:p>
            <a:r>
              <a:rPr lang="en-US" sz="1200" b="1" dirty="0">
                <a:solidFill>
                  <a:schemeClr val="tx1"/>
                </a:solidFill>
              </a:rPr>
              <a:t>It is time we imposed budget discipline</a:t>
            </a:r>
          </a:p>
          <a:p>
            <a:pPr algn="ctr"/>
            <a:endParaRPr lang="en-US" b="1" dirty="0">
              <a:solidFill>
                <a:schemeClr val="tx1"/>
              </a:solidFill>
            </a:endParaRPr>
          </a:p>
        </p:txBody>
      </p:sp>
      <p:sp>
        <p:nvSpPr>
          <p:cNvPr id="12" name="Rectangle 11"/>
          <p:cNvSpPr/>
          <p:nvPr/>
        </p:nvSpPr>
        <p:spPr>
          <a:xfrm>
            <a:off x="3752139" y="3715939"/>
            <a:ext cx="1543050" cy="2471335"/>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tx1"/>
                </a:solidFill>
              </a:rPr>
              <a:t>Undecided</a:t>
            </a:r>
          </a:p>
          <a:p>
            <a:pPr algn="ctr"/>
            <a:r>
              <a:rPr lang="en-US" b="1" dirty="0">
                <a:solidFill>
                  <a:schemeClr val="tx1"/>
                </a:solidFill>
              </a:rPr>
              <a:t>Swing Vote</a:t>
            </a:r>
          </a:p>
          <a:p>
            <a:pPr algn="ctr"/>
            <a:r>
              <a:rPr lang="en-US" b="1" dirty="0">
                <a:solidFill>
                  <a:schemeClr val="tx1"/>
                </a:solidFill>
              </a:rPr>
              <a:t>27%</a:t>
            </a:r>
          </a:p>
          <a:p>
            <a:pPr algn="ctr"/>
            <a:endParaRPr lang="en-US" sz="1000" b="1" dirty="0">
              <a:solidFill>
                <a:schemeClr val="tx1"/>
              </a:solidFill>
            </a:endParaRPr>
          </a:p>
          <a:p>
            <a:r>
              <a:rPr lang="en-US" sz="1200" b="1" dirty="0">
                <a:solidFill>
                  <a:schemeClr val="tx1"/>
                </a:solidFill>
              </a:rPr>
              <a:t>Our government is failing us</a:t>
            </a:r>
          </a:p>
          <a:p>
            <a:endParaRPr lang="en-US" sz="1200" b="1" dirty="0">
              <a:solidFill>
                <a:schemeClr val="tx1"/>
              </a:solidFill>
            </a:endParaRPr>
          </a:p>
          <a:p>
            <a:r>
              <a:rPr lang="en-US" sz="1200" b="1" dirty="0">
                <a:solidFill>
                  <a:schemeClr val="tx1"/>
                </a:solidFill>
              </a:rPr>
              <a:t>The only special interest not being served … is the American people</a:t>
            </a:r>
            <a:endParaRPr lang="en-US" b="1" dirty="0">
              <a:solidFill>
                <a:schemeClr val="tx1"/>
              </a:solidFill>
            </a:endParaRPr>
          </a:p>
        </p:txBody>
      </p:sp>
      <p:sp>
        <p:nvSpPr>
          <p:cNvPr id="13" name="Rectangle 12"/>
          <p:cNvSpPr/>
          <p:nvPr/>
        </p:nvSpPr>
        <p:spPr>
          <a:xfrm>
            <a:off x="5517424" y="3715939"/>
            <a:ext cx="1543050" cy="2471335"/>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tx1"/>
                </a:solidFill>
              </a:rPr>
              <a:t>Trump Skeptics</a:t>
            </a:r>
          </a:p>
          <a:p>
            <a:pPr algn="ctr"/>
            <a:r>
              <a:rPr lang="en-US" b="1" dirty="0">
                <a:solidFill>
                  <a:schemeClr val="tx1"/>
                </a:solidFill>
              </a:rPr>
              <a:t>23%</a:t>
            </a:r>
          </a:p>
          <a:p>
            <a:pPr algn="ctr"/>
            <a:endParaRPr lang="en-US" sz="1000" b="1" dirty="0">
              <a:solidFill>
                <a:schemeClr val="tx1"/>
              </a:solidFill>
            </a:endParaRPr>
          </a:p>
          <a:p>
            <a:r>
              <a:rPr lang="en-US" sz="1200" b="1" dirty="0">
                <a:solidFill>
                  <a:schemeClr val="tx1"/>
                </a:solidFill>
              </a:rPr>
              <a:t>We must have universal healthcare</a:t>
            </a:r>
          </a:p>
          <a:p>
            <a:endParaRPr lang="en-US" sz="1200" b="1" dirty="0">
              <a:solidFill>
                <a:schemeClr val="tx1"/>
              </a:solidFill>
            </a:endParaRPr>
          </a:p>
          <a:p>
            <a:r>
              <a:rPr lang="en-US" sz="1200" b="1" dirty="0">
                <a:solidFill>
                  <a:schemeClr val="tx1"/>
                </a:solidFill>
              </a:rPr>
              <a:t>Every Republican wants to do a big number on [social programs]. And we can’t do that.</a:t>
            </a:r>
          </a:p>
        </p:txBody>
      </p:sp>
      <p:sp>
        <p:nvSpPr>
          <p:cNvPr id="14" name="Rectangle 13"/>
          <p:cNvSpPr/>
          <p:nvPr/>
        </p:nvSpPr>
        <p:spPr>
          <a:xfrm>
            <a:off x="7227404" y="3715939"/>
            <a:ext cx="1543050" cy="2471335"/>
          </a:xfrm>
          <a:prstGeom prst="rect">
            <a:avLst/>
          </a:prstGeom>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a:solidFill>
                  <a:schemeClr val="tx1"/>
                </a:solidFill>
              </a:rPr>
              <a:t>Trump </a:t>
            </a:r>
          </a:p>
          <a:p>
            <a:pPr algn="ctr"/>
            <a:r>
              <a:rPr lang="en-US" b="1" dirty="0">
                <a:solidFill>
                  <a:schemeClr val="tx1"/>
                </a:solidFill>
              </a:rPr>
              <a:t>Haters</a:t>
            </a:r>
          </a:p>
          <a:p>
            <a:pPr algn="ctr"/>
            <a:r>
              <a:rPr lang="en-US" b="1" dirty="0">
                <a:solidFill>
                  <a:schemeClr val="tx1"/>
                </a:solidFill>
              </a:rPr>
              <a:t>7%</a:t>
            </a:r>
          </a:p>
          <a:p>
            <a:pPr algn="ctr"/>
            <a:endParaRPr lang="en-US" sz="1000" b="1" dirty="0">
              <a:solidFill>
                <a:schemeClr val="tx1"/>
              </a:solidFill>
            </a:endParaRPr>
          </a:p>
          <a:p>
            <a:r>
              <a:rPr lang="en-US" sz="1200" b="1" dirty="0">
                <a:solidFill>
                  <a:schemeClr val="tx1"/>
                </a:solidFill>
              </a:rPr>
              <a:t>One of our … goals must be to induce a greater tolerance for diversity.</a:t>
            </a:r>
          </a:p>
          <a:p>
            <a:endParaRPr lang="en-US" sz="1200" b="1" dirty="0">
              <a:solidFill>
                <a:schemeClr val="tx1"/>
              </a:solidFill>
            </a:endParaRPr>
          </a:p>
          <a:p>
            <a:r>
              <a:rPr lang="en-US" sz="1200" b="1" dirty="0">
                <a:solidFill>
                  <a:schemeClr val="tx1"/>
                </a:solidFill>
              </a:rPr>
              <a:t>[Medicare] is actually a program that's worked</a:t>
            </a:r>
          </a:p>
        </p:txBody>
      </p:sp>
    </p:spTree>
    <p:extLst>
      <p:ext uri="{BB962C8B-B14F-4D97-AF65-F5344CB8AC3E}">
        <p14:creationId xmlns:p14="http://schemas.microsoft.com/office/powerpoint/2010/main" val="2995001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726245207"/>
              </p:ext>
            </p:extLst>
          </p:nvPr>
        </p:nvGraphicFramePr>
        <p:xfrm>
          <a:off x="284163" y="1106488"/>
          <a:ext cx="8485187"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p:txBody>
          <a:bodyPr>
            <a:normAutofit fontScale="90000"/>
          </a:bodyPr>
          <a:lstStyle/>
          <a:p>
            <a:r>
              <a:rPr lang="en-US" dirty="0"/>
              <a:t>While Key Trends Exist, </a:t>
            </a:r>
            <a:br>
              <a:rPr lang="en-US" dirty="0"/>
            </a:br>
            <a:r>
              <a:rPr lang="en-US" dirty="0"/>
              <a:t>Trump Had Support Across Wide Base</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12</a:t>
            </a:fld>
            <a:endParaRPr lang="en-US" dirty="0"/>
          </a:p>
        </p:txBody>
      </p:sp>
    </p:spTree>
    <p:extLst>
      <p:ext uri="{BB962C8B-B14F-4D97-AF65-F5344CB8AC3E}">
        <p14:creationId xmlns:p14="http://schemas.microsoft.com/office/powerpoint/2010/main" val="3288093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Trump Attitudes Didn’t Fall Under Normal Party Lines</a:t>
            </a:r>
          </a:p>
        </p:txBody>
      </p:sp>
      <p:sp>
        <p:nvSpPr>
          <p:cNvPr id="5" name="Slide Number Placeholder 4"/>
          <p:cNvSpPr>
            <a:spLocks noGrp="1"/>
          </p:cNvSpPr>
          <p:nvPr>
            <p:ph type="sldNum" sz="quarter" idx="10"/>
          </p:nvPr>
        </p:nvSpPr>
        <p:spPr/>
        <p:txBody>
          <a:bodyPr/>
          <a:lstStyle/>
          <a:p>
            <a:fld id="{5D21540B-B0AD-F24B-9F65-DF3011D4C911}" type="slidenum">
              <a:rPr lang="en-US" smtClean="0"/>
              <a:pPr/>
              <a:t>13</a:t>
            </a:fld>
            <a:endParaRPr lang="en-US" dirty="0"/>
          </a:p>
        </p:txBody>
      </p:sp>
      <p:sp>
        <p:nvSpPr>
          <p:cNvPr id="4" name="Footer Placeholder 3"/>
          <p:cNvSpPr>
            <a:spLocks noGrp="1"/>
          </p:cNvSpPr>
          <p:nvPr>
            <p:ph type="ftr" sz="quarter" idx="11"/>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graphicFrame>
        <p:nvGraphicFramePr>
          <p:cNvPr id="11" name="Content Placeholder 10"/>
          <p:cNvGraphicFramePr>
            <a:graphicFrameLocks noGrp="1"/>
          </p:cNvGraphicFramePr>
          <p:nvPr>
            <p:ph sz="quarter" idx="12"/>
            <p:extLst>
              <p:ext uri="{D42A27DB-BD31-4B8C-83A1-F6EECF244321}">
                <p14:modId xmlns:p14="http://schemas.microsoft.com/office/powerpoint/2010/main" val="2456915504"/>
              </p:ext>
            </p:extLst>
          </p:nvPr>
        </p:nvGraphicFramePr>
        <p:xfrm>
          <a:off x="469900" y="1398588"/>
          <a:ext cx="3940175" cy="47196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p:cNvGraphicFramePr>
            <a:graphicFrameLocks noGrp="1"/>
          </p:cNvGraphicFramePr>
          <p:nvPr>
            <p:ph sz="quarter" idx="13"/>
            <p:extLst>
              <p:ext uri="{D42A27DB-BD31-4B8C-83A1-F6EECF244321}">
                <p14:modId xmlns:p14="http://schemas.microsoft.com/office/powerpoint/2010/main" val="3264713652"/>
              </p:ext>
            </p:extLst>
          </p:nvPr>
        </p:nvGraphicFramePr>
        <p:xfrm>
          <a:off x="4741863" y="1398588"/>
          <a:ext cx="3940175" cy="47196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90932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extLst>
              <p:ext uri="{D42A27DB-BD31-4B8C-83A1-F6EECF244321}">
                <p14:modId xmlns:p14="http://schemas.microsoft.com/office/powerpoint/2010/main" val="3817181826"/>
              </p:ext>
            </p:extLst>
          </p:nvPr>
        </p:nvGraphicFramePr>
        <p:xfrm>
          <a:off x="284163" y="1106488"/>
          <a:ext cx="8485187"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6"/>
          <p:cNvSpPr>
            <a:spLocks noGrp="1"/>
          </p:cNvSpPr>
          <p:nvPr>
            <p:ph type="title"/>
          </p:nvPr>
        </p:nvSpPr>
        <p:spPr>
          <a:xfrm>
            <a:off x="283463" y="193491"/>
            <a:ext cx="7156428" cy="804672"/>
          </a:xfrm>
        </p:spPr>
        <p:txBody>
          <a:bodyPr>
            <a:normAutofit/>
          </a:bodyPr>
          <a:lstStyle/>
          <a:p>
            <a:r>
              <a:rPr lang="en-US" dirty="0"/>
              <a:t>Trump Was Not Top Pick Amongst Undecided Segment</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a:solidFill>
                  <a:schemeClr val="bg1"/>
                </a:solidFill>
                <a:ea typeface="Calibri" charset="0"/>
                <a:cs typeface="Calibri" charset="0"/>
              </a:rPr>
              <a:t>© 2016  Survey Sampling International</a:t>
            </a:r>
            <a:endParaRPr lang="en-US" i="1" kern="0">
              <a:solidFill>
                <a:schemeClr val="bg1"/>
              </a:solidFill>
              <a:ea typeface="Calibri" charset="0"/>
              <a:cs typeface="Calibri" charset="0"/>
            </a:endParaRPr>
          </a:p>
          <a:p>
            <a:endParaRPr lang="en-US" dirty="0"/>
          </a:p>
        </p:txBody>
      </p:sp>
      <p:sp>
        <p:nvSpPr>
          <p:cNvPr id="3" name="Slide Number Placeholder 2"/>
          <p:cNvSpPr>
            <a:spLocks noGrp="1"/>
          </p:cNvSpPr>
          <p:nvPr>
            <p:ph type="sldNum" sz="quarter" idx="11"/>
          </p:nvPr>
        </p:nvSpPr>
        <p:spPr/>
        <p:txBody>
          <a:bodyPr/>
          <a:lstStyle/>
          <a:p>
            <a:fld id="{5D21540B-B0AD-F24B-9F65-DF3011D4C911}" type="slidenum">
              <a:rPr lang="en-US" smtClean="0"/>
              <a:pPr/>
              <a:t>14</a:t>
            </a:fld>
            <a:endParaRPr lang="en-US" dirty="0"/>
          </a:p>
        </p:txBody>
      </p:sp>
    </p:spTree>
    <p:extLst>
      <p:ext uri="{BB962C8B-B14F-4D97-AF65-F5344CB8AC3E}">
        <p14:creationId xmlns:p14="http://schemas.microsoft.com/office/powerpoint/2010/main" val="1188320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In early July we re-contacted 310 respondents for n=200 completes</a:t>
            </a:r>
          </a:p>
          <a:p>
            <a:pPr lvl="1"/>
            <a:r>
              <a:rPr lang="en-US" dirty="0"/>
              <a:t>Same questionnaire </a:t>
            </a:r>
          </a:p>
          <a:p>
            <a:pPr lvl="1"/>
            <a:r>
              <a:rPr lang="en-US" dirty="0"/>
              <a:t>Only one MaxDiff exercise with no modularization</a:t>
            </a:r>
          </a:p>
          <a:p>
            <a:pPr lvl="1"/>
            <a:r>
              <a:rPr lang="en-US" dirty="0"/>
              <a:t>30 statements (not seen in previous fielding), 25 tasks, 4 items per screen</a:t>
            </a:r>
          </a:p>
          <a:p>
            <a:pPr marL="0" indent="0">
              <a:buNone/>
            </a:pPr>
            <a:endParaRPr lang="en-US" dirty="0"/>
          </a:p>
          <a:p>
            <a:r>
              <a:rPr lang="en-US" dirty="0"/>
              <a:t>We compared imputed utilities (both HB and EM) with “real” tasks and calculated hit rates</a:t>
            </a:r>
          </a:p>
        </p:txBody>
      </p:sp>
      <p:sp>
        <p:nvSpPr>
          <p:cNvPr id="3" name="Title 2"/>
          <p:cNvSpPr>
            <a:spLocks noGrp="1"/>
          </p:cNvSpPr>
          <p:nvPr>
            <p:ph type="title"/>
          </p:nvPr>
        </p:nvSpPr>
        <p:spPr/>
        <p:txBody>
          <a:bodyPr>
            <a:noAutofit/>
          </a:bodyPr>
          <a:lstStyle/>
          <a:p>
            <a:r>
              <a:rPr lang="en-US" sz="2800" dirty="0"/>
              <a:t>Re-Contact Data to Test Predictive Capabilities</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15</a:t>
            </a:fld>
            <a:endParaRPr lang="en-US" dirty="0"/>
          </a:p>
        </p:txBody>
      </p:sp>
    </p:spTree>
    <p:extLst>
      <p:ext uri="{BB962C8B-B14F-4D97-AF65-F5344CB8AC3E}">
        <p14:creationId xmlns:p14="http://schemas.microsoft.com/office/powerpoint/2010/main" val="97411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3463" y="193491"/>
            <a:ext cx="7303880" cy="804672"/>
          </a:xfrm>
        </p:spPr>
        <p:txBody>
          <a:bodyPr>
            <a:noAutofit/>
          </a:bodyPr>
          <a:lstStyle/>
          <a:p>
            <a:r>
              <a:rPr lang="en-US" sz="2800" dirty="0"/>
              <a:t>No Statistical Difference in Prediction Accuracy*</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dirty="0">
              <a:ea typeface="Calibri" charset="0"/>
              <a:cs typeface="Calibri" charset="0"/>
            </a:endParaRPr>
          </a:p>
          <a:p>
            <a:pPr defTabSz="914400">
              <a:lnSpc>
                <a:spcPct val="120000"/>
              </a:lnSpc>
              <a:tabLst>
                <a:tab pos="4287838" algn="ctr"/>
                <a:tab pos="7826375" algn="r"/>
              </a:tabLst>
              <a:defRPr/>
            </a:pPr>
            <a:r>
              <a:rPr lang="en-US" kern="0" dirty="0">
                <a:ea typeface="Calibri" charset="0"/>
                <a:cs typeface="Calibri" charset="0"/>
              </a:rPr>
              <a:t>© 2016  Survey Sampling International</a:t>
            </a:r>
            <a:endParaRPr lang="en-US" i="1" kern="0" dirty="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16</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913195387"/>
              </p:ext>
            </p:extLst>
          </p:nvPr>
        </p:nvGraphicFramePr>
        <p:xfrm>
          <a:off x="2517975" y="3395209"/>
          <a:ext cx="3886199" cy="2123440"/>
        </p:xfrm>
        <a:graphic>
          <a:graphicData uri="http://schemas.openxmlformats.org/drawingml/2006/table">
            <a:tbl>
              <a:tblPr firstRow="1" bandRow="1">
                <a:tableStyleId>{5C22544A-7EE6-4342-B048-85BDC9FD1C3A}</a:tableStyleId>
              </a:tblPr>
              <a:tblGrid>
                <a:gridCol w="1812471">
                  <a:extLst>
                    <a:ext uri="{9D8B030D-6E8A-4147-A177-3AD203B41FA5}">
                      <a16:colId xmlns:a16="http://schemas.microsoft.com/office/drawing/2014/main" val="44272687"/>
                    </a:ext>
                  </a:extLst>
                </a:gridCol>
                <a:gridCol w="1036864">
                  <a:extLst>
                    <a:ext uri="{9D8B030D-6E8A-4147-A177-3AD203B41FA5}">
                      <a16:colId xmlns:a16="http://schemas.microsoft.com/office/drawing/2014/main" val="2159581659"/>
                    </a:ext>
                  </a:extLst>
                </a:gridCol>
                <a:gridCol w="1036864">
                  <a:extLst>
                    <a:ext uri="{9D8B030D-6E8A-4147-A177-3AD203B41FA5}">
                      <a16:colId xmlns:a16="http://schemas.microsoft.com/office/drawing/2014/main" val="639167469"/>
                    </a:ext>
                  </a:extLst>
                </a:gridCol>
              </a:tblGrid>
              <a:tr h="370840">
                <a:tc>
                  <a:txBody>
                    <a:bodyPr/>
                    <a:lstStyle/>
                    <a:p>
                      <a:endParaRPr lang="en-US" dirty="0"/>
                    </a:p>
                  </a:txBody>
                  <a:tcPr>
                    <a:noFill/>
                  </a:tcPr>
                </a:tc>
                <a:tc>
                  <a:txBody>
                    <a:bodyPr/>
                    <a:lstStyle/>
                    <a:p>
                      <a:pPr algn="ctr"/>
                      <a:r>
                        <a:rPr lang="en-US" dirty="0"/>
                        <a:t>Best Tasks</a:t>
                      </a:r>
                    </a:p>
                  </a:txBody>
                  <a:tcPr/>
                </a:tc>
                <a:tc>
                  <a:txBody>
                    <a:bodyPr/>
                    <a:lstStyle/>
                    <a:p>
                      <a:pPr algn="ctr"/>
                      <a:r>
                        <a:rPr lang="en-US" dirty="0"/>
                        <a:t>Worst Tasks</a:t>
                      </a:r>
                    </a:p>
                  </a:txBody>
                  <a:tcPr/>
                </a:tc>
                <a:extLst>
                  <a:ext uri="{0D108BD9-81ED-4DB2-BD59-A6C34878D82A}">
                    <a16:rowId xmlns:a16="http://schemas.microsoft.com/office/drawing/2014/main" val="2750559873"/>
                  </a:ext>
                </a:extLst>
              </a:tr>
              <a:tr h="370840">
                <a:tc>
                  <a:txBody>
                    <a:bodyPr/>
                    <a:lstStyle/>
                    <a:p>
                      <a:r>
                        <a:rPr lang="en-US" dirty="0"/>
                        <a:t>EM Anchored</a:t>
                      </a:r>
                    </a:p>
                  </a:txBody>
                  <a:tcPr/>
                </a:tc>
                <a:tc>
                  <a:txBody>
                    <a:bodyPr/>
                    <a:lstStyle/>
                    <a:p>
                      <a:pPr algn="ctr"/>
                      <a:r>
                        <a:rPr lang="en-US" dirty="0"/>
                        <a:t>42.9%</a:t>
                      </a:r>
                    </a:p>
                  </a:txBody>
                  <a:tcPr/>
                </a:tc>
                <a:tc>
                  <a:txBody>
                    <a:bodyPr/>
                    <a:lstStyle/>
                    <a:p>
                      <a:pPr algn="ctr"/>
                      <a:r>
                        <a:rPr lang="en-US" dirty="0"/>
                        <a:t>44.1%</a:t>
                      </a:r>
                    </a:p>
                  </a:txBody>
                  <a:tcPr/>
                </a:tc>
                <a:extLst>
                  <a:ext uri="{0D108BD9-81ED-4DB2-BD59-A6C34878D82A}">
                    <a16:rowId xmlns:a16="http://schemas.microsoft.com/office/drawing/2014/main" val="1159533300"/>
                  </a:ext>
                </a:extLst>
              </a:tr>
              <a:tr h="370840">
                <a:tc>
                  <a:txBody>
                    <a:bodyPr/>
                    <a:lstStyle/>
                    <a:p>
                      <a:r>
                        <a:rPr lang="en-US" dirty="0"/>
                        <a:t>EM Unanchored</a:t>
                      </a:r>
                    </a:p>
                  </a:txBody>
                  <a:tcPr/>
                </a:tc>
                <a:tc>
                  <a:txBody>
                    <a:bodyPr/>
                    <a:lstStyle/>
                    <a:p>
                      <a:pPr algn="ctr"/>
                      <a:r>
                        <a:rPr lang="en-US" dirty="0"/>
                        <a:t>42.6%</a:t>
                      </a:r>
                    </a:p>
                  </a:txBody>
                  <a:tcPr/>
                </a:tc>
                <a:tc>
                  <a:txBody>
                    <a:bodyPr/>
                    <a:lstStyle/>
                    <a:p>
                      <a:pPr algn="ctr"/>
                      <a:r>
                        <a:rPr lang="en-US" dirty="0"/>
                        <a:t>43.4%</a:t>
                      </a:r>
                    </a:p>
                  </a:txBody>
                  <a:tcPr/>
                </a:tc>
                <a:extLst>
                  <a:ext uri="{0D108BD9-81ED-4DB2-BD59-A6C34878D82A}">
                    <a16:rowId xmlns:a16="http://schemas.microsoft.com/office/drawing/2014/main" val="3919454568"/>
                  </a:ext>
                </a:extLst>
              </a:tr>
              <a:tr h="370840">
                <a:tc>
                  <a:txBody>
                    <a:bodyPr/>
                    <a:lstStyle/>
                    <a:p>
                      <a:r>
                        <a:rPr lang="en-US" dirty="0"/>
                        <a:t>HB Anchored</a:t>
                      </a:r>
                    </a:p>
                  </a:txBody>
                  <a:tcPr/>
                </a:tc>
                <a:tc>
                  <a:txBody>
                    <a:bodyPr/>
                    <a:lstStyle/>
                    <a:p>
                      <a:pPr algn="ctr"/>
                      <a:r>
                        <a:rPr lang="en-US" dirty="0"/>
                        <a:t>42.3%</a:t>
                      </a:r>
                    </a:p>
                  </a:txBody>
                  <a:tcPr/>
                </a:tc>
                <a:tc>
                  <a:txBody>
                    <a:bodyPr/>
                    <a:lstStyle/>
                    <a:p>
                      <a:pPr algn="ctr"/>
                      <a:r>
                        <a:rPr lang="en-US" dirty="0"/>
                        <a:t>44.0%</a:t>
                      </a:r>
                    </a:p>
                  </a:txBody>
                  <a:tcPr/>
                </a:tc>
                <a:extLst>
                  <a:ext uri="{0D108BD9-81ED-4DB2-BD59-A6C34878D82A}">
                    <a16:rowId xmlns:a16="http://schemas.microsoft.com/office/drawing/2014/main" val="2227062997"/>
                  </a:ext>
                </a:extLst>
              </a:tr>
              <a:tr h="370840">
                <a:tc>
                  <a:txBody>
                    <a:bodyPr/>
                    <a:lstStyle/>
                    <a:p>
                      <a:r>
                        <a:rPr lang="en-US" dirty="0"/>
                        <a:t>HB Unanchored</a:t>
                      </a:r>
                    </a:p>
                  </a:txBody>
                  <a:tcPr/>
                </a:tc>
                <a:tc>
                  <a:txBody>
                    <a:bodyPr/>
                    <a:lstStyle/>
                    <a:p>
                      <a:pPr algn="ctr"/>
                      <a:r>
                        <a:rPr lang="en-US" dirty="0"/>
                        <a:t>42.7%</a:t>
                      </a:r>
                    </a:p>
                  </a:txBody>
                  <a:tcPr/>
                </a:tc>
                <a:tc>
                  <a:txBody>
                    <a:bodyPr/>
                    <a:lstStyle/>
                    <a:p>
                      <a:pPr algn="ctr"/>
                      <a:r>
                        <a:rPr lang="en-US" dirty="0"/>
                        <a:t>43.4%</a:t>
                      </a:r>
                    </a:p>
                  </a:txBody>
                  <a:tcPr/>
                </a:tc>
                <a:extLst>
                  <a:ext uri="{0D108BD9-81ED-4DB2-BD59-A6C34878D82A}">
                    <a16:rowId xmlns:a16="http://schemas.microsoft.com/office/drawing/2014/main" val="3093215620"/>
                  </a:ext>
                </a:extLst>
              </a:tr>
            </a:tbl>
          </a:graphicData>
        </a:graphic>
      </p:graphicFrame>
      <p:sp>
        <p:nvSpPr>
          <p:cNvPr id="9" name="TextBox 8"/>
          <p:cNvSpPr txBox="1"/>
          <p:nvPr/>
        </p:nvSpPr>
        <p:spPr>
          <a:xfrm>
            <a:off x="283463" y="5953885"/>
            <a:ext cx="5966249" cy="276999"/>
          </a:xfrm>
          <a:prstGeom prst="rect">
            <a:avLst/>
          </a:prstGeom>
          <a:noFill/>
        </p:spPr>
        <p:txBody>
          <a:bodyPr wrap="none" rtlCol="0">
            <a:spAutoFit/>
          </a:bodyPr>
          <a:lstStyle/>
          <a:p>
            <a:r>
              <a:rPr lang="en-US" sz="1200" dirty="0"/>
              <a:t>*Number of tasks is 5000, so standard error (ignoring within respondent correlation) is 1.4%.</a:t>
            </a:r>
          </a:p>
        </p:txBody>
      </p:sp>
      <p:sp>
        <p:nvSpPr>
          <p:cNvPr id="10" name="TextBox 9"/>
          <p:cNvSpPr txBox="1"/>
          <p:nvPr/>
        </p:nvSpPr>
        <p:spPr>
          <a:xfrm>
            <a:off x="2521380" y="2917059"/>
            <a:ext cx="3882794" cy="461665"/>
          </a:xfrm>
          <a:prstGeom prst="rect">
            <a:avLst/>
          </a:prstGeom>
          <a:noFill/>
        </p:spPr>
        <p:txBody>
          <a:bodyPr wrap="none" rtlCol="0">
            <a:spAutoFit/>
          </a:bodyPr>
          <a:lstStyle/>
          <a:p>
            <a:r>
              <a:rPr lang="en-US" sz="2400" b="1" dirty="0"/>
              <a:t>Hit Rates by Calculation Type</a:t>
            </a:r>
          </a:p>
        </p:txBody>
      </p:sp>
      <p:sp>
        <p:nvSpPr>
          <p:cNvPr id="12" name="Content Placeholder 1"/>
          <p:cNvSpPr txBox="1">
            <a:spLocks/>
          </p:cNvSpPr>
          <p:nvPr/>
        </p:nvSpPr>
        <p:spPr>
          <a:xfrm>
            <a:off x="283463" y="1037579"/>
            <a:ext cx="7826394" cy="16321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Pretty good hit rates considering respondents didn’t previously see items </a:t>
            </a:r>
          </a:p>
          <a:p>
            <a:pPr lvl="1"/>
            <a:r>
              <a:rPr lang="en-US" sz="2000" dirty="0"/>
              <a:t>EM Algorithm doesn’t change predictive accuracy</a:t>
            </a:r>
          </a:p>
          <a:p>
            <a:pPr lvl="1"/>
            <a:r>
              <a:rPr lang="en-US" sz="2000" dirty="0"/>
              <a:t>Anchoring utilities doesn’t change predictive accuracy</a:t>
            </a:r>
          </a:p>
        </p:txBody>
      </p:sp>
    </p:spTree>
    <p:extLst>
      <p:ext uri="{BB962C8B-B14F-4D97-AF65-F5344CB8AC3E}">
        <p14:creationId xmlns:p14="http://schemas.microsoft.com/office/powerpoint/2010/main" val="1928093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464" y="1009511"/>
            <a:ext cx="8485632" cy="2485863"/>
          </a:xfrm>
        </p:spPr>
        <p:txBody>
          <a:bodyPr/>
          <a:lstStyle/>
          <a:p>
            <a:r>
              <a:rPr lang="en-US" dirty="0"/>
              <a:t>The HB algorithm and EM algorithm perform equally well in imputing missing utilities </a:t>
            </a:r>
          </a:p>
          <a:p>
            <a:pPr lvl="1"/>
            <a:r>
              <a:rPr lang="en-US" dirty="0"/>
              <a:t>There are no meaningful differences between average utilities imputed using the HB algorithm versus the EM algorithm</a:t>
            </a:r>
          </a:p>
          <a:p>
            <a:pPr lvl="1"/>
            <a:r>
              <a:rPr lang="en-US" dirty="0"/>
              <a:t>Segmentation on the utilities yields similar results</a:t>
            </a:r>
          </a:p>
          <a:p>
            <a:pPr lvl="1"/>
            <a:r>
              <a:rPr lang="en-US" dirty="0"/>
              <a:t>Hit rates with both models similar</a:t>
            </a:r>
          </a:p>
        </p:txBody>
      </p:sp>
      <p:sp>
        <p:nvSpPr>
          <p:cNvPr id="3" name="Title 2"/>
          <p:cNvSpPr>
            <a:spLocks noGrp="1"/>
          </p:cNvSpPr>
          <p:nvPr>
            <p:ph type="title"/>
          </p:nvPr>
        </p:nvSpPr>
        <p:spPr/>
        <p:txBody>
          <a:bodyPr>
            <a:normAutofit/>
          </a:bodyPr>
          <a:lstStyle/>
          <a:p>
            <a:r>
              <a:rPr lang="en-US" sz="2800" dirty="0"/>
              <a:t>Key Findings</a:t>
            </a:r>
          </a:p>
        </p:txBody>
      </p:sp>
      <p:sp>
        <p:nvSpPr>
          <p:cNvPr id="4" name="Footer Placeholder 3"/>
          <p:cNvSpPr>
            <a:spLocks noGrp="1"/>
          </p:cNvSpPr>
          <p:nvPr>
            <p:ph type="ftr" sz="quarter" idx="10"/>
          </p:nvPr>
        </p:nvSpPr>
        <p:spPr/>
        <p:txBody>
          <a:bodyPr/>
          <a:lstStyle/>
          <a:p>
            <a:pPr defTabSz="914400">
              <a:lnSpc>
                <a:spcPct val="120000"/>
              </a:lnSpc>
              <a:tabLst>
                <a:tab pos="4287838" algn="ctr"/>
                <a:tab pos="7826375" algn="r"/>
              </a:tabLst>
              <a:defRPr/>
            </a:pPr>
            <a:endParaRPr lang="en-US" kern="0">
              <a:ea typeface="Calibri" charset="0"/>
              <a:cs typeface="Calibri" charset="0"/>
            </a:endParaRPr>
          </a:p>
          <a:p>
            <a:pPr defTabSz="914400">
              <a:lnSpc>
                <a:spcPct val="120000"/>
              </a:lnSpc>
              <a:tabLst>
                <a:tab pos="4287838" algn="ctr"/>
                <a:tab pos="7826375" algn="r"/>
              </a:tabLst>
              <a:defRPr/>
            </a:pPr>
            <a:r>
              <a:rPr lang="en-US" kern="0">
                <a:ea typeface="Calibri" charset="0"/>
                <a:cs typeface="Calibri" charset="0"/>
              </a:rPr>
              <a:t>© 2016  Survey Sampling International</a:t>
            </a:r>
            <a:endParaRPr lang="en-US" i="1" kern="0">
              <a:ea typeface="Calibri" charset="0"/>
              <a:cs typeface="Calibri" charset="0"/>
            </a:endParaRPr>
          </a:p>
          <a:p>
            <a:endParaRPr lang="en-US" dirty="0"/>
          </a:p>
        </p:txBody>
      </p:sp>
      <p:sp>
        <p:nvSpPr>
          <p:cNvPr id="5" name="Slide Number Placeholder 4"/>
          <p:cNvSpPr>
            <a:spLocks noGrp="1"/>
          </p:cNvSpPr>
          <p:nvPr>
            <p:ph type="sldNum" sz="quarter" idx="11"/>
          </p:nvPr>
        </p:nvSpPr>
        <p:spPr/>
        <p:txBody>
          <a:bodyPr/>
          <a:lstStyle/>
          <a:p>
            <a:fld id="{5D21540B-B0AD-F24B-9F65-DF3011D4C911}" type="slidenum">
              <a:rPr lang="en-US" smtClean="0"/>
              <a:pPr/>
              <a:t>17</a:t>
            </a:fld>
            <a:endParaRPr lang="en-US" dirty="0"/>
          </a:p>
        </p:txBody>
      </p:sp>
      <p:sp>
        <p:nvSpPr>
          <p:cNvPr id="6" name="Title 2"/>
          <p:cNvSpPr txBox="1">
            <a:spLocks/>
          </p:cNvSpPr>
          <p:nvPr/>
        </p:nvSpPr>
        <p:spPr>
          <a:xfrm>
            <a:off x="283463" y="3867474"/>
            <a:ext cx="6843477" cy="80467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E60045"/>
                </a:solidFill>
                <a:latin typeface="+mj-lt"/>
                <a:ea typeface="Enzo OT Medium" charset="0"/>
                <a:cs typeface="Enzo OT Medium" charset="0"/>
              </a:defRPr>
            </a:lvl1pPr>
          </a:lstStyle>
          <a:p>
            <a:r>
              <a:rPr lang="en-US" sz="2800" dirty="0"/>
              <a:t>Future Research</a:t>
            </a:r>
          </a:p>
        </p:txBody>
      </p:sp>
      <p:sp>
        <p:nvSpPr>
          <p:cNvPr id="7" name="Content Placeholder 1"/>
          <p:cNvSpPr txBox="1">
            <a:spLocks/>
          </p:cNvSpPr>
          <p:nvPr/>
        </p:nvSpPr>
        <p:spPr>
          <a:xfrm>
            <a:off x="312374" y="4612004"/>
            <a:ext cx="8485632" cy="161471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E60045"/>
              </a:buClr>
              <a:buFont typeface="Arial"/>
              <a:buChar char="•"/>
              <a:defRPr sz="2400" b="0" i="0" kern="1200">
                <a:solidFill>
                  <a:schemeClr val="tx1"/>
                </a:solidFill>
                <a:latin typeface="+mn-lt"/>
                <a:ea typeface="Myriad Pro" charset="0"/>
                <a:cs typeface="Myriad Pro" charset="0"/>
              </a:defRPr>
            </a:lvl1pPr>
            <a:lvl2pPr marL="801688" indent="-344488" algn="l" defTabSz="457200" rtl="0" eaLnBrk="1" latinLnBrk="0" hangingPunct="1">
              <a:spcBef>
                <a:spcPct val="20000"/>
              </a:spcBef>
              <a:buClr>
                <a:srgbClr val="E60045"/>
              </a:buClr>
              <a:buSzPct val="80000"/>
              <a:buFont typeface="Lucida Grande"/>
              <a:buChar char="—"/>
              <a:defRPr sz="2200" b="0" i="0" kern="1200">
                <a:solidFill>
                  <a:schemeClr val="tx1"/>
                </a:solidFill>
                <a:latin typeface="+mn-lt"/>
                <a:ea typeface="Myriad Pro" charset="0"/>
                <a:cs typeface="Myriad Pro" charset="0"/>
              </a:defRPr>
            </a:lvl2pPr>
            <a:lvl3pPr marL="746125" indent="-285750" algn="l" defTabSz="457200" rtl="0" eaLnBrk="1" latinLnBrk="0" hangingPunct="1">
              <a:spcBef>
                <a:spcPct val="20000"/>
              </a:spcBef>
              <a:buClr>
                <a:srgbClr val="E60045"/>
              </a:buClr>
              <a:buSzPct val="80000"/>
              <a:buFont typeface="Lucida Grande"/>
              <a:buChar char="&gt;"/>
              <a:defRPr sz="1800" kern="1200">
                <a:solidFill>
                  <a:schemeClr val="tx1"/>
                </a:solidFill>
                <a:latin typeface="+mn-lt"/>
                <a:ea typeface="+mn-ea"/>
                <a:cs typeface="+mn-cs"/>
              </a:defRPr>
            </a:lvl3pPr>
            <a:lvl4pPr marL="1023938" indent="-276225" algn="l" defTabSz="457200" rtl="0" eaLnBrk="1" latinLnBrk="0" hangingPunct="1">
              <a:spcBef>
                <a:spcPct val="20000"/>
              </a:spcBef>
              <a:buClr>
                <a:srgbClr val="E60045"/>
              </a:buClr>
              <a:buSzPct val="80000"/>
              <a:buFont typeface="Lucida Grande"/>
              <a:buChar char="&gt;"/>
              <a:defRPr sz="1800" b="0" i="0" kern="1200">
                <a:solidFill>
                  <a:schemeClr val="tx1"/>
                </a:solidFill>
                <a:latin typeface="+mn-lt"/>
                <a:ea typeface="Myriad Pro" charset="0"/>
                <a:cs typeface="Myriad Pro"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Use Sparse </a:t>
            </a:r>
            <a:r>
              <a:rPr lang="en-US" dirty="0" err="1"/>
              <a:t>MaxDiff</a:t>
            </a:r>
            <a:r>
              <a:rPr lang="en-US" dirty="0"/>
              <a:t> instead of Express </a:t>
            </a:r>
            <a:r>
              <a:rPr lang="en-US" dirty="0" err="1"/>
              <a:t>MaxDiff</a:t>
            </a:r>
            <a:endParaRPr lang="en-US" dirty="0"/>
          </a:p>
          <a:p>
            <a:r>
              <a:rPr lang="en-US" dirty="0"/>
              <a:t>Cluster Ensemble unanchored segmentation </a:t>
            </a:r>
          </a:p>
          <a:p>
            <a:endParaRPr lang="en-US" dirty="0"/>
          </a:p>
        </p:txBody>
      </p:sp>
    </p:spTree>
    <p:extLst>
      <p:ext uri="{BB962C8B-B14F-4D97-AF65-F5344CB8AC3E}">
        <p14:creationId xmlns:p14="http://schemas.microsoft.com/office/powerpoint/2010/main" val="3068188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501972" y="3920555"/>
            <a:ext cx="4750420" cy="834325"/>
          </a:xfrm>
        </p:spPr>
        <p:txBody>
          <a:bodyPr>
            <a:noAutofit/>
          </a:bodyPr>
          <a:lstStyle/>
          <a:p>
            <a:r>
              <a:rPr lang="en-US" dirty="0"/>
              <a:t>Edward.Johnson@surveysampling.com</a:t>
            </a:r>
          </a:p>
          <a:p>
            <a:r>
              <a:rPr lang="en-US" dirty="0"/>
              <a:t>Kelsey.White@surveysampling.com</a:t>
            </a:r>
          </a:p>
          <a:p>
            <a:r>
              <a:rPr lang="en-US" dirty="0"/>
              <a:t> </a:t>
            </a:r>
          </a:p>
        </p:txBody>
      </p:sp>
      <p:sp>
        <p:nvSpPr>
          <p:cNvPr id="3" name="Text Placeholder 2"/>
          <p:cNvSpPr>
            <a:spLocks noGrp="1"/>
          </p:cNvSpPr>
          <p:nvPr>
            <p:ph type="body" sz="quarter" idx="14"/>
          </p:nvPr>
        </p:nvSpPr>
        <p:spPr/>
        <p:txBody>
          <a:bodyPr/>
          <a:lstStyle/>
          <a:p>
            <a:r>
              <a:rPr lang="en-US" dirty="0"/>
              <a:t>Thank You!</a:t>
            </a:r>
          </a:p>
        </p:txBody>
      </p:sp>
      <p:sp>
        <p:nvSpPr>
          <p:cNvPr id="4" name="Slide Number Placeholder 3"/>
          <p:cNvSpPr>
            <a:spLocks noGrp="1"/>
          </p:cNvSpPr>
          <p:nvPr>
            <p:ph type="sldNum" sz="quarter" idx="10"/>
          </p:nvPr>
        </p:nvSpPr>
        <p:spPr/>
        <p:txBody>
          <a:bodyPr/>
          <a:lstStyle/>
          <a:p>
            <a:fld id="{5D21540B-B0AD-F24B-9F65-DF3011D4C911}" type="slidenum">
              <a:rPr lang="en-US" smtClean="0"/>
              <a:pPr/>
              <a:t>18</a:t>
            </a:fld>
            <a:endParaRPr lang="en-US" dirty="0"/>
          </a:p>
        </p:txBody>
      </p:sp>
      <p:sp>
        <p:nvSpPr>
          <p:cNvPr id="5" name="Footer Placeholder 4"/>
          <p:cNvSpPr>
            <a:spLocks noGrp="1"/>
          </p:cNvSpPr>
          <p:nvPr>
            <p:ph type="ftr" sz="quarter" idx="11"/>
          </p:nvPr>
        </p:nvSpPr>
        <p:spPr/>
        <p:txBody>
          <a:bodyPr/>
          <a:lstStyle/>
          <a:p>
            <a:pPr defTabSz="914400">
              <a:lnSpc>
                <a:spcPct val="120000"/>
              </a:lnSpc>
              <a:tabLst>
                <a:tab pos="4287838" algn="ctr"/>
                <a:tab pos="7826375" algn="r"/>
              </a:tabLst>
              <a:defRPr/>
            </a:pPr>
            <a:endParaRPr lang="en-US" kern="0">
              <a:solidFill>
                <a:schemeClr val="tx1">
                  <a:lumMod val="50000"/>
                  <a:lumOff val="50000"/>
                </a:schemeClr>
              </a:solidFill>
              <a:ea typeface="Calibri" charset="0"/>
              <a:cs typeface="Calibri" charset="0"/>
            </a:endParaRPr>
          </a:p>
          <a:p>
            <a:pPr defTabSz="914400">
              <a:lnSpc>
                <a:spcPct val="120000"/>
              </a:lnSpc>
              <a:tabLst>
                <a:tab pos="4287838" algn="ctr"/>
                <a:tab pos="7826375" algn="r"/>
              </a:tabLst>
              <a:defRPr/>
            </a:pPr>
            <a:r>
              <a:rPr lang="en-US" kern="0">
                <a:solidFill>
                  <a:schemeClr val="bg1"/>
                </a:solidFill>
                <a:ea typeface="Calibri" charset="0"/>
                <a:cs typeface="Calibri" charset="0"/>
              </a:rPr>
              <a:t>© 2016  Survey Sampling International</a:t>
            </a:r>
            <a:endParaRPr lang="en-US" i="1" kern="0">
              <a:solidFill>
                <a:schemeClr val="bg1"/>
              </a:solidFill>
              <a:ea typeface="Calibri" charset="0"/>
              <a:cs typeface="Calibri" charset="0"/>
            </a:endParaRPr>
          </a:p>
          <a:p>
            <a:endParaRPr lang="en-US" dirty="0"/>
          </a:p>
        </p:txBody>
      </p:sp>
    </p:spTree>
    <p:extLst>
      <p:ext uri="{BB962C8B-B14F-4D97-AF65-F5344CB8AC3E}">
        <p14:creationId xmlns:p14="http://schemas.microsoft.com/office/powerpoint/2010/main" val="476045801"/>
      </p:ext>
    </p:extLst>
  </p:cSld>
  <p:clrMapOvr>
    <a:masterClrMapping/>
  </p:clrMapOvr>
</p:sld>
</file>

<file path=ppt/theme/theme1.xml><?xml version="1.0" encoding="utf-8"?>
<a:theme xmlns:a="http://schemas.openxmlformats.org/drawingml/2006/main" name="SSI Template 2016">
  <a:themeElements>
    <a:clrScheme name="SSI Color Palette">
      <a:dk1>
        <a:sysClr val="windowText" lastClr="000000"/>
      </a:dk1>
      <a:lt1>
        <a:sysClr val="window" lastClr="FFFFFF"/>
      </a:lt1>
      <a:dk2>
        <a:srgbClr val="2B142D"/>
      </a:dk2>
      <a:lt2>
        <a:srgbClr val="97B4B5"/>
      </a:lt2>
      <a:accent1>
        <a:srgbClr val="9B9B9B"/>
      </a:accent1>
      <a:accent2>
        <a:srgbClr val="B4C98D"/>
      </a:accent2>
      <a:accent3>
        <a:srgbClr val="003478"/>
      </a:accent3>
      <a:accent4>
        <a:srgbClr val="8DB4D9"/>
      </a:accent4>
      <a:accent5>
        <a:srgbClr val="609570"/>
      </a:accent5>
      <a:accent6>
        <a:srgbClr val="E60045"/>
      </a:accent6>
      <a:hlink>
        <a:srgbClr val="38939B"/>
      </a:hlink>
      <a:folHlink>
        <a:srgbClr val="808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SI Template 2016" id="{5DAD4DCC-8AC1-4A5F-8013-9ACE41085A7D}" vid="{54E5100C-FAD8-44A1-ADA4-A14B521982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Sawtooth Conference - Utility Imputation</Template>
  <TotalTime>1386</TotalTime>
  <Words>1333</Words>
  <Application>Microsoft Office PowerPoint</Application>
  <PresentationFormat>On-screen Show (4:3)</PresentationFormat>
  <Paragraphs>302</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Enzo OT Medium</vt:lpstr>
      <vt:lpstr>Lucida Grande</vt:lpstr>
      <vt:lpstr>Myriad Pro</vt:lpstr>
      <vt:lpstr>SSI Template 2016</vt:lpstr>
      <vt:lpstr>Exploring the Trump Appeal Comparing Two Methods to Estimate Missing Maximum Difference Utilities e</vt:lpstr>
      <vt:lpstr>Subject Matter</vt:lpstr>
      <vt:lpstr>Our Approach</vt:lpstr>
      <vt:lpstr>MaxDiff Exercise</vt:lpstr>
      <vt:lpstr>Modularization Opt-In</vt:lpstr>
      <vt:lpstr>Anchor: Direct Binary Threshold </vt:lpstr>
      <vt:lpstr>Top &amp; Bottom Statements – Total Sample</vt:lpstr>
      <vt:lpstr>Top Statements – Republicans vs. Democrats </vt:lpstr>
      <vt:lpstr>Aggregate Analysis</vt:lpstr>
      <vt:lpstr>Aggregate Analysis by Party Affiliation</vt:lpstr>
      <vt:lpstr>5 Segment Solutions on Anchored Utilities Very Consistent</vt:lpstr>
      <vt:lpstr>While Key Trends Exist,  Trump Had Support Across Wide Base</vt:lpstr>
      <vt:lpstr>Trump Attitudes Didn’t Fall Under Normal Party Lines</vt:lpstr>
      <vt:lpstr>Trump Was Not Top Pick Amongst Undecided Segment</vt:lpstr>
      <vt:lpstr>Re-Contact Data to Test Predictive Capabilities</vt:lpstr>
      <vt:lpstr>No Statistical Difference in Prediction Accuracy*</vt:lpstr>
      <vt:lpstr>Key Findings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Missing Utilities</dc:title>
  <dc:creator>Kelsey White</dc:creator>
  <cp:lastModifiedBy>Edward 'Paul' Johnson</cp:lastModifiedBy>
  <cp:revision>105</cp:revision>
  <cp:lastPrinted>2016-09-06T22:18:16Z</cp:lastPrinted>
  <dcterms:created xsi:type="dcterms:W3CDTF">2016-07-05T23:07:25Z</dcterms:created>
  <dcterms:modified xsi:type="dcterms:W3CDTF">2016-12-15T14:55:34Z</dcterms:modified>
</cp:coreProperties>
</file>