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4" r:id="rId1"/>
  </p:sldMasterIdLst>
  <p:notesMasterIdLst>
    <p:notesMasterId r:id="rId23"/>
  </p:notesMasterIdLst>
  <p:sldIdLst>
    <p:sldId id="256" r:id="rId2"/>
    <p:sldId id="269" r:id="rId3"/>
    <p:sldId id="302" r:id="rId4"/>
    <p:sldId id="271" r:id="rId5"/>
    <p:sldId id="272" r:id="rId6"/>
    <p:sldId id="290" r:id="rId7"/>
    <p:sldId id="273" r:id="rId8"/>
    <p:sldId id="274" r:id="rId9"/>
    <p:sldId id="291" r:id="rId10"/>
    <p:sldId id="299" r:id="rId11"/>
    <p:sldId id="276" r:id="rId12"/>
    <p:sldId id="277" r:id="rId13"/>
    <p:sldId id="278" r:id="rId14"/>
    <p:sldId id="292" r:id="rId15"/>
    <p:sldId id="300" r:id="rId16"/>
    <p:sldId id="282" r:id="rId17"/>
    <p:sldId id="283" r:id="rId18"/>
    <p:sldId id="296" r:id="rId19"/>
    <p:sldId id="301" r:id="rId20"/>
    <p:sldId id="295" r:id="rId21"/>
    <p:sldId id="303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684" y="-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fst_000\Google%20Drive\graphs%20for%20aapo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31455143786474"/>
          <c:y val="3.9007092198581561E-2"/>
          <c:w val="0.76282092335671847"/>
          <c:h val="0.92198581560283688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</c:spPr>
          </c:dPt>
          <c:cat>
            <c:multiLvlStrRef>
              <c:f>Sheet2!$A$15:$C$26</c:f>
              <c:multiLvlStrCache>
                <c:ptCount val="12"/>
                <c:lvl>
                  <c:pt idx="0">
                    <c:v>5</c:v>
                  </c:pt>
                  <c:pt idx="1">
                    <c:v>10</c:v>
                  </c:pt>
                  <c:pt idx="2">
                    <c:v>20</c:v>
                  </c:pt>
                  <c:pt idx="3">
                    <c:v>3</c:v>
                  </c:pt>
                  <c:pt idx="4">
                    <c:v>5</c:v>
                  </c:pt>
                  <c:pt idx="5">
                    <c:v>7</c:v>
                  </c:pt>
                  <c:pt idx="6">
                    <c:v>5</c:v>
                  </c:pt>
                  <c:pt idx="7">
                    <c:v>10</c:v>
                  </c:pt>
                  <c:pt idx="8">
                    <c:v>20</c:v>
                  </c:pt>
                  <c:pt idx="9">
                    <c:v>3</c:v>
                  </c:pt>
                  <c:pt idx="10">
                    <c:v>5</c:v>
                  </c:pt>
                  <c:pt idx="11">
                    <c:v>7</c:v>
                  </c:pt>
                </c:lvl>
                <c:lvl>
                  <c:pt idx="0">
                    <c:v>Rows</c:v>
                  </c:pt>
                  <c:pt idx="3">
                    <c:v>Columns</c:v>
                  </c:pt>
                  <c:pt idx="6">
                    <c:v>Rows</c:v>
                  </c:pt>
                  <c:pt idx="9">
                    <c:v>Columns</c:v>
                  </c:pt>
                </c:lvl>
                <c:lvl>
                  <c:pt idx="0">
                    <c:v>Computer</c:v>
                  </c:pt>
                  <c:pt idx="6">
                    <c:v>Mobile</c:v>
                  </c:pt>
                </c:lvl>
              </c:multiLvlStrCache>
            </c:multiLvlStrRef>
          </c:cat>
          <c:val>
            <c:numRef>
              <c:f>Sheet2!$D$15:$D$26</c:f>
              <c:numCache>
                <c:formatCode>0.0%</c:formatCode>
                <c:ptCount val="12"/>
                <c:pt idx="0">
                  <c:v>4.4999999999999998E-2</c:v>
                </c:pt>
                <c:pt idx="1">
                  <c:v>8.3000000000000004E-2</c:v>
                </c:pt>
                <c:pt idx="2">
                  <c:v>0.112</c:v>
                </c:pt>
                <c:pt idx="3">
                  <c:v>7.0000000000000007E-2</c:v>
                </c:pt>
                <c:pt idx="4">
                  <c:v>6.9000000000000103E-2</c:v>
                </c:pt>
                <c:pt idx="5">
                  <c:v>9.9000000000000005E-2</c:v>
                </c:pt>
                <c:pt idx="6">
                  <c:v>6.8000000000000005E-2</c:v>
                </c:pt>
                <c:pt idx="7">
                  <c:v>6.2E-2</c:v>
                </c:pt>
                <c:pt idx="8">
                  <c:v>6.2E-2</c:v>
                </c:pt>
                <c:pt idx="9">
                  <c:v>0.08</c:v>
                </c:pt>
                <c:pt idx="10">
                  <c:v>6.3E-2</c:v>
                </c:pt>
                <c:pt idx="11">
                  <c:v>5.0999999999999997E-2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3"/>
        <c:overlap val="-5"/>
        <c:axId val="124891904"/>
        <c:axId val="124893440"/>
      </c:barChart>
      <c:catAx>
        <c:axId val="124891904"/>
        <c:scaling>
          <c:orientation val="maxMin"/>
        </c:scaling>
        <c:delete val="0"/>
        <c:axPos val="l"/>
        <c:majorTickMark val="none"/>
        <c:minorTickMark val="none"/>
        <c:tickLblPos val="nextTo"/>
        <c:crossAx val="124893440"/>
        <c:crosses val="autoZero"/>
        <c:auto val="1"/>
        <c:lblAlgn val="ctr"/>
        <c:lblOffset val="100"/>
        <c:noMultiLvlLbl val="0"/>
      </c:catAx>
      <c:valAx>
        <c:axId val="124893440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124891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794656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778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7783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70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8076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679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1202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208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ation Title - Title and Subtitle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0"/>
            <a:ext cx="9144000" cy="514216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1749319"/>
            <a:ext cx="8076606" cy="9906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/>
            </a:lvl2pPr>
            <a:lvl3pPr marL="0" marR="0" lvl="2" indent="0" algn="l" rtl="0">
              <a:spcBef>
                <a:spcPts val="0"/>
              </a:spcBef>
              <a:buNone/>
              <a:defRPr sz="1400"/>
            </a:lvl3pPr>
            <a:lvl4pPr marL="0" marR="0" lvl="3" indent="0" algn="l" rtl="0">
              <a:spcBef>
                <a:spcPts val="0"/>
              </a:spcBef>
              <a:buNone/>
              <a:defRPr sz="1400"/>
            </a:lvl4pPr>
            <a:lvl5pPr marL="0" marR="0" lvl="4" indent="0" algn="l" rtl="0">
              <a:spcBef>
                <a:spcPts val="0"/>
              </a:spcBef>
              <a:buNone/>
              <a:defRPr sz="1400"/>
            </a:lvl5pPr>
            <a:lvl6pPr marL="0" marR="0" lvl="5" indent="0" algn="l" rtl="0">
              <a:spcBef>
                <a:spcPts val="0"/>
              </a:spcBef>
              <a:buNone/>
              <a:defRPr sz="1400"/>
            </a:lvl6pPr>
            <a:lvl7pPr marL="0" marR="0" lvl="6" indent="0" algn="l" rtl="0">
              <a:spcBef>
                <a:spcPts val="0"/>
              </a:spcBef>
              <a:buNone/>
              <a:defRPr sz="1400"/>
            </a:lvl7pPr>
            <a:lvl8pPr marL="0" marR="0" lvl="7" indent="0" algn="l" rtl="0">
              <a:spcBef>
                <a:spcPts val="0"/>
              </a:spcBef>
              <a:buNone/>
              <a:defRPr sz="1400"/>
            </a:lvl8pPr>
            <a:lvl9pPr marL="0" marR="0" lvl="8" indent="0" algn="l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978" y="2740961"/>
            <a:ext cx="8076427" cy="541443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lvl1pPr marL="0" marR="0" lvl="0" indent="0" algn="l" rtl="0">
              <a:lnSpc>
                <a:spcPct val="100000"/>
              </a:lnSpc>
              <a:spcBef>
                <a:spcPts val="435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200" b="0" i="0" u="none" strike="noStrike" cap="none">
                <a:solidFill>
                  <a:srgbClr val="60702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013" marR="0" lvl="1" indent="-9338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027" marR="0" lvl="2" indent="-915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040" marR="0" lvl="3" indent="-8964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055" marR="0" lvl="4" indent="-8780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5065" marR="0" lvl="5" indent="-8589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2082" marR="0" lvl="6" indent="-8407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199093" marR="0" lvl="7" indent="-8218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6105" marR="0" lvl="8" indent="-8030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688359" y="3328989"/>
            <a:ext cx="8074046" cy="421481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761" marR="0" lvl="1" indent="-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45820" marR="0" lvl="2" indent="-28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2834" marR="0" lvl="3" indent="-268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99545" marR="0" lvl="4" indent="-88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3573" marR="0" lvl="5" indent="1531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0586" marR="0" lvl="6" indent="1550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7599" marR="0" lvl="7" indent="15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4613" marR="0" lvl="8" indent="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8" name="Shape 18"/>
          <p:cNvGrpSpPr/>
          <p:nvPr/>
        </p:nvGrpSpPr>
        <p:grpSpPr>
          <a:xfrm>
            <a:off x="684312" y="570549"/>
            <a:ext cx="2640944" cy="304446"/>
            <a:chOff x="1098550" y="881062"/>
            <a:chExt cx="5205411" cy="600075"/>
          </a:xfrm>
        </p:grpSpPr>
        <p:sp>
          <p:nvSpPr>
            <p:cNvPr id="19" name="Shape 19"/>
            <p:cNvSpPr/>
            <p:nvPr/>
          </p:nvSpPr>
          <p:spPr>
            <a:xfrm>
              <a:off x="1098550" y="881062"/>
              <a:ext cx="877887" cy="5984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648" y="66566"/>
                  </a:moveTo>
                  <a:cubicBezTo>
                    <a:pt x="104732" y="66566"/>
                    <a:pt x="103511" y="66566"/>
                    <a:pt x="102290" y="67018"/>
                  </a:cubicBezTo>
                  <a:cubicBezTo>
                    <a:pt x="98015" y="41660"/>
                    <a:pt x="83969" y="22641"/>
                    <a:pt x="66259" y="18566"/>
                  </a:cubicBezTo>
                  <a:cubicBezTo>
                    <a:pt x="65954" y="14490"/>
                    <a:pt x="67175" y="7698"/>
                    <a:pt x="74503" y="905"/>
                  </a:cubicBezTo>
                  <a:cubicBezTo>
                    <a:pt x="74503" y="0"/>
                    <a:pt x="74503" y="0"/>
                    <a:pt x="74503" y="0"/>
                  </a:cubicBezTo>
                  <a:cubicBezTo>
                    <a:pt x="74503" y="0"/>
                    <a:pt x="61984" y="5886"/>
                    <a:pt x="59236" y="17660"/>
                  </a:cubicBezTo>
                  <a:cubicBezTo>
                    <a:pt x="59236" y="14037"/>
                    <a:pt x="58320" y="8603"/>
                    <a:pt x="53129" y="4528"/>
                  </a:cubicBezTo>
                  <a:cubicBezTo>
                    <a:pt x="53129" y="4528"/>
                    <a:pt x="52519" y="4981"/>
                    <a:pt x="52824" y="5433"/>
                  </a:cubicBezTo>
                  <a:cubicBezTo>
                    <a:pt x="54045" y="6792"/>
                    <a:pt x="57404" y="11773"/>
                    <a:pt x="55877" y="18566"/>
                  </a:cubicBezTo>
                  <a:cubicBezTo>
                    <a:pt x="37251" y="20830"/>
                    <a:pt x="21984" y="40754"/>
                    <a:pt x="17404" y="67018"/>
                  </a:cubicBezTo>
                  <a:cubicBezTo>
                    <a:pt x="16488" y="66566"/>
                    <a:pt x="15267" y="66566"/>
                    <a:pt x="14045" y="66566"/>
                  </a:cubicBezTo>
                  <a:cubicBezTo>
                    <a:pt x="6412" y="66566"/>
                    <a:pt x="0" y="75622"/>
                    <a:pt x="0" y="87396"/>
                  </a:cubicBezTo>
                  <a:cubicBezTo>
                    <a:pt x="0" y="99169"/>
                    <a:pt x="6412" y="108679"/>
                    <a:pt x="14045" y="108679"/>
                  </a:cubicBezTo>
                  <a:cubicBezTo>
                    <a:pt x="15877" y="108679"/>
                    <a:pt x="17709" y="107773"/>
                    <a:pt x="19236" y="106867"/>
                  </a:cubicBezTo>
                  <a:cubicBezTo>
                    <a:pt x="20458" y="111396"/>
                    <a:pt x="21984" y="115924"/>
                    <a:pt x="23816" y="120000"/>
                  </a:cubicBezTo>
                  <a:cubicBezTo>
                    <a:pt x="35725" y="107773"/>
                    <a:pt x="35725" y="107773"/>
                    <a:pt x="35725" y="107773"/>
                  </a:cubicBezTo>
                  <a:cubicBezTo>
                    <a:pt x="35725" y="107773"/>
                    <a:pt x="35725" y="107773"/>
                    <a:pt x="35725" y="107773"/>
                  </a:cubicBezTo>
                  <a:cubicBezTo>
                    <a:pt x="32366" y="101886"/>
                    <a:pt x="30534" y="93283"/>
                    <a:pt x="30229" y="84226"/>
                  </a:cubicBezTo>
                  <a:cubicBezTo>
                    <a:pt x="29923" y="74716"/>
                    <a:pt x="31450" y="65207"/>
                    <a:pt x="35725" y="59773"/>
                  </a:cubicBezTo>
                  <a:cubicBezTo>
                    <a:pt x="44274" y="48905"/>
                    <a:pt x="53435" y="53886"/>
                    <a:pt x="59236" y="64301"/>
                  </a:cubicBezTo>
                  <a:cubicBezTo>
                    <a:pt x="60763" y="64301"/>
                    <a:pt x="60763" y="64301"/>
                    <a:pt x="60763" y="64301"/>
                  </a:cubicBezTo>
                  <a:cubicBezTo>
                    <a:pt x="66564" y="53886"/>
                    <a:pt x="75725" y="49358"/>
                    <a:pt x="84274" y="59773"/>
                  </a:cubicBezTo>
                  <a:cubicBezTo>
                    <a:pt x="88244" y="65660"/>
                    <a:pt x="90076" y="74716"/>
                    <a:pt x="89770" y="84226"/>
                  </a:cubicBezTo>
                  <a:cubicBezTo>
                    <a:pt x="89465" y="93283"/>
                    <a:pt x="87328" y="101886"/>
                    <a:pt x="84274" y="108226"/>
                  </a:cubicBezTo>
                  <a:cubicBezTo>
                    <a:pt x="95877" y="120000"/>
                    <a:pt x="95877" y="120000"/>
                    <a:pt x="95877" y="120000"/>
                  </a:cubicBezTo>
                  <a:cubicBezTo>
                    <a:pt x="97709" y="115924"/>
                    <a:pt x="99236" y="111396"/>
                    <a:pt x="100458" y="106867"/>
                  </a:cubicBezTo>
                  <a:cubicBezTo>
                    <a:pt x="102290" y="107773"/>
                    <a:pt x="103816" y="108679"/>
                    <a:pt x="105648" y="108679"/>
                  </a:cubicBezTo>
                  <a:cubicBezTo>
                    <a:pt x="113587" y="108679"/>
                    <a:pt x="120000" y="99169"/>
                    <a:pt x="120000" y="87396"/>
                  </a:cubicBezTo>
                  <a:cubicBezTo>
                    <a:pt x="120000" y="75622"/>
                    <a:pt x="113587" y="66566"/>
                    <a:pt x="105648" y="66566"/>
                  </a:cubicBezTo>
                  <a:moveTo>
                    <a:pt x="14656" y="91471"/>
                  </a:moveTo>
                  <a:cubicBezTo>
                    <a:pt x="13129" y="91471"/>
                    <a:pt x="11603" y="89660"/>
                    <a:pt x="11603" y="87396"/>
                  </a:cubicBezTo>
                  <a:cubicBezTo>
                    <a:pt x="11603" y="85132"/>
                    <a:pt x="13129" y="83320"/>
                    <a:pt x="14656" y="83320"/>
                  </a:cubicBezTo>
                  <a:cubicBezTo>
                    <a:pt x="15267" y="83320"/>
                    <a:pt x="15877" y="83320"/>
                    <a:pt x="16183" y="83773"/>
                  </a:cubicBezTo>
                  <a:cubicBezTo>
                    <a:pt x="16183" y="86037"/>
                    <a:pt x="16183" y="88301"/>
                    <a:pt x="16488" y="90566"/>
                  </a:cubicBezTo>
                  <a:cubicBezTo>
                    <a:pt x="15877" y="91471"/>
                    <a:pt x="15267" y="91471"/>
                    <a:pt x="14656" y="91471"/>
                  </a:cubicBezTo>
                  <a:moveTo>
                    <a:pt x="105343" y="91471"/>
                  </a:moveTo>
                  <a:cubicBezTo>
                    <a:pt x="104427" y="91471"/>
                    <a:pt x="103816" y="91471"/>
                    <a:pt x="103511" y="90566"/>
                  </a:cubicBezTo>
                  <a:cubicBezTo>
                    <a:pt x="103511" y="88301"/>
                    <a:pt x="103511" y="86037"/>
                    <a:pt x="103511" y="83773"/>
                  </a:cubicBezTo>
                  <a:cubicBezTo>
                    <a:pt x="104122" y="83320"/>
                    <a:pt x="104732" y="83320"/>
                    <a:pt x="105343" y="83320"/>
                  </a:cubicBezTo>
                  <a:cubicBezTo>
                    <a:pt x="106870" y="83320"/>
                    <a:pt x="108091" y="85132"/>
                    <a:pt x="108091" y="87396"/>
                  </a:cubicBezTo>
                  <a:cubicBezTo>
                    <a:pt x="108091" y="89660"/>
                    <a:pt x="106870" y="91471"/>
                    <a:pt x="105343" y="914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2109788" y="1187450"/>
              <a:ext cx="179386" cy="2412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0934"/>
                  </a:moveTo>
                  <a:cubicBezTo>
                    <a:pt x="16500" y="86355"/>
                    <a:pt x="16500" y="86355"/>
                    <a:pt x="16500" y="86355"/>
                  </a:cubicBezTo>
                  <a:cubicBezTo>
                    <a:pt x="31500" y="96448"/>
                    <a:pt x="45000" y="102056"/>
                    <a:pt x="64500" y="102056"/>
                  </a:cubicBezTo>
                  <a:cubicBezTo>
                    <a:pt x="82500" y="102056"/>
                    <a:pt x="93000" y="95327"/>
                    <a:pt x="93000" y="87476"/>
                  </a:cubicBezTo>
                  <a:cubicBezTo>
                    <a:pt x="93000" y="86355"/>
                    <a:pt x="93000" y="86355"/>
                    <a:pt x="93000" y="86355"/>
                  </a:cubicBezTo>
                  <a:cubicBezTo>
                    <a:pt x="93000" y="78504"/>
                    <a:pt x="87000" y="74018"/>
                    <a:pt x="57000" y="68411"/>
                  </a:cubicBezTo>
                  <a:cubicBezTo>
                    <a:pt x="24000" y="62803"/>
                    <a:pt x="6000" y="56074"/>
                    <a:pt x="6000" y="33644"/>
                  </a:cubicBezTo>
                  <a:cubicBezTo>
                    <a:pt x="6000" y="33644"/>
                    <a:pt x="6000" y="33644"/>
                    <a:pt x="6000" y="33644"/>
                  </a:cubicBezTo>
                  <a:cubicBezTo>
                    <a:pt x="6000" y="13457"/>
                    <a:pt x="28500" y="0"/>
                    <a:pt x="58500" y="0"/>
                  </a:cubicBezTo>
                  <a:cubicBezTo>
                    <a:pt x="81000" y="0"/>
                    <a:pt x="99000" y="5607"/>
                    <a:pt x="115500" y="14579"/>
                  </a:cubicBezTo>
                  <a:cubicBezTo>
                    <a:pt x="100500" y="30280"/>
                    <a:pt x="100500" y="30280"/>
                    <a:pt x="100500" y="30280"/>
                  </a:cubicBezTo>
                  <a:cubicBezTo>
                    <a:pt x="87000" y="22429"/>
                    <a:pt x="72000" y="17943"/>
                    <a:pt x="58500" y="17943"/>
                  </a:cubicBezTo>
                  <a:cubicBezTo>
                    <a:pt x="42000" y="17943"/>
                    <a:pt x="33000" y="24672"/>
                    <a:pt x="33000" y="31401"/>
                  </a:cubicBezTo>
                  <a:cubicBezTo>
                    <a:pt x="33000" y="32523"/>
                    <a:pt x="33000" y="32523"/>
                    <a:pt x="33000" y="32523"/>
                  </a:cubicBezTo>
                  <a:cubicBezTo>
                    <a:pt x="33000" y="41495"/>
                    <a:pt x="40500" y="44859"/>
                    <a:pt x="70500" y="50467"/>
                  </a:cubicBezTo>
                  <a:cubicBezTo>
                    <a:pt x="103500" y="56074"/>
                    <a:pt x="120000" y="65046"/>
                    <a:pt x="120000" y="84112"/>
                  </a:cubicBezTo>
                  <a:cubicBezTo>
                    <a:pt x="120000" y="85233"/>
                    <a:pt x="120000" y="85233"/>
                    <a:pt x="120000" y="85233"/>
                  </a:cubicBezTo>
                  <a:cubicBezTo>
                    <a:pt x="120000" y="106542"/>
                    <a:pt x="97500" y="120000"/>
                    <a:pt x="64500" y="120000"/>
                  </a:cubicBezTo>
                  <a:cubicBezTo>
                    <a:pt x="40500" y="120000"/>
                    <a:pt x="18000" y="113271"/>
                    <a:pt x="0" y="1009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2319338" y="1249362"/>
              <a:ext cx="157162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7500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857" y="0"/>
                    <a:pt x="30857" y="0"/>
                    <a:pt x="30857" y="0"/>
                  </a:cubicBezTo>
                  <a:cubicBezTo>
                    <a:pt x="30857" y="66000"/>
                    <a:pt x="30857" y="66000"/>
                    <a:pt x="30857" y="66000"/>
                  </a:cubicBezTo>
                  <a:cubicBezTo>
                    <a:pt x="30857" y="85500"/>
                    <a:pt x="41142" y="96000"/>
                    <a:pt x="60000" y="96000"/>
                  </a:cubicBezTo>
                  <a:cubicBezTo>
                    <a:pt x="77142" y="96000"/>
                    <a:pt x="89142" y="84000"/>
                    <a:pt x="89142" y="66000"/>
                  </a:cubicBezTo>
                  <a:cubicBezTo>
                    <a:pt x="89142" y="0"/>
                    <a:pt x="89142" y="0"/>
                    <a:pt x="89142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117000"/>
                    <a:pt x="120000" y="117000"/>
                    <a:pt x="120000" y="117000"/>
                  </a:cubicBezTo>
                  <a:cubicBezTo>
                    <a:pt x="89142" y="117000"/>
                    <a:pt x="89142" y="117000"/>
                    <a:pt x="89142" y="117000"/>
                  </a:cubicBezTo>
                  <a:cubicBezTo>
                    <a:pt x="89142" y="99000"/>
                    <a:pt x="89142" y="99000"/>
                    <a:pt x="89142" y="99000"/>
                  </a:cubicBezTo>
                  <a:cubicBezTo>
                    <a:pt x="80571" y="111000"/>
                    <a:pt x="68571" y="120000"/>
                    <a:pt x="48000" y="120000"/>
                  </a:cubicBezTo>
                  <a:cubicBezTo>
                    <a:pt x="17142" y="120000"/>
                    <a:pt x="0" y="102000"/>
                    <a:pt x="0" y="75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2516188" y="1244600"/>
              <a:ext cx="103186" cy="180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000"/>
                  </a:moveTo>
                  <a:cubicBezTo>
                    <a:pt x="46956" y="3000"/>
                    <a:pt x="46956" y="3000"/>
                    <a:pt x="46956" y="3000"/>
                  </a:cubicBezTo>
                  <a:cubicBezTo>
                    <a:pt x="46956" y="30000"/>
                    <a:pt x="46956" y="30000"/>
                    <a:pt x="46956" y="30000"/>
                  </a:cubicBezTo>
                  <a:cubicBezTo>
                    <a:pt x="60000" y="12000"/>
                    <a:pt x="83478" y="0"/>
                    <a:pt x="120000" y="0"/>
                  </a:cubicBezTo>
                  <a:cubicBezTo>
                    <a:pt x="120000" y="28500"/>
                    <a:pt x="120000" y="28500"/>
                    <a:pt x="120000" y="28500"/>
                  </a:cubicBezTo>
                  <a:cubicBezTo>
                    <a:pt x="117391" y="28500"/>
                    <a:pt x="117391" y="28500"/>
                    <a:pt x="117391" y="28500"/>
                  </a:cubicBezTo>
                  <a:cubicBezTo>
                    <a:pt x="75652" y="28500"/>
                    <a:pt x="46956" y="45000"/>
                    <a:pt x="46956" y="75000"/>
                  </a:cubicBezTo>
                  <a:cubicBezTo>
                    <a:pt x="46956" y="120000"/>
                    <a:pt x="46956" y="120000"/>
                    <a:pt x="46956" y="120000"/>
                  </a:cubicBezTo>
                  <a:cubicBezTo>
                    <a:pt x="0" y="120000"/>
                    <a:pt x="0" y="120000"/>
                    <a:pt x="0" y="120000"/>
                  </a:cubicBezTo>
                  <a:lnTo>
                    <a:pt x="0" y="3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2627313" y="1249362"/>
              <a:ext cx="179386" cy="1778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8672" y="0"/>
                  </a:lnTo>
                  <a:lnTo>
                    <a:pt x="60530" y="87857"/>
                  </a:lnTo>
                  <a:lnTo>
                    <a:pt x="91327" y="0"/>
                  </a:lnTo>
                  <a:lnTo>
                    <a:pt x="120000" y="0"/>
                  </a:lnTo>
                  <a:lnTo>
                    <a:pt x="72212" y="119999"/>
                  </a:lnTo>
                  <a:lnTo>
                    <a:pt x="4778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2811463" y="1244600"/>
              <a:ext cx="168274" cy="1841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0000"/>
                  </a:moveTo>
                  <a:cubicBezTo>
                    <a:pt x="0" y="60000"/>
                    <a:pt x="0" y="60000"/>
                    <a:pt x="0" y="60000"/>
                  </a:cubicBezTo>
                  <a:cubicBezTo>
                    <a:pt x="0" y="27804"/>
                    <a:pt x="25263" y="0"/>
                    <a:pt x="61578" y="0"/>
                  </a:cubicBezTo>
                  <a:cubicBezTo>
                    <a:pt x="101052" y="0"/>
                    <a:pt x="120000" y="29268"/>
                    <a:pt x="120000" y="61463"/>
                  </a:cubicBezTo>
                  <a:cubicBezTo>
                    <a:pt x="120000" y="64390"/>
                    <a:pt x="120000" y="67317"/>
                    <a:pt x="120000" y="70243"/>
                  </a:cubicBezTo>
                  <a:cubicBezTo>
                    <a:pt x="28421" y="70243"/>
                    <a:pt x="28421" y="70243"/>
                    <a:pt x="28421" y="70243"/>
                  </a:cubicBezTo>
                  <a:cubicBezTo>
                    <a:pt x="31578" y="87804"/>
                    <a:pt x="45789" y="98048"/>
                    <a:pt x="64736" y="98048"/>
                  </a:cubicBezTo>
                  <a:cubicBezTo>
                    <a:pt x="78947" y="98048"/>
                    <a:pt x="88421" y="93658"/>
                    <a:pt x="97894" y="84878"/>
                  </a:cubicBezTo>
                  <a:cubicBezTo>
                    <a:pt x="115263" y="98048"/>
                    <a:pt x="115263" y="98048"/>
                    <a:pt x="115263" y="98048"/>
                  </a:cubicBezTo>
                  <a:cubicBezTo>
                    <a:pt x="102631" y="111219"/>
                    <a:pt x="86842" y="120000"/>
                    <a:pt x="64736" y="120000"/>
                  </a:cubicBezTo>
                  <a:cubicBezTo>
                    <a:pt x="28421" y="120000"/>
                    <a:pt x="0" y="96585"/>
                    <a:pt x="0" y="60000"/>
                  </a:cubicBezTo>
                  <a:close/>
                  <a:moveTo>
                    <a:pt x="91578" y="52682"/>
                  </a:moveTo>
                  <a:cubicBezTo>
                    <a:pt x="90000" y="35121"/>
                    <a:pt x="78947" y="21951"/>
                    <a:pt x="61578" y="21951"/>
                  </a:cubicBezTo>
                  <a:cubicBezTo>
                    <a:pt x="44210" y="21951"/>
                    <a:pt x="31578" y="33658"/>
                    <a:pt x="28421" y="52682"/>
                  </a:cubicBezTo>
                  <a:lnTo>
                    <a:pt x="91578" y="526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2987675" y="1249362"/>
              <a:ext cx="177800" cy="2317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00" y="114174"/>
                  </a:moveTo>
                  <a:cubicBezTo>
                    <a:pt x="16500" y="97864"/>
                    <a:pt x="16500" y="97864"/>
                    <a:pt x="16500" y="97864"/>
                  </a:cubicBezTo>
                  <a:cubicBezTo>
                    <a:pt x="21000" y="100194"/>
                    <a:pt x="27000" y="101359"/>
                    <a:pt x="31500" y="101359"/>
                  </a:cubicBezTo>
                  <a:cubicBezTo>
                    <a:pt x="39000" y="101359"/>
                    <a:pt x="43500" y="99029"/>
                    <a:pt x="48000" y="908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500" y="0"/>
                    <a:pt x="28500" y="0"/>
                    <a:pt x="28500" y="0"/>
                  </a:cubicBezTo>
                  <a:cubicBezTo>
                    <a:pt x="61500" y="67572"/>
                    <a:pt x="61500" y="67572"/>
                    <a:pt x="61500" y="67572"/>
                  </a:cubicBezTo>
                  <a:cubicBezTo>
                    <a:pt x="91500" y="0"/>
                    <a:pt x="91500" y="0"/>
                    <a:pt x="91500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73500" y="94368"/>
                    <a:pt x="73500" y="94368"/>
                    <a:pt x="73500" y="94368"/>
                  </a:cubicBezTo>
                  <a:cubicBezTo>
                    <a:pt x="64500" y="113009"/>
                    <a:pt x="54000" y="120000"/>
                    <a:pt x="34500" y="120000"/>
                  </a:cubicBezTo>
                  <a:cubicBezTo>
                    <a:pt x="24000" y="120000"/>
                    <a:pt x="15000" y="117669"/>
                    <a:pt x="7500" y="1141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3194050" y="1190625"/>
              <a:ext cx="228600" cy="2349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23333" y="0"/>
                  </a:lnTo>
                  <a:lnTo>
                    <a:pt x="60000" y="57567"/>
                  </a:lnTo>
                  <a:lnTo>
                    <a:pt x="97500" y="0"/>
                  </a:lnTo>
                  <a:lnTo>
                    <a:pt x="120000" y="0"/>
                  </a:lnTo>
                  <a:lnTo>
                    <a:pt x="120000" y="120000"/>
                  </a:lnTo>
                  <a:lnTo>
                    <a:pt x="98333" y="120000"/>
                  </a:lnTo>
                  <a:lnTo>
                    <a:pt x="98333" y="34054"/>
                  </a:lnTo>
                  <a:lnTo>
                    <a:pt x="60000" y="90810"/>
                  </a:lnTo>
                  <a:lnTo>
                    <a:pt x="60000" y="90810"/>
                  </a:lnTo>
                  <a:lnTo>
                    <a:pt x="21666" y="34054"/>
                  </a:lnTo>
                  <a:lnTo>
                    <a:pt x="21666" y="120000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3457575" y="1244600"/>
              <a:ext cx="187324" cy="1841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1463"/>
                  </a:moveTo>
                  <a:cubicBezTo>
                    <a:pt x="0" y="60000"/>
                    <a:pt x="0" y="60000"/>
                    <a:pt x="0" y="60000"/>
                  </a:cubicBezTo>
                  <a:cubicBezTo>
                    <a:pt x="0" y="27804"/>
                    <a:pt x="25714" y="0"/>
                    <a:pt x="60000" y="0"/>
                  </a:cubicBezTo>
                  <a:cubicBezTo>
                    <a:pt x="94285" y="0"/>
                    <a:pt x="120000" y="27804"/>
                    <a:pt x="120000" y="60000"/>
                  </a:cubicBezTo>
                  <a:cubicBezTo>
                    <a:pt x="120000" y="60000"/>
                    <a:pt x="120000" y="60000"/>
                    <a:pt x="120000" y="60000"/>
                  </a:cubicBezTo>
                  <a:cubicBezTo>
                    <a:pt x="120000" y="93658"/>
                    <a:pt x="94285" y="120000"/>
                    <a:pt x="60000" y="120000"/>
                  </a:cubicBezTo>
                  <a:cubicBezTo>
                    <a:pt x="25714" y="120000"/>
                    <a:pt x="0" y="93658"/>
                    <a:pt x="0" y="61463"/>
                  </a:cubicBezTo>
                  <a:close/>
                  <a:moveTo>
                    <a:pt x="94285" y="61463"/>
                  </a:moveTo>
                  <a:cubicBezTo>
                    <a:pt x="94285" y="60000"/>
                    <a:pt x="94285" y="60000"/>
                    <a:pt x="94285" y="60000"/>
                  </a:cubicBezTo>
                  <a:cubicBezTo>
                    <a:pt x="94285" y="39512"/>
                    <a:pt x="80000" y="23414"/>
                    <a:pt x="60000" y="23414"/>
                  </a:cubicBezTo>
                  <a:cubicBezTo>
                    <a:pt x="38571" y="23414"/>
                    <a:pt x="25714" y="39512"/>
                    <a:pt x="25714" y="60000"/>
                  </a:cubicBezTo>
                  <a:cubicBezTo>
                    <a:pt x="25714" y="60000"/>
                    <a:pt x="25714" y="60000"/>
                    <a:pt x="25714" y="60000"/>
                  </a:cubicBezTo>
                  <a:cubicBezTo>
                    <a:pt x="25714" y="80487"/>
                    <a:pt x="40000" y="98048"/>
                    <a:pt x="60000" y="98048"/>
                  </a:cubicBezTo>
                  <a:cubicBezTo>
                    <a:pt x="81428" y="98048"/>
                    <a:pt x="94285" y="80487"/>
                    <a:pt x="94285" y="614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3675062" y="1244600"/>
              <a:ext cx="157162" cy="180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000"/>
                  </a:moveTo>
                  <a:cubicBezTo>
                    <a:pt x="30422" y="3000"/>
                    <a:pt x="30422" y="3000"/>
                    <a:pt x="30422" y="3000"/>
                  </a:cubicBezTo>
                  <a:cubicBezTo>
                    <a:pt x="30422" y="21000"/>
                    <a:pt x="30422" y="21000"/>
                    <a:pt x="30422" y="21000"/>
                  </a:cubicBezTo>
                  <a:cubicBezTo>
                    <a:pt x="38873" y="10500"/>
                    <a:pt x="52394" y="0"/>
                    <a:pt x="72676" y="0"/>
                  </a:cubicBezTo>
                  <a:cubicBezTo>
                    <a:pt x="103098" y="0"/>
                    <a:pt x="120000" y="18000"/>
                    <a:pt x="120000" y="45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89577" y="120000"/>
                    <a:pt x="89577" y="120000"/>
                    <a:pt x="89577" y="120000"/>
                  </a:cubicBezTo>
                  <a:cubicBezTo>
                    <a:pt x="89577" y="54000"/>
                    <a:pt x="89577" y="54000"/>
                    <a:pt x="89577" y="54000"/>
                  </a:cubicBezTo>
                  <a:cubicBezTo>
                    <a:pt x="89577" y="36000"/>
                    <a:pt x="79436" y="25500"/>
                    <a:pt x="60845" y="25500"/>
                  </a:cubicBezTo>
                  <a:cubicBezTo>
                    <a:pt x="43943" y="25500"/>
                    <a:pt x="30422" y="36000"/>
                    <a:pt x="30422" y="54000"/>
                  </a:cubicBezTo>
                  <a:cubicBezTo>
                    <a:pt x="30422" y="120000"/>
                    <a:pt x="30422" y="120000"/>
                    <a:pt x="30422" y="120000"/>
                  </a:cubicBezTo>
                  <a:cubicBezTo>
                    <a:pt x="0" y="120000"/>
                    <a:pt x="0" y="120000"/>
                    <a:pt x="0" y="120000"/>
                  </a:cubicBezTo>
                  <a:lnTo>
                    <a:pt x="0" y="3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3870325" y="1181100"/>
              <a:ext cx="163511" cy="2444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30291" y="0"/>
                  </a:lnTo>
                  <a:lnTo>
                    <a:pt x="30291" y="71688"/>
                  </a:lnTo>
                  <a:lnTo>
                    <a:pt x="82718" y="33506"/>
                  </a:lnTo>
                  <a:lnTo>
                    <a:pt x="118834" y="33506"/>
                  </a:lnTo>
                  <a:lnTo>
                    <a:pt x="67572" y="68571"/>
                  </a:lnTo>
                  <a:lnTo>
                    <a:pt x="120000" y="120000"/>
                  </a:lnTo>
                  <a:lnTo>
                    <a:pt x="87378" y="120000"/>
                  </a:lnTo>
                  <a:lnTo>
                    <a:pt x="47766" y="81818"/>
                  </a:lnTo>
                  <a:lnTo>
                    <a:pt x="30291" y="95064"/>
                  </a:lnTo>
                  <a:lnTo>
                    <a:pt x="30291" y="120000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035425" y="1244600"/>
              <a:ext cx="169861" cy="1841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0000"/>
                  </a:moveTo>
                  <a:cubicBezTo>
                    <a:pt x="0" y="60000"/>
                    <a:pt x="0" y="60000"/>
                    <a:pt x="0" y="60000"/>
                  </a:cubicBezTo>
                  <a:cubicBezTo>
                    <a:pt x="0" y="27804"/>
                    <a:pt x="25263" y="0"/>
                    <a:pt x="60000" y="0"/>
                  </a:cubicBezTo>
                  <a:cubicBezTo>
                    <a:pt x="99473" y="0"/>
                    <a:pt x="120000" y="29268"/>
                    <a:pt x="120000" y="61463"/>
                  </a:cubicBezTo>
                  <a:cubicBezTo>
                    <a:pt x="120000" y="64390"/>
                    <a:pt x="120000" y="67317"/>
                    <a:pt x="118421" y="70243"/>
                  </a:cubicBezTo>
                  <a:cubicBezTo>
                    <a:pt x="28421" y="70243"/>
                    <a:pt x="28421" y="70243"/>
                    <a:pt x="28421" y="70243"/>
                  </a:cubicBezTo>
                  <a:cubicBezTo>
                    <a:pt x="31578" y="87804"/>
                    <a:pt x="45789" y="98048"/>
                    <a:pt x="63157" y="98048"/>
                  </a:cubicBezTo>
                  <a:cubicBezTo>
                    <a:pt x="77368" y="98048"/>
                    <a:pt x="86842" y="93658"/>
                    <a:pt x="97894" y="84878"/>
                  </a:cubicBezTo>
                  <a:cubicBezTo>
                    <a:pt x="113684" y="98048"/>
                    <a:pt x="113684" y="98048"/>
                    <a:pt x="113684" y="98048"/>
                  </a:cubicBezTo>
                  <a:cubicBezTo>
                    <a:pt x="102631" y="111219"/>
                    <a:pt x="85263" y="120000"/>
                    <a:pt x="63157" y="120000"/>
                  </a:cubicBezTo>
                  <a:cubicBezTo>
                    <a:pt x="26842" y="120000"/>
                    <a:pt x="0" y="96585"/>
                    <a:pt x="0" y="60000"/>
                  </a:cubicBezTo>
                  <a:close/>
                  <a:moveTo>
                    <a:pt x="91578" y="52682"/>
                  </a:moveTo>
                  <a:cubicBezTo>
                    <a:pt x="90000" y="35121"/>
                    <a:pt x="78947" y="21951"/>
                    <a:pt x="60000" y="21951"/>
                  </a:cubicBezTo>
                  <a:cubicBezTo>
                    <a:pt x="42631" y="21951"/>
                    <a:pt x="30000" y="33658"/>
                    <a:pt x="28421" y="52682"/>
                  </a:cubicBezTo>
                  <a:lnTo>
                    <a:pt x="91578" y="526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>
              <a:off x="4210050" y="1249362"/>
              <a:ext cx="180975" cy="2317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07" y="114174"/>
                  </a:moveTo>
                  <a:cubicBezTo>
                    <a:pt x="16296" y="97864"/>
                    <a:pt x="16296" y="97864"/>
                    <a:pt x="16296" y="97864"/>
                  </a:cubicBezTo>
                  <a:cubicBezTo>
                    <a:pt x="20740" y="100194"/>
                    <a:pt x="26666" y="101359"/>
                    <a:pt x="32592" y="101359"/>
                  </a:cubicBezTo>
                  <a:cubicBezTo>
                    <a:pt x="40000" y="101359"/>
                    <a:pt x="44444" y="99029"/>
                    <a:pt x="48888" y="908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148" y="0"/>
                    <a:pt x="28148" y="0"/>
                    <a:pt x="28148" y="0"/>
                  </a:cubicBezTo>
                  <a:cubicBezTo>
                    <a:pt x="62222" y="67572"/>
                    <a:pt x="62222" y="67572"/>
                    <a:pt x="62222" y="67572"/>
                  </a:cubicBezTo>
                  <a:cubicBezTo>
                    <a:pt x="91851" y="0"/>
                    <a:pt x="91851" y="0"/>
                    <a:pt x="91851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72592" y="94368"/>
                    <a:pt x="72592" y="94368"/>
                    <a:pt x="72592" y="94368"/>
                  </a:cubicBezTo>
                  <a:cubicBezTo>
                    <a:pt x="63703" y="113009"/>
                    <a:pt x="53333" y="120000"/>
                    <a:pt x="35555" y="120000"/>
                  </a:cubicBezTo>
                  <a:cubicBezTo>
                    <a:pt x="23703" y="120000"/>
                    <a:pt x="16296" y="117669"/>
                    <a:pt x="7407" y="1141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>
              <a:off x="4494212" y="1179512"/>
              <a:ext cx="101599" cy="2460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086" y="47339"/>
                  </a:moveTo>
                  <a:cubicBezTo>
                    <a:pt x="0" y="47339"/>
                    <a:pt x="0" y="47339"/>
                    <a:pt x="0" y="47339"/>
                  </a:cubicBezTo>
                  <a:cubicBezTo>
                    <a:pt x="0" y="36330"/>
                    <a:pt x="0" y="36330"/>
                    <a:pt x="0" y="36330"/>
                  </a:cubicBezTo>
                  <a:cubicBezTo>
                    <a:pt x="26086" y="36330"/>
                    <a:pt x="26086" y="36330"/>
                    <a:pt x="26086" y="36330"/>
                  </a:cubicBezTo>
                  <a:cubicBezTo>
                    <a:pt x="26086" y="28623"/>
                    <a:pt x="26086" y="28623"/>
                    <a:pt x="26086" y="28623"/>
                  </a:cubicBezTo>
                  <a:cubicBezTo>
                    <a:pt x="26086" y="18715"/>
                    <a:pt x="33913" y="12110"/>
                    <a:pt x="44347" y="6605"/>
                  </a:cubicBezTo>
                  <a:cubicBezTo>
                    <a:pt x="54782" y="2201"/>
                    <a:pt x="70434" y="0"/>
                    <a:pt x="88695" y="0"/>
                  </a:cubicBezTo>
                  <a:cubicBezTo>
                    <a:pt x="101739" y="0"/>
                    <a:pt x="109565" y="1100"/>
                    <a:pt x="120000" y="2201"/>
                  </a:cubicBezTo>
                  <a:cubicBezTo>
                    <a:pt x="120000" y="13211"/>
                    <a:pt x="120000" y="13211"/>
                    <a:pt x="120000" y="13211"/>
                  </a:cubicBezTo>
                  <a:cubicBezTo>
                    <a:pt x="109565" y="12110"/>
                    <a:pt x="101739" y="11009"/>
                    <a:pt x="91304" y="11009"/>
                  </a:cubicBezTo>
                  <a:cubicBezTo>
                    <a:pt x="67826" y="11009"/>
                    <a:pt x="57391" y="17614"/>
                    <a:pt x="57391" y="29724"/>
                  </a:cubicBezTo>
                  <a:cubicBezTo>
                    <a:pt x="57391" y="36330"/>
                    <a:pt x="57391" y="36330"/>
                    <a:pt x="57391" y="36330"/>
                  </a:cubicBezTo>
                  <a:cubicBezTo>
                    <a:pt x="120000" y="36330"/>
                    <a:pt x="120000" y="36330"/>
                    <a:pt x="120000" y="36330"/>
                  </a:cubicBezTo>
                  <a:cubicBezTo>
                    <a:pt x="120000" y="47339"/>
                    <a:pt x="120000" y="47339"/>
                    <a:pt x="120000" y="47339"/>
                  </a:cubicBezTo>
                  <a:cubicBezTo>
                    <a:pt x="57391" y="47339"/>
                    <a:pt x="57391" y="47339"/>
                    <a:pt x="57391" y="47339"/>
                  </a:cubicBezTo>
                  <a:cubicBezTo>
                    <a:pt x="57391" y="120000"/>
                    <a:pt x="57391" y="120000"/>
                    <a:pt x="57391" y="120000"/>
                  </a:cubicBezTo>
                  <a:cubicBezTo>
                    <a:pt x="26086" y="120000"/>
                    <a:pt x="26086" y="120000"/>
                    <a:pt x="26086" y="120000"/>
                  </a:cubicBezTo>
                  <a:lnTo>
                    <a:pt x="26086" y="473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>
              <a:off x="4591050" y="1249362"/>
              <a:ext cx="179386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0000"/>
                  </a:moveTo>
                  <a:cubicBezTo>
                    <a:pt x="0" y="60000"/>
                    <a:pt x="0" y="60000"/>
                    <a:pt x="0" y="60000"/>
                  </a:cubicBezTo>
                  <a:cubicBezTo>
                    <a:pt x="0" y="27000"/>
                    <a:pt x="25500" y="0"/>
                    <a:pt x="60000" y="0"/>
                  </a:cubicBezTo>
                  <a:cubicBezTo>
                    <a:pt x="94500" y="0"/>
                    <a:pt x="120000" y="27000"/>
                    <a:pt x="120000" y="60000"/>
                  </a:cubicBezTo>
                  <a:cubicBezTo>
                    <a:pt x="120000" y="60000"/>
                    <a:pt x="120000" y="60000"/>
                    <a:pt x="120000" y="60000"/>
                  </a:cubicBezTo>
                  <a:cubicBezTo>
                    <a:pt x="120000" y="93000"/>
                    <a:pt x="94500" y="120000"/>
                    <a:pt x="60000" y="120000"/>
                  </a:cubicBezTo>
                  <a:cubicBezTo>
                    <a:pt x="25500" y="120000"/>
                    <a:pt x="0" y="93000"/>
                    <a:pt x="0" y="60000"/>
                  </a:cubicBezTo>
                  <a:close/>
                  <a:moveTo>
                    <a:pt x="102000" y="60000"/>
                  </a:moveTo>
                  <a:cubicBezTo>
                    <a:pt x="102000" y="60000"/>
                    <a:pt x="102000" y="60000"/>
                    <a:pt x="102000" y="60000"/>
                  </a:cubicBezTo>
                  <a:cubicBezTo>
                    <a:pt x="102000" y="36000"/>
                    <a:pt x="84000" y="15000"/>
                    <a:pt x="60000" y="15000"/>
                  </a:cubicBezTo>
                  <a:cubicBezTo>
                    <a:pt x="34500" y="15000"/>
                    <a:pt x="18000" y="36000"/>
                    <a:pt x="18000" y="60000"/>
                  </a:cubicBezTo>
                  <a:cubicBezTo>
                    <a:pt x="18000" y="60000"/>
                    <a:pt x="18000" y="60000"/>
                    <a:pt x="18000" y="60000"/>
                  </a:cubicBezTo>
                  <a:cubicBezTo>
                    <a:pt x="18000" y="85500"/>
                    <a:pt x="36000" y="105000"/>
                    <a:pt x="60000" y="105000"/>
                  </a:cubicBezTo>
                  <a:cubicBezTo>
                    <a:pt x="85500" y="105000"/>
                    <a:pt x="102000" y="85500"/>
                    <a:pt x="102000" y="60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4799012" y="1249362"/>
              <a:ext cx="96836" cy="1762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076"/>
                  </a:moveTo>
                  <a:cubicBezTo>
                    <a:pt x="33488" y="3076"/>
                    <a:pt x="33488" y="3076"/>
                    <a:pt x="33488" y="3076"/>
                  </a:cubicBezTo>
                  <a:cubicBezTo>
                    <a:pt x="33488" y="33846"/>
                    <a:pt x="33488" y="33846"/>
                    <a:pt x="33488" y="33846"/>
                  </a:cubicBezTo>
                  <a:cubicBezTo>
                    <a:pt x="47441" y="13846"/>
                    <a:pt x="78139" y="0"/>
                    <a:pt x="120000" y="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17209" y="20000"/>
                    <a:pt x="117209" y="20000"/>
                    <a:pt x="117209" y="20000"/>
                  </a:cubicBezTo>
                  <a:cubicBezTo>
                    <a:pt x="69767" y="20000"/>
                    <a:pt x="33488" y="38461"/>
                    <a:pt x="33488" y="73846"/>
                  </a:cubicBezTo>
                  <a:cubicBezTo>
                    <a:pt x="33488" y="120000"/>
                    <a:pt x="33488" y="120000"/>
                    <a:pt x="33488" y="120000"/>
                  </a:cubicBezTo>
                  <a:cubicBezTo>
                    <a:pt x="0" y="120000"/>
                    <a:pt x="0" y="120000"/>
                    <a:pt x="0" y="120000"/>
                  </a:cubicBezTo>
                  <a:lnTo>
                    <a:pt x="0" y="307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>
              <a:off x="5011737" y="1190625"/>
              <a:ext cx="187324" cy="2349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62857" y="0"/>
                    <a:pt x="62857" y="0"/>
                    <a:pt x="62857" y="0"/>
                  </a:cubicBezTo>
                  <a:cubicBezTo>
                    <a:pt x="80000" y="0"/>
                    <a:pt x="92857" y="4615"/>
                    <a:pt x="101428" y="11538"/>
                  </a:cubicBezTo>
                  <a:cubicBezTo>
                    <a:pt x="107142" y="16153"/>
                    <a:pt x="111428" y="23076"/>
                    <a:pt x="111428" y="30000"/>
                  </a:cubicBezTo>
                  <a:cubicBezTo>
                    <a:pt x="111428" y="31153"/>
                    <a:pt x="111428" y="31153"/>
                    <a:pt x="111428" y="31153"/>
                  </a:cubicBezTo>
                  <a:cubicBezTo>
                    <a:pt x="111428" y="46153"/>
                    <a:pt x="100000" y="54230"/>
                    <a:pt x="87142" y="58846"/>
                  </a:cubicBezTo>
                  <a:cubicBezTo>
                    <a:pt x="105714" y="62307"/>
                    <a:pt x="120000" y="70384"/>
                    <a:pt x="120000" y="87692"/>
                  </a:cubicBezTo>
                  <a:cubicBezTo>
                    <a:pt x="120000" y="87692"/>
                    <a:pt x="120000" y="87692"/>
                    <a:pt x="120000" y="87692"/>
                  </a:cubicBezTo>
                  <a:cubicBezTo>
                    <a:pt x="120000" y="108461"/>
                    <a:pt x="98571" y="120000"/>
                    <a:pt x="65714" y="120000"/>
                  </a:cubicBezTo>
                  <a:cubicBezTo>
                    <a:pt x="0" y="120000"/>
                    <a:pt x="0" y="120000"/>
                    <a:pt x="0" y="120000"/>
                  </a:cubicBezTo>
                  <a:lnTo>
                    <a:pt x="0" y="0"/>
                  </a:lnTo>
                  <a:close/>
                  <a:moveTo>
                    <a:pt x="60000" y="54230"/>
                  </a:moveTo>
                  <a:cubicBezTo>
                    <a:pt x="80000" y="54230"/>
                    <a:pt x="94285" y="46153"/>
                    <a:pt x="94285" y="32307"/>
                  </a:cubicBezTo>
                  <a:cubicBezTo>
                    <a:pt x="94285" y="32307"/>
                    <a:pt x="94285" y="32307"/>
                    <a:pt x="94285" y="32307"/>
                  </a:cubicBezTo>
                  <a:cubicBezTo>
                    <a:pt x="94285" y="20769"/>
                    <a:pt x="82857" y="12692"/>
                    <a:pt x="61428" y="12692"/>
                  </a:cubicBezTo>
                  <a:cubicBezTo>
                    <a:pt x="15714" y="12692"/>
                    <a:pt x="15714" y="12692"/>
                    <a:pt x="15714" y="12692"/>
                  </a:cubicBezTo>
                  <a:cubicBezTo>
                    <a:pt x="15714" y="54230"/>
                    <a:pt x="15714" y="54230"/>
                    <a:pt x="15714" y="54230"/>
                  </a:cubicBezTo>
                  <a:lnTo>
                    <a:pt x="60000" y="54230"/>
                  </a:lnTo>
                  <a:close/>
                  <a:moveTo>
                    <a:pt x="65714" y="108461"/>
                  </a:moveTo>
                  <a:cubicBezTo>
                    <a:pt x="88571" y="108461"/>
                    <a:pt x="102857" y="100384"/>
                    <a:pt x="102857" y="86538"/>
                  </a:cubicBezTo>
                  <a:cubicBezTo>
                    <a:pt x="102857" y="86538"/>
                    <a:pt x="102857" y="86538"/>
                    <a:pt x="102857" y="86538"/>
                  </a:cubicBezTo>
                  <a:cubicBezTo>
                    <a:pt x="102857" y="73846"/>
                    <a:pt x="88571" y="65769"/>
                    <a:pt x="62857" y="65769"/>
                  </a:cubicBezTo>
                  <a:cubicBezTo>
                    <a:pt x="15714" y="65769"/>
                    <a:pt x="15714" y="65769"/>
                    <a:pt x="15714" y="65769"/>
                  </a:cubicBezTo>
                  <a:cubicBezTo>
                    <a:pt x="15714" y="108461"/>
                    <a:pt x="15714" y="108461"/>
                    <a:pt x="15714" y="108461"/>
                  </a:cubicBezTo>
                  <a:lnTo>
                    <a:pt x="65714" y="10846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Shape 36"/>
            <p:cNvSpPr/>
            <p:nvPr/>
          </p:nvSpPr>
          <p:spPr>
            <a:xfrm>
              <a:off x="5232400" y="1254125"/>
              <a:ext cx="149225" cy="1746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7230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492" y="0"/>
                    <a:pt x="21492" y="0"/>
                    <a:pt x="21492" y="0"/>
                  </a:cubicBezTo>
                  <a:cubicBezTo>
                    <a:pt x="21492" y="67692"/>
                    <a:pt x="21492" y="67692"/>
                    <a:pt x="21492" y="67692"/>
                  </a:cubicBezTo>
                  <a:cubicBezTo>
                    <a:pt x="21492" y="90769"/>
                    <a:pt x="34029" y="104615"/>
                    <a:pt x="59104" y="104615"/>
                  </a:cubicBezTo>
                  <a:cubicBezTo>
                    <a:pt x="82388" y="104615"/>
                    <a:pt x="100298" y="89230"/>
                    <a:pt x="100298" y="67692"/>
                  </a:cubicBezTo>
                  <a:cubicBezTo>
                    <a:pt x="100298" y="0"/>
                    <a:pt x="100298" y="0"/>
                    <a:pt x="100298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116923"/>
                    <a:pt x="120000" y="116923"/>
                    <a:pt x="120000" y="116923"/>
                  </a:cubicBezTo>
                  <a:cubicBezTo>
                    <a:pt x="100298" y="116923"/>
                    <a:pt x="100298" y="116923"/>
                    <a:pt x="100298" y="116923"/>
                  </a:cubicBezTo>
                  <a:cubicBezTo>
                    <a:pt x="100298" y="96923"/>
                    <a:pt x="100298" y="96923"/>
                    <a:pt x="100298" y="96923"/>
                  </a:cubicBezTo>
                  <a:cubicBezTo>
                    <a:pt x="91343" y="109230"/>
                    <a:pt x="77014" y="120000"/>
                    <a:pt x="53731" y="120000"/>
                  </a:cubicBezTo>
                  <a:cubicBezTo>
                    <a:pt x="19701" y="120000"/>
                    <a:pt x="0" y="100000"/>
                    <a:pt x="0" y="723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5414962" y="1249362"/>
              <a:ext cx="131761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500"/>
                  </a:moveTo>
                  <a:cubicBezTo>
                    <a:pt x="12203" y="90000"/>
                    <a:pt x="12203" y="90000"/>
                    <a:pt x="12203" y="90000"/>
                  </a:cubicBezTo>
                  <a:cubicBezTo>
                    <a:pt x="28474" y="100500"/>
                    <a:pt x="46779" y="105000"/>
                    <a:pt x="65084" y="105000"/>
                  </a:cubicBezTo>
                  <a:cubicBezTo>
                    <a:pt x="85423" y="105000"/>
                    <a:pt x="97627" y="97500"/>
                    <a:pt x="97627" y="87000"/>
                  </a:cubicBezTo>
                  <a:cubicBezTo>
                    <a:pt x="97627" y="87000"/>
                    <a:pt x="97627" y="87000"/>
                    <a:pt x="97627" y="87000"/>
                  </a:cubicBezTo>
                  <a:cubicBezTo>
                    <a:pt x="97627" y="75000"/>
                    <a:pt x="79322" y="70500"/>
                    <a:pt x="58983" y="66000"/>
                  </a:cubicBezTo>
                  <a:cubicBezTo>
                    <a:pt x="34576" y="61500"/>
                    <a:pt x="8135" y="55500"/>
                    <a:pt x="8135" y="34500"/>
                  </a:cubicBezTo>
                  <a:cubicBezTo>
                    <a:pt x="8135" y="33000"/>
                    <a:pt x="8135" y="33000"/>
                    <a:pt x="8135" y="33000"/>
                  </a:cubicBezTo>
                  <a:cubicBezTo>
                    <a:pt x="8135" y="13500"/>
                    <a:pt x="30508" y="0"/>
                    <a:pt x="61016" y="0"/>
                  </a:cubicBezTo>
                  <a:cubicBezTo>
                    <a:pt x="79322" y="0"/>
                    <a:pt x="101694" y="6000"/>
                    <a:pt x="115932" y="13500"/>
                  </a:cubicBezTo>
                  <a:cubicBezTo>
                    <a:pt x="105762" y="25500"/>
                    <a:pt x="105762" y="25500"/>
                    <a:pt x="105762" y="25500"/>
                  </a:cubicBezTo>
                  <a:cubicBezTo>
                    <a:pt x="91525" y="19500"/>
                    <a:pt x="75254" y="15000"/>
                    <a:pt x="61016" y="15000"/>
                  </a:cubicBezTo>
                  <a:cubicBezTo>
                    <a:pt x="42711" y="15000"/>
                    <a:pt x="30508" y="22500"/>
                    <a:pt x="30508" y="31500"/>
                  </a:cubicBezTo>
                  <a:cubicBezTo>
                    <a:pt x="30508" y="31500"/>
                    <a:pt x="30508" y="31500"/>
                    <a:pt x="30508" y="31500"/>
                  </a:cubicBezTo>
                  <a:cubicBezTo>
                    <a:pt x="30508" y="43500"/>
                    <a:pt x="48813" y="46500"/>
                    <a:pt x="69152" y="52500"/>
                  </a:cubicBezTo>
                  <a:cubicBezTo>
                    <a:pt x="93559" y="57000"/>
                    <a:pt x="120000" y="64500"/>
                    <a:pt x="120000" y="85500"/>
                  </a:cubicBezTo>
                  <a:cubicBezTo>
                    <a:pt x="120000" y="85500"/>
                    <a:pt x="120000" y="85500"/>
                    <a:pt x="120000" y="85500"/>
                  </a:cubicBezTo>
                  <a:cubicBezTo>
                    <a:pt x="120000" y="106500"/>
                    <a:pt x="95593" y="120000"/>
                    <a:pt x="65084" y="120000"/>
                  </a:cubicBezTo>
                  <a:cubicBezTo>
                    <a:pt x="42711" y="120000"/>
                    <a:pt x="18305" y="112500"/>
                    <a:pt x="0" y="1035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>
              <a:off x="5578475" y="1185862"/>
              <a:ext cx="28575" cy="239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4304"/>
                  </a:lnTo>
                  <a:lnTo>
                    <a:pt x="0" y="14304"/>
                  </a:lnTo>
                  <a:lnTo>
                    <a:pt x="0" y="0"/>
                  </a:lnTo>
                  <a:close/>
                  <a:moveTo>
                    <a:pt x="6666" y="34172"/>
                  </a:moveTo>
                  <a:lnTo>
                    <a:pt x="113333" y="34172"/>
                  </a:lnTo>
                  <a:lnTo>
                    <a:pt x="113333" y="120000"/>
                  </a:lnTo>
                  <a:lnTo>
                    <a:pt x="6666" y="120000"/>
                  </a:lnTo>
                  <a:lnTo>
                    <a:pt x="6666" y="3417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5654675" y="1249362"/>
              <a:ext cx="150811" cy="1762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076"/>
                  </a:moveTo>
                  <a:cubicBezTo>
                    <a:pt x="21176" y="3076"/>
                    <a:pt x="21176" y="3076"/>
                    <a:pt x="21176" y="3076"/>
                  </a:cubicBezTo>
                  <a:cubicBezTo>
                    <a:pt x="21176" y="23076"/>
                    <a:pt x="21176" y="23076"/>
                    <a:pt x="21176" y="23076"/>
                  </a:cubicBezTo>
                  <a:cubicBezTo>
                    <a:pt x="30000" y="10769"/>
                    <a:pt x="44117" y="0"/>
                    <a:pt x="67058" y="0"/>
                  </a:cubicBezTo>
                  <a:cubicBezTo>
                    <a:pt x="100588" y="0"/>
                    <a:pt x="120000" y="18461"/>
                    <a:pt x="120000" y="47692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8823" y="120000"/>
                    <a:pt x="98823" y="120000"/>
                    <a:pt x="98823" y="120000"/>
                  </a:cubicBezTo>
                  <a:cubicBezTo>
                    <a:pt x="98823" y="50769"/>
                    <a:pt x="98823" y="50769"/>
                    <a:pt x="98823" y="50769"/>
                  </a:cubicBezTo>
                  <a:cubicBezTo>
                    <a:pt x="98823" y="29230"/>
                    <a:pt x="84705" y="15384"/>
                    <a:pt x="61764" y="15384"/>
                  </a:cubicBezTo>
                  <a:cubicBezTo>
                    <a:pt x="38823" y="15384"/>
                    <a:pt x="21176" y="30769"/>
                    <a:pt x="21176" y="52307"/>
                  </a:cubicBezTo>
                  <a:cubicBezTo>
                    <a:pt x="21176" y="120000"/>
                    <a:pt x="21176" y="120000"/>
                    <a:pt x="21176" y="120000"/>
                  </a:cubicBezTo>
                  <a:cubicBezTo>
                    <a:pt x="0" y="120000"/>
                    <a:pt x="0" y="120000"/>
                    <a:pt x="0" y="120000"/>
                  </a:cubicBezTo>
                  <a:lnTo>
                    <a:pt x="0" y="307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>
              <a:off x="5838825" y="1249362"/>
              <a:ext cx="160337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333" y="105000"/>
                  </a:moveTo>
                  <a:cubicBezTo>
                    <a:pt x="81666" y="105000"/>
                    <a:pt x="93333" y="99000"/>
                    <a:pt x="103333" y="88500"/>
                  </a:cubicBezTo>
                  <a:cubicBezTo>
                    <a:pt x="116666" y="99000"/>
                    <a:pt x="116666" y="99000"/>
                    <a:pt x="116666" y="99000"/>
                  </a:cubicBezTo>
                  <a:cubicBezTo>
                    <a:pt x="103333" y="111000"/>
                    <a:pt x="86666" y="120000"/>
                    <a:pt x="63333" y="120000"/>
                  </a:cubicBezTo>
                  <a:cubicBezTo>
                    <a:pt x="28333" y="120000"/>
                    <a:pt x="0" y="96000"/>
                    <a:pt x="0" y="60000"/>
                  </a:cubicBezTo>
                  <a:cubicBezTo>
                    <a:pt x="0" y="27000"/>
                    <a:pt x="25000" y="0"/>
                    <a:pt x="60000" y="0"/>
                  </a:cubicBezTo>
                  <a:cubicBezTo>
                    <a:pt x="98333" y="0"/>
                    <a:pt x="120000" y="27000"/>
                    <a:pt x="120000" y="61500"/>
                  </a:cubicBezTo>
                  <a:cubicBezTo>
                    <a:pt x="120000" y="63000"/>
                    <a:pt x="120000" y="64500"/>
                    <a:pt x="120000" y="67500"/>
                  </a:cubicBezTo>
                  <a:cubicBezTo>
                    <a:pt x="18333" y="67500"/>
                    <a:pt x="18333" y="67500"/>
                    <a:pt x="18333" y="67500"/>
                  </a:cubicBezTo>
                  <a:cubicBezTo>
                    <a:pt x="21666" y="91500"/>
                    <a:pt x="41666" y="105000"/>
                    <a:pt x="63333" y="105000"/>
                  </a:cubicBezTo>
                  <a:close/>
                  <a:moveTo>
                    <a:pt x="101666" y="52500"/>
                  </a:moveTo>
                  <a:cubicBezTo>
                    <a:pt x="98333" y="31500"/>
                    <a:pt x="85000" y="15000"/>
                    <a:pt x="60000" y="15000"/>
                  </a:cubicBezTo>
                  <a:cubicBezTo>
                    <a:pt x="38333" y="15000"/>
                    <a:pt x="21666" y="31500"/>
                    <a:pt x="18333" y="52500"/>
                  </a:cubicBezTo>
                  <a:lnTo>
                    <a:pt x="101666" y="525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>
              <a:off x="6019800" y="1249362"/>
              <a:ext cx="131761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500"/>
                  </a:moveTo>
                  <a:cubicBezTo>
                    <a:pt x="12203" y="90000"/>
                    <a:pt x="12203" y="90000"/>
                    <a:pt x="12203" y="90000"/>
                  </a:cubicBezTo>
                  <a:cubicBezTo>
                    <a:pt x="28474" y="100500"/>
                    <a:pt x="48813" y="105000"/>
                    <a:pt x="67118" y="105000"/>
                  </a:cubicBezTo>
                  <a:cubicBezTo>
                    <a:pt x="85423" y="105000"/>
                    <a:pt x="99661" y="97500"/>
                    <a:pt x="99661" y="87000"/>
                  </a:cubicBezTo>
                  <a:cubicBezTo>
                    <a:pt x="99661" y="87000"/>
                    <a:pt x="99661" y="87000"/>
                    <a:pt x="99661" y="87000"/>
                  </a:cubicBezTo>
                  <a:cubicBezTo>
                    <a:pt x="99661" y="75000"/>
                    <a:pt x="81355" y="70500"/>
                    <a:pt x="58983" y="66000"/>
                  </a:cubicBezTo>
                  <a:cubicBezTo>
                    <a:pt x="34576" y="61500"/>
                    <a:pt x="8135" y="55500"/>
                    <a:pt x="8135" y="34500"/>
                  </a:cubicBezTo>
                  <a:cubicBezTo>
                    <a:pt x="8135" y="33000"/>
                    <a:pt x="8135" y="33000"/>
                    <a:pt x="8135" y="33000"/>
                  </a:cubicBezTo>
                  <a:cubicBezTo>
                    <a:pt x="8135" y="13500"/>
                    <a:pt x="30508" y="0"/>
                    <a:pt x="61016" y="0"/>
                  </a:cubicBezTo>
                  <a:cubicBezTo>
                    <a:pt x="81355" y="0"/>
                    <a:pt x="101694" y="6000"/>
                    <a:pt x="117966" y="13500"/>
                  </a:cubicBezTo>
                  <a:cubicBezTo>
                    <a:pt x="107796" y="25500"/>
                    <a:pt x="107796" y="25500"/>
                    <a:pt x="107796" y="25500"/>
                  </a:cubicBezTo>
                  <a:cubicBezTo>
                    <a:pt x="93559" y="19500"/>
                    <a:pt x="75254" y="15000"/>
                    <a:pt x="61016" y="15000"/>
                  </a:cubicBezTo>
                  <a:cubicBezTo>
                    <a:pt x="42711" y="15000"/>
                    <a:pt x="30508" y="22500"/>
                    <a:pt x="30508" y="31500"/>
                  </a:cubicBezTo>
                  <a:cubicBezTo>
                    <a:pt x="30508" y="31500"/>
                    <a:pt x="30508" y="31500"/>
                    <a:pt x="30508" y="31500"/>
                  </a:cubicBezTo>
                  <a:cubicBezTo>
                    <a:pt x="30508" y="43500"/>
                    <a:pt x="50847" y="46500"/>
                    <a:pt x="71186" y="52500"/>
                  </a:cubicBezTo>
                  <a:cubicBezTo>
                    <a:pt x="95593" y="57000"/>
                    <a:pt x="120000" y="64500"/>
                    <a:pt x="120000" y="85500"/>
                  </a:cubicBezTo>
                  <a:cubicBezTo>
                    <a:pt x="120000" y="85500"/>
                    <a:pt x="120000" y="85500"/>
                    <a:pt x="120000" y="85500"/>
                  </a:cubicBezTo>
                  <a:cubicBezTo>
                    <a:pt x="120000" y="106500"/>
                    <a:pt x="95593" y="120000"/>
                    <a:pt x="65084" y="120000"/>
                  </a:cubicBezTo>
                  <a:cubicBezTo>
                    <a:pt x="42711" y="120000"/>
                    <a:pt x="18305" y="112500"/>
                    <a:pt x="0" y="1035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6172200" y="1249362"/>
              <a:ext cx="131761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500"/>
                  </a:moveTo>
                  <a:cubicBezTo>
                    <a:pt x="12203" y="90000"/>
                    <a:pt x="12203" y="90000"/>
                    <a:pt x="12203" y="90000"/>
                  </a:cubicBezTo>
                  <a:cubicBezTo>
                    <a:pt x="28474" y="100500"/>
                    <a:pt x="48813" y="105000"/>
                    <a:pt x="67118" y="105000"/>
                  </a:cubicBezTo>
                  <a:cubicBezTo>
                    <a:pt x="85423" y="105000"/>
                    <a:pt x="99661" y="97500"/>
                    <a:pt x="99661" y="87000"/>
                  </a:cubicBezTo>
                  <a:cubicBezTo>
                    <a:pt x="99661" y="87000"/>
                    <a:pt x="99661" y="87000"/>
                    <a:pt x="99661" y="87000"/>
                  </a:cubicBezTo>
                  <a:cubicBezTo>
                    <a:pt x="99661" y="75000"/>
                    <a:pt x="81355" y="70500"/>
                    <a:pt x="58983" y="66000"/>
                  </a:cubicBezTo>
                  <a:cubicBezTo>
                    <a:pt x="34576" y="61500"/>
                    <a:pt x="8135" y="55500"/>
                    <a:pt x="8135" y="34500"/>
                  </a:cubicBezTo>
                  <a:cubicBezTo>
                    <a:pt x="8135" y="33000"/>
                    <a:pt x="8135" y="33000"/>
                    <a:pt x="8135" y="33000"/>
                  </a:cubicBezTo>
                  <a:cubicBezTo>
                    <a:pt x="8135" y="13500"/>
                    <a:pt x="30508" y="0"/>
                    <a:pt x="61016" y="0"/>
                  </a:cubicBezTo>
                  <a:cubicBezTo>
                    <a:pt x="81355" y="0"/>
                    <a:pt x="101694" y="6000"/>
                    <a:pt x="117966" y="13500"/>
                  </a:cubicBezTo>
                  <a:cubicBezTo>
                    <a:pt x="107796" y="25500"/>
                    <a:pt x="107796" y="25500"/>
                    <a:pt x="107796" y="25500"/>
                  </a:cubicBezTo>
                  <a:cubicBezTo>
                    <a:pt x="91525" y="19500"/>
                    <a:pt x="75254" y="15000"/>
                    <a:pt x="61016" y="15000"/>
                  </a:cubicBezTo>
                  <a:cubicBezTo>
                    <a:pt x="42711" y="15000"/>
                    <a:pt x="30508" y="22500"/>
                    <a:pt x="30508" y="31500"/>
                  </a:cubicBezTo>
                  <a:cubicBezTo>
                    <a:pt x="30508" y="31500"/>
                    <a:pt x="30508" y="31500"/>
                    <a:pt x="30508" y="31500"/>
                  </a:cubicBezTo>
                  <a:cubicBezTo>
                    <a:pt x="30508" y="43500"/>
                    <a:pt x="50847" y="46500"/>
                    <a:pt x="71186" y="52500"/>
                  </a:cubicBezTo>
                  <a:cubicBezTo>
                    <a:pt x="95593" y="57000"/>
                    <a:pt x="120000" y="64500"/>
                    <a:pt x="120000" y="85500"/>
                  </a:cubicBezTo>
                  <a:cubicBezTo>
                    <a:pt x="120000" y="85500"/>
                    <a:pt x="120000" y="85500"/>
                    <a:pt x="120000" y="85500"/>
                  </a:cubicBezTo>
                  <a:cubicBezTo>
                    <a:pt x="120000" y="106500"/>
                    <a:pt x="95593" y="120000"/>
                    <a:pt x="65084" y="120000"/>
                  </a:cubicBezTo>
                  <a:cubicBezTo>
                    <a:pt x="42711" y="120000"/>
                    <a:pt x="18305" y="112500"/>
                    <a:pt x="0" y="1035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Bulle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81000" y="1133475"/>
            <a:ext cx="8366759" cy="3609974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lvl1pPr marL="83344" marR="0" lvl="0" indent="2631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7317" marR="0" lvl="1" indent="65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027" marR="0" lvl="2" indent="194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040" marR="0" lvl="3" indent="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74100" marR="0" lvl="4" indent="-11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3573" marR="0" lvl="5" indent="1531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0586" marR="0" lvl="6" indent="1550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7599" marR="0" lvl="7" indent="15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4613" marR="0" lvl="8" indent="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 smtClean="0"/>
          </a:p>
          <a:p>
            <a:endParaRPr dirty="0"/>
          </a:p>
        </p:txBody>
      </p: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381004" y="205978"/>
            <a:ext cx="8371181" cy="65127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/>
            </a:lvl2pPr>
            <a:lvl3pPr marL="0" marR="0" lvl="2" indent="0" algn="l" rtl="0">
              <a:spcBef>
                <a:spcPts val="0"/>
              </a:spcBef>
              <a:buNone/>
              <a:defRPr sz="1400"/>
            </a:lvl3pPr>
            <a:lvl4pPr marL="0" marR="0" lvl="3" indent="0" algn="l" rtl="0">
              <a:spcBef>
                <a:spcPts val="0"/>
              </a:spcBef>
              <a:buNone/>
              <a:defRPr sz="1400"/>
            </a:lvl4pPr>
            <a:lvl5pPr marL="0" marR="0" lvl="4" indent="0" algn="l" rtl="0">
              <a:spcBef>
                <a:spcPts val="0"/>
              </a:spcBef>
              <a:buNone/>
              <a:defRPr sz="1400"/>
            </a:lvl5pPr>
            <a:lvl6pPr marL="0" marR="0" lvl="5" indent="0" algn="l" rtl="0">
              <a:spcBef>
                <a:spcPts val="0"/>
              </a:spcBef>
              <a:buNone/>
              <a:defRPr sz="1400"/>
            </a:lvl6pPr>
            <a:lvl7pPr marL="0" marR="0" lvl="6" indent="0" algn="l" rtl="0">
              <a:spcBef>
                <a:spcPts val="0"/>
              </a:spcBef>
              <a:buNone/>
              <a:defRPr sz="1400"/>
            </a:lvl7pPr>
            <a:lvl8pPr marL="0" marR="0" lvl="7" indent="0" algn="l" rtl="0">
              <a:spcBef>
                <a:spcPts val="0"/>
              </a:spcBef>
              <a:buNone/>
              <a:defRPr sz="1400"/>
            </a:lvl8pPr>
            <a:lvl9pPr marL="0" marR="0" lvl="8" indent="0" algn="l" rtl="0">
              <a:spcBef>
                <a:spcPts val="0"/>
              </a:spcBef>
              <a:buNone/>
              <a:defRPr sz="1400"/>
            </a:lvl9pPr>
          </a:lstStyle>
          <a:p>
            <a:endParaRPr dirty="0"/>
          </a:p>
        </p:txBody>
      </p:sp>
      <p:pic>
        <p:nvPicPr>
          <p:cNvPr id="47" name="Shape 47"/>
          <p:cNvPicPr preferRelativeResize="0"/>
          <p:nvPr/>
        </p:nvPicPr>
        <p:blipFill rotWithShape="1">
          <a:blip r:embed="rId2">
            <a:alphaModFix/>
          </a:blip>
          <a:srcRect t="94357"/>
          <a:stretch/>
        </p:blipFill>
        <p:spPr>
          <a:xfrm>
            <a:off x="0" y="4852637"/>
            <a:ext cx="9144000" cy="29019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Shape 49"/>
          <p:cNvSpPr/>
          <p:nvPr/>
        </p:nvSpPr>
        <p:spPr>
          <a:xfrm>
            <a:off x="381003" y="4898634"/>
            <a:ext cx="292406" cy="1981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762" y="66075"/>
                </a:moveTo>
                <a:cubicBezTo>
                  <a:pt x="104745" y="66075"/>
                  <a:pt x="103728" y="66835"/>
                  <a:pt x="102203" y="66835"/>
                </a:cubicBezTo>
                <a:cubicBezTo>
                  <a:pt x="98135" y="41772"/>
                  <a:pt x="83898" y="22025"/>
                  <a:pt x="66610" y="18227"/>
                </a:cubicBezTo>
                <a:cubicBezTo>
                  <a:pt x="66101" y="14430"/>
                  <a:pt x="67118" y="6835"/>
                  <a:pt x="74745" y="759"/>
                </a:cubicBezTo>
                <a:cubicBezTo>
                  <a:pt x="74237" y="0"/>
                  <a:pt x="74237" y="0"/>
                  <a:pt x="74237" y="0"/>
                </a:cubicBezTo>
                <a:cubicBezTo>
                  <a:pt x="74237" y="0"/>
                  <a:pt x="62033" y="5316"/>
                  <a:pt x="59491" y="17468"/>
                </a:cubicBezTo>
                <a:cubicBezTo>
                  <a:pt x="59491" y="13670"/>
                  <a:pt x="58474" y="8354"/>
                  <a:pt x="53389" y="4556"/>
                </a:cubicBezTo>
                <a:cubicBezTo>
                  <a:pt x="53389" y="4556"/>
                  <a:pt x="52881" y="4556"/>
                  <a:pt x="52881" y="4556"/>
                </a:cubicBezTo>
                <a:cubicBezTo>
                  <a:pt x="53898" y="6075"/>
                  <a:pt x="57457" y="11392"/>
                  <a:pt x="55932" y="18227"/>
                </a:cubicBezTo>
                <a:cubicBezTo>
                  <a:pt x="37118" y="20506"/>
                  <a:pt x="21864" y="40253"/>
                  <a:pt x="17796" y="66835"/>
                </a:cubicBezTo>
                <a:cubicBezTo>
                  <a:pt x="16271" y="66835"/>
                  <a:pt x="15254" y="66075"/>
                  <a:pt x="14237" y="66075"/>
                </a:cubicBezTo>
                <a:cubicBezTo>
                  <a:pt x="6610" y="66075"/>
                  <a:pt x="0" y="75949"/>
                  <a:pt x="0" y="87341"/>
                </a:cubicBezTo>
                <a:cubicBezTo>
                  <a:pt x="0" y="99493"/>
                  <a:pt x="6610" y="108607"/>
                  <a:pt x="14237" y="108607"/>
                </a:cubicBezTo>
                <a:cubicBezTo>
                  <a:pt x="16271" y="108607"/>
                  <a:pt x="17796" y="108607"/>
                  <a:pt x="19322" y="107088"/>
                </a:cubicBezTo>
                <a:cubicBezTo>
                  <a:pt x="20847" y="111645"/>
                  <a:pt x="22372" y="116202"/>
                  <a:pt x="23898" y="120000"/>
                </a:cubicBezTo>
                <a:cubicBezTo>
                  <a:pt x="35593" y="108607"/>
                  <a:pt x="35593" y="108607"/>
                  <a:pt x="35593" y="108607"/>
                </a:cubicBezTo>
                <a:cubicBezTo>
                  <a:pt x="35593" y="107848"/>
                  <a:pt x="35593" y="107848"/>
                  <a:pt x="35593" y="107848"/>
                </a:cubicBezTo>
                <a:cubicBezTo>
                  <a:pt x="32542" y="101772"/>
                  <a:pt x="30508" y="93417"/>
                  <a:pt x="30508" y="84303"/>
                </a:cubicBezTo>
                <a:cubicBezTo>
                  <a:pt x="30000" y="75189"/>
                  <a:pt x="31525" y="65316"/>
                  <a:pt x="35593" y="60000"/>
                </a:cubicBezTo>
                <a:cubicBezTo>
                  <a:pt x="44237" y="48607"/>
                  <a:pt x="53389" y="53924"/>
                  <a:pt x="59491" y="63797"/>
                </a:cubicBezTo>
                <a:cubicBezTo>
                  <a:pt x="61016" y="63797"/>
                  <a:pt x="61016" y="63797"/>
                  <a:pt x="61016" y="63797"/>
                </a:cubicBezTo>
                <a:cubicBezTo>
                  <a:pt x="66610" y="53924"/>
                  <a:pt x="75762" y="49367"/>
                  <a:pt x="84406" y="60000"/>
                </a:cubicBezTo>
                <a:cubicBezTo>
                  <a:pt x="88474" y="65316"/>
                  <a:pt x="90000" y="75189"/>
                  <a:pt x="89491" y="84303"/>
                </a:cubicBezTo>
                <a:cubicBezTo>
                  <a:pt x="89491" y="93417"/>
                  <a:pt x="87457" y="102531"/>
                  <a:pt x="84406" y="108607"/>
                </a:cubicBezTo>
                <a:cubicBezTo>
                  <a:pt x="96101" y="120000"/>
                  <a:pt x="96101" y="120000"/>
                  <a:pt x="96101" y="120000"/>
                </a:cubicBezTo>
                <a:cubicBezTo>
                  <a:pt x="97627" y="116202"/>
                  <a:pt x="99661" y="111645"/>
                  <a:pt x="100677" y="107088"/>
                </a:cubicBezTo>
                <a:cubicBezTo>
                  <a:pt x="102203" y="108607"/>
                  <a:pt x="104237" y="108607"/>
                  <a:pt x="105762" y="108607"/>
                </a:cubicBezTo>
                <a:cubicBezTo>
                  <a:pt x="113898" y="108607"/>
                  <a:pt x="120000" y="99493"/>
                  <a:pt x="120000" y="87341"/>
                </a:cubicBezTo>
                <a:cubicBezTo>
                  <a:pt x="120000" y="75949"/>
                  <a:pt x="113898" y="66075"/>
                  <a:pt x="105762" y="66075"/>
                </a:cubicBezTo>
                <a:moveTo>
                  <a:pt x="14745" y="91898"/>
                </a:moveTo>
                <a:cubicBezTo>
                  <a:pt x="13220" y="91898"/>
                  <a:pt x="11694" y="89620"/>
                  <a:pt x="11694" y="87341"/>
                </a:cubicBezTo>
                <a:cubicBezTo>
                  <a:pt x="11694" y="85063"/>
                  <a:pt x="13220" y="83544"/>
                  <a:pt x="14745" y="83544"/>
                </a:cubicBezTo>
                <a:cubicBezTo>
                  <a:pt x="15254" y="83544"/>
                  <a:pt x="15762" y="83544"/>
                  <a:pt x="16271" y="84303"/>
                </a:cubicBezTo>
                <a:cubicBezTo>
                  <a:pt x="16271" y="86582"/>
                  <a:pt x="16271" y="88860"/>
                  <a:pt x="16779" y="91139"/>
                </a:cubicBezTo>
                <a:cubicBezTo>
                  <a:pt x="16271" y="91139"/>
                  <a:pt x="15254" y="91898"/>
                  <a:pt x="14745" y="91898"/>
                </a:cubicBezTo>
                <a:moveTo>
                  <a:pt x="105254" y="91898"/>
                </a:moveTo>
                <a:cubicBezTo>
                  <a:pt x="104745" y="91898"/>
                  <a:pt x="103728" y="91139"/>
                  <a:pt x="103220" y="91139"/>
                </a:cubicBezTo>
                <a:cubicBezTo>
                  <a:pt x="103728" y="88860"/>
                  <a:pt x="103728" y="86582"/>
                  <a:pt x="103728" y="84303"/>
                </a:cubicBezTo>
                <a:cubicBezTo>
                  <a:pt x="104237" y="83544"/>
                  <a:pt x="104745" y="83544"/>
                  <a:pt x="105254" y="83544"/>
                </a:cubicBezTo>
                <a:cubicBezTo>
                  <a:pt x="106779" y="83544"/>
                  <a:pt x="108305" y="85063"/>
                  <a:pt x="108305" y="87341"/>
                </a:cubicBezTo>
                <a:cubicBezTo>
                  <a:pt x="108305" y="90379"/>
                  <a:pt x="106779" y="91898"/>
                  <a:pt x="105254" y="9189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Shape 50"/>
          <p:cNvCxnSpPr/>
          <p:nvPr/>
        </p:nvCxnSpPr>
        <p:spPr>
          <a:xfrm>
            <a:off x="0" y="4850201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/>
          <p:cNvSpPr txBox="1"/>
          <p:nvPr userDrawn="1"/>
        </p:nvSpPr>
        <p:spPr>
          <a:xfrm>
            <a:off x="8458200" y="4869676"/>
            <a:ext cx="400050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7D537075-0594-4247-807E-223BE3C682FF}" type="slidenum">
              <a:rPr lang="en-US" sz="1200" b="1" smtClean="0">
                <a:solidFill>
                  <a:schemeClr val="bg1"/>
                </a:solidFill>
              </a:rPr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gue 2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hape 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0"/>
            <a:ext cx="9144000" cy="514216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81004" y="2511545"/>
            <a:ext cx="8371181" cy="37695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/>
            </a:lvl2pPr>
            <a:lvl3pPr marL="0" marR="0" lvl="2" indent="0" algn="l" rtl="0">
              <a:spcBef>
                <a:spcPts val="0"/>
              </a:spcBef>
              <a:buNone/>
              <a:defRPr sz="1400"/>
            </a:lvl3pPr>
            <a:lvl4pPr marL="0" marR="0" lvl="3" indent="0" algn="l" rtl="0">
              <a:spcBef>
                <a:spcPts val="0"/>
              </a:spcBef>
              <a:buNone/>
              <a:defRPr sz="1400"/>
            </a:lvl4pPr>
            <a:lvl5pPr marL="0" marR="0" lvl="4" indent="0" algn="l" rtl="0">
              <a:spcBef>
                <a:spcPts val="0"/>
              </a:spcBef>
              <a:buNone/>
              <a:defRPr sz="1400"/>
            </a:lvl5pPr>
            <a:lvl6pPr marL="0" marR="0" lvl="5" indent="0" algn="l" rtl="0">
              <a:spcBef>
                <a:spcPts val="0"/>
              </a:spcBef>
              <a:buNone/>
              <a:defRPr sz="1400"/>
            </a:lvl6pPr>
            <a:lvl7pPr marL="0" marR="0" lvl="6" indent="0" algn="l" rtl="0">
              <a:spcBef>
                <a:spcPts val="0"/>
              </a:spcBef>
              <a:buNone/>
              <a:defRPr sz="1400"/>
            </a:lvl7pPr>
            <a:lvl8pPr marL="0" marR="0" lvl="7" indent="0" algn="l" rtl="0">
              <a:spcBef>
                <a:spcPts val="0"/>
              </a:spcBef>
              <a:buNone/>
              <a:defRPr sz="1400"/>
            </a:lvl8pPr>
            <a:lvl9pPr marL="0" marR="0" lvl="8" indent="0" algn="l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cxnSp>
        <p:nvCxnSpPr>
          <p:cNvPr id="54" name="Shape 54"/>
          <p:cNvCxnSpPr/>
          <p:nvPr/>
        </p:nvCxnSpPr>
        <p:spPr>
          <a:xfrm>
            <a:off x="623028" y="3442688"/>
            <a:ext cx="7897943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Shape 55"/>
          <p:cNvSpPr/>
          <p:nvPr/>
        </p:nvSpPr>
        <p:spPr>
          <a:xfrm>
            <a:off x="4351831" y="1761046"/>
            <a:ext cx="440336" cy="29846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762" y="66075"/>
                </a:moveTo>
                <a:cubicBezTo>
                  <a:pt x="104745" y="66075"/>
                  <a:pt x="103728" y="66835"/>
                  <a:pt x="102203" y="66835"/>
                </a:cubicBezTo>
                <a:cubicBezTo>
                  <a:pt x="98135" y="41772"/>
                  <a:pt x="83898" y="22025"/>
                  <a:pt x="66610" y="18227"/>
                </a:cubicBezTo>
                <a:cubicBezTo>
                  <a:pt x="66101" y="14430"/>
                  <a:pt x="67118" y="6835"/>
                  <a:pt x="74745" y="759"/>
                </a:cubicBezTo>
                <a:cubicBezTo>
                  <a:pt x="74237" y="0"/>
                  <a:pt x="74237" y="0"/>
                  <a:pt x="74237" y="0"/>
                </a:cubicBezTo>
                <a:cubicBezTo>
                  <a:pt x="74237" y="0"/>
                  <a:pt x="62033" y="5316"/>
                  <a:pt x="59491" y="17468"/>
                </a:cubicBezTo>
                <a:cubicBezTo>
                  <a:pt x="59491" y="13670"/>
                  <a:pt x="58474" y="8354"/>
                  <a:pt x="53389" y="4556"/>
                </a:cubicBezTo>
                <a:cubicBezTo>
                  <a:pt x="53389" y="4556"/>
                  <a:pt x="52881" y="4556"/>
                  <a:pt x="52881" y="4556"/>
                </a:cubicBezTo>
                <a:cubicBezTo>
                  <a:pt x="53898" y="6075"/>
                  <a:pt x="57457" y="11392"/>
                  <a:pt x="55932" y="18227"/>
                </a:cubicBezTo>
                <a:cubicBezTo>
                  <a:pt x="37118" y="20506"/>
                  <a:pt x="21864" y="40253"/>
                  <a:pt x="17796" y="66835"/>
                </a:cubicBezTo>
                <a:cubicBezTo>
                  <a:pt x="16271" y="66835"/>
                  <a:pt x="15254" y="66075"/>
                  <a:pt x="14237" y="66075"/>
                </a:cubicBezTo>
                <a:cubicBezTo>
                  <a:pt x="6610" y="66075"/>
                  <a:pt x="0" y="75949"/>
                  <a:pt x="0" y="87341"/>
                </a:cubicBezTo>
                <a:cubicBezTo>
                  <a:pt x="0" y="99493"/>
                  <a:pt x="6610" y="108607"/>
                  <a:pt x="14237" y="108607"/>
                </a:cubicBezTo>
                <a:cubicBezTo>
                  <a:pt x="16271" y="108607"/>
                  <a:pt x="17796" y="108607"/>
                  <a:pt x="19322" y="107088"/>
                </a:cubicBezTo>
                <a:cubicBezTo>
                  <a:pt x="20847" y="111645"/>
                  <a:pt x="22372" y="116202"/>
                  <a:pt x="23898" y="120000"/>
                </a:cubicBezTo>
                <a:cubicBezTo>
                  <a:pt x="35593" y="108607"/>
                  <a:pt x="35593" y="108607"/>
                  <a:pt x="35593" y="108607"/>
                </a:cubicBezTo>
                <a:cubicBezTo>
                  <a:pt x="35593" y="107848"/>
                  <a:pt x="35593" y="107848"/>
                  <a:pt x="35593" y="107848"/>
                </a:cubicBezTo>
                <a:cubicBezTo>
                  <a:pt x="32542" y="101772"/>
                  <a:pt x="30508" y="93417"/>
                  <a:pt x="30508" y="84303"/>
                </a:cubicBezTo>
                <a:cubicBezTo>
                  <a:pt x="30000" y="75189"/>
                  <a:pt x="31525" y="65316"/>
                  <a:pt x="35593" y="60000"/>
                </a:cubicBezTo>
                <a:cubicBezTo>
                  <a:pt x="44237" y="48607"/>
                  <a:pt x="53389" y="53924"/>
                  <a:pt x="59491" y="63797"/>
                </a:cubicBezTo>
                <a:cubicBezTo>
                  <a:pt x="61016" y="63797"/>
                  <a:pt x="61016" y="63797"/>
                  <a:pt x="61016" y="63797"/>
                </a:cubicBezTo>
                <a:cubicBezTo>
                  <a:pt x="66610" y="53924"/>
                  <a:pt x="75762" y="49367"/>
                  <a:pt x="84406" y="60000"/>
                </a:cubicBezTo>
                <a:cubicBezTo>
                  <a:pt x="88474" y="65316"/>
                  <a:pt x="90000" y="75189"/>
                  <a:pt x="89491" y="84303"/>
                </a:cubicBezTo>
                <a:cubicBezTo>
                  <a:pt x="89491" y="93417"/>
                  <a:pt x="87457" y="102531"/>
                  <a:pt x="84406" y="108607"/>
                </a:cubicBezTo>
                <a:cubicBezTo>
                  <a:pt x="96101" y="120000"/>
                  <a:pt x="96101" y="120000"/>
                  <a:pt x="96101" y="120000"/>
                </a:cubicBezTo>
                <a:cubicBezTo>
                  <a:pt x="97627" y="116202"/>
                  <a:pt x="99661" y="111645"/>
                  <a:pt x="100677" y="107088"/>
                </a:cubicBezTo>
                <a:cubicBezTo>
                  <a:pt x="102203" y="108607"/>
                  <a:pt x="104237" y="108607"/>
                  <a:pt x="105762" y="108607"/>
                </a:cubicBezTo>
                <a:cubicBezTo>
                  <a:pt x="113898" y="108607"/>
                  <a:pt x="120000" y="99493"/>
                  <a:pt x="120000" y="87341"/>
                </a:cubicBezTo>
                <a:cubicBezTo>
                  <a:pt x="120000" y="75949"/>
                  <a:pt x="113898" y="66075"/>
                  <a:pt x="105762" y="66075"/>
                </a:cubicBezTo>
                <a:moveTo>
                  <a:pt x="14745" y="91898"/>
                </a:moveTo>
                <a:cubicBezTo>
                  <a:pt x="13220" y="91898"/>
                  <a:pt x="11694" y="89620"/>
                  <a:pt x="11694" y="87341"/>
                </a:cubicBezTo>
                <a:cubicBezTo>
                  <a:pt x="11694" y="85063"/>
                  <a:pt x="13220" y="83544"/>
                  <a:pt x="14745" y="83544"/>
                </a:cubicBezTo>
                <a:cubicBezTo>
                  <a:pt x="15254" y="83544"/>
                  <a:pt x="15762" y="83544"/>
                  <a:pt x="16271" y="84303"/>
                </a:cubicBezTo>
                <a:cubicBezTo>
                  <a:pt x="16271" y="86582"/>
                  <a:pt x="16271" y="88860"/>
                  <a:pt x="16779" y="91139"/>
                </a:cubicBezTo>
                <a:cubicBezTo>
                  <a:pt x="16271" y="91139"/>
                  <a:pt x="15254" y="91898"/>
                  <a:pt x="14745" y="91898"/>
                </a:cubicBezTo>
                <a:moveTo>
                  <a:pt x="105254" y="91898"/>
                </a:moveTo>
                <a:cubicBezTo>
                  <a:pt x="104745" y="91898"/>
                  <a:pt x="103728" y="91139"/>
                  <a:pt x="103220" y="91139"/>
                </a:cubicBezTo>
                <a:cubicBezTo>
                  <a:pt x="103728" y="88860"/>
                  <a:pt x="103728" y="86582"/>
                  <a:pt x="103728" y="84303"/>
                </a:cubicBezTo>
                <a:cubicBezTo>
                  <a:pt x="104237" y="83544"/>
                  <a:pt x="104745" y="83544"/>
                  <a:pt x="105254" y="83544"/>
                </a:cubicBezTo>
                <a:cubicBezTo>
                  <a:pt x="106779" y="83544"/>
                  <a:pt x="108305" y="85063"/>
                  <a:pt x="108305" y="87341"/>
                </a:cubicBezTo>
                <a:cubicBezTo>
                  <a:pt x="108305" y="90379"/>
                  <a:pt x="106779" y="91898"/>
                  <a:pt x="105254" y="9189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57150" tIns="28575" rIns="57150" bIns="2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" name="Shape 56"/>
          <p:cNvCxnSpPr/>
          <p:nvPr/>
        </p:nvCxnSpPr>
        <p:spPr>
          <a:xfrm>
            <a:off x="4869656" y="1957352"/>
            <a:ext cx="365131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Shape 57"/>
          <p:cNvCxnSpPr/>
          <p:nvPr/>
        </p:nvCxnSpPr>
        <p:spPr>
          <a:xfrm>
            <a:off x="623028" y="1957352"/>
            <a:ext cx="365131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2">
            <a:alphaModFix/>
          </a:blip>
          <a:srcRect b="17484"/>
          <a:stretch/>
        </p:blipFill>
        <p:spPr>
          <a:xfrm>
            <a:off x="0" y="670"/>
            <a:ext cx="9144000" cy="424314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81004" y="476250"/>
            <a:ext cx="8371181" cy="3423046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/>
            </a:lvl2pPr>
            <a:lvl3pPr marL="0" marR="0" lvl="2" indent="0" algn="l" rtl="0">
              <a:spcBef>
                <a:spcPts val="0"/>
              </a:spcBef>
              <a:buNone/>
              <a:defRPr sz="1400"/>
            </a:lvl3pPr>
            <a:lvl4pPr marL="0" marR="0" lvl="3" indent="0" algn="l" rtl="0">
              <a:spcBef>
                <a:spcPts val="0"/>
              </a:spcBef>
              <a:buNone/>
              <a:defRPr sz="1400"/>
            </a:lvl4pPr>
            <a:lvl5pPr marL="0" marR="0" lvl="4" indent="0" algn="l" rtl="0">
              <a:spcBef>
                <a:spcPts val="0"/>
              </a:spcBef>
              <a:buNone/>
              <a:defRPr sz="1400"/>
            </a:lvl5pPr>
            <a:lvl6pPr marL="0" marR="0" lvl="5" indent="0" algn="l" rtl="0">
              <a:spcBef>
                <a:spcPts val="0"/>
              </a:spcBef>
              <a:buNone/>
              <a:defRPr sz="1400"/>
            </a:lvl6pPr>
            <a:lvl7pPr marL="0" marR="0" lvl="6" indent="0" algn="l" rtl="0">
              <a:spcBef>
                <a:spcPts val="0"/>
              </a:spcBef>
              <a:buNone/>
              <a:defRPr sz="1400"/>
            </a:lvl7pPr>
            <a:lvl8pPr marL="0" marR="0" lvl="7" indent="0" algn="l" rtl="0">
              <a:spcBef>
                <a:spcPts val="0"/>
              </a:spcBef>
              <a:buNone/>
              <a:defRPr sz="1400"/>
            </a:lvl8pPr>
            <a:lvl9pPr marL="0" marR="0" lvl="8" indent="0" algn="l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ubTitle" idx="1"/>
          </p:nvPr>
        </p:nvSpPr>
        <p:spPr>
          <a:xfrm>
            <a:off x="381002" y="4341322"/>
            <a:ext cx="5219402" cy="301451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b" anchorCtr="0"/>
          <a:lstStyle>
            <a:lvl1pPr marL="0" marR="0" lvl="0" indent="0" algn="l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013" marR="0" lvl="1" indent="-9338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027" marR="0" lvl="2" indent="-915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5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040" marR="0" lvl="3" indent="-8964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055" marR="0" lvl="4" indent="-8780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5065" marR="0" lvl="5" indent="-8589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2082" marR="0" lvl="6" indent="-8407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199093" marR="0" lvl="7" indent="-8218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6105" marR="0" lvl="8" indent="-8030" algn="ctr" rtl="0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Clr>
                <a:srgbClr val="9A9993"/>
              </a:buClr>
              <a:buFont typeface="Arial"/>
              <a:buNone/>
              <a:defRPr sz="2000" b="0" i="0" u="none" strike="noStrike" cap="none">
                <a:solidFill>
                  <a:srgbClr val="9A99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3" name="Shape 73"/>
          <p:cNvCxnSpPr/>
          <p:nvPr/>
        </p:nvCxnSpPr>
        <p:spPr>
          <a:xfrm>
            <a:off x="0" y="4248621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4914901"/>
            <a:ext cx="9144000" cy="2283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381004" y="205978"/>
            <a:ext cx="8371181" cy="59412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381000" y="1085850"/>
            <a:ext cx="8366759" cy="3394473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lvl1pPr marL="232740" marR="0" lvl="0" indent="720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9756" marR="0" lvl="1" indent="874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8703" marR="0" lvl="2" indent="2589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053" marR="0" lvl="3" indent="74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65466" marR="0" lvl="4" indent="-1596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351430" marR="0" lvl="5" indent="2042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960781" marR="0" lvl="6" indent="2066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0132" marR="0" lvl="7" indent="2091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179484" marR="0" lvl="8" indent="2116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 smtClean="0"/>
          </a:p>
          <a:p>
            <a:pPr lvl="1"/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84535" marR="0" lvl="0" indent="53579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516731" marR="0" lvl="1" indent="252413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86438" y="2114550"/>
            <a:ext cx="8371125" cy="1257300"/>
          </a:xfrm>
          <a:prstGeom prst="rect">
            <a:avLst/>
          </a:prstGeom>
        </p:spPr>
        <p:txBody>
          <a:bodyPr lIns="68569" tIns="68569" rIns="68569" bIns="68569" anchor="ctr" anchorCtr="0">
            <a:noAutofit/>
          </a:bodyPr>
          <a:lstStyle/>
          <a:p>
            <a:r>
              <a:rPr lang="en-US" dirty="0" smtClean="0"/>
              <a:t>What’s the best size for matrix-style questions in online surveys?</a:t>
            </a:r>
            <a:endParaRPr lang="en-US" dirty="0"/>
          </a:p>
        </p:txBody>
      </p:sp>
      <p:sp>
        <p:nvSpPr>
          <p:cNvPr id="80" name="Shape 80"/>
          <p:cNvSpPr txBox="1">
            <a:spLocks noGrp="1"/>
          </p:cNvSpPr>
          <p:nvPr>
            <p:ph type="subTitle" idx="4294967295"/>
          </p:nvPr>
        </p:nvSpPr>
        <p:spPr>
          <a:xfrm>
            <a:off x="533813" y="3600450"/>
            <a:ext cx="8076375" cy="541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SzPct val="25000"/>
              <a:buNone/>
            </a:pPr>
            <a:r>
              <a:rPr lang="en-US" sz="2000" dirty="0">
                <a:solidFill>
                  <a:srgbClr val="60702B"/>
                </a:solidFill>
              </a:rPr>
              <a:t>Rebecca Hofstein </a:t>
            </a:r>
            <a:r>
              <a:rPr lang="en-US" sz="2000" dirty="0" smtClean="0">
                <a:solidFill>
                  <a:srgbClr val="60702B"/>
                </a:solidFill>
              </a:rPr>
              <a:t>Grady</a:t>
            </a:r>
            <a:r>
              <a:rPr lang="en-US" sz="2000" baseline="30000" dirty="0" smtClean="0">
                <a:solidFill>
                  <a:srgbClr val="60702B"/>
                </a:solidFill>
              </a:rPr>
              <a:t>1,2</a:t>
            </a:r>
            <a:r>
              <a:rPr lang="en-US" sz="2000" dirty="0" smtClean="0">
                <a:solidFill>
                  <a:srgbClr val="60702B"/>
                </a:solidFill>
              </a:rPr>
              <a:t>, Rachel Greenspan</a:t>
            </a:r>
            <a:r>
              <a:rPr lang="en-US" sz="2000" baseline="30000" dirty="0" smtClean="0">
                <a:solidFill>
                  <a:srgbClr val="60702B"/>
                </a:solidFill>
              </a:rPr>
              <a:t>1</a:t>
            </a:r>
            <a:r>
              <a:rPr lang="en-US" sz="2000" dirty="0" smtClean="0">
                <a:solidFill>
                  <a:srgbClr val="60702B"/>
                </a:solidFill>
              </a:rPr>
              <a:t>, </a:t>
            </a:r>
            <a:r>
              <a:rPr lang="en-US" sz="2000" dirty="0">
                <a:solidFill>
                  <a:srgbClr val="60702B"/>
                </a:solidFill>
              </a:rPr>
              <a:t>and </a:t>
            </a:r>
            <a:r>
              <a:rPr lang="en-US" sz="2000" dirty="0" err="1">
                <a:solidFill>
                  <a:srgbClr val="60702B"/>
                </a:solidFill>
              </a:rPr>
              <a:t>Mingnan</a:t>
            </a:r>
            <a:r>
              <a:rPr lang="en-US" sz="2000" dirty="0">
                <a:solidFill>
                  <a:srgbClr val="60702B"/>
                </a:solidFill>
              </a:rPr>
              <a:t> </a:t>
            </a:r>
            <a:r>
              <a:rPr lang="en-US" sz="2000" dirty="0" smtClean="0">
                <a:solidFill>
                  <a:srgbClr val="60702B"/>
                </a:solidFill>
              </a:rPr>
              <a:t>Liu</a:t>
            </a:r>
            <a:r>
              <a:rPr lang="en-US" sz="2000" baseline="30000" dirty="0" smtClean="0">
                <a:solidFill>
                  <a:srgbClr val="60702B"/>
                </a:solidFill>
              </a:rPr>
              <a:t>2,3</a:t>
            </a:r>
            <a:endParaRPr lang="en-US" sz="2000" dirty="0">
              <a:solidFill>
                <a:srgbClr val="60702B"/>
              </a:solidFill>
            </a:endParaRPr>
          </a:p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sz="1600" dirty="0" smtClean="0">
                <a:solidFill>
                  <a:srgbClr val="60702B"/>
                </a:solidFill>
              </a:rPr>
              <a:t>[1] UC Irvine [2] </a:t>
            </a:r>
            <a:r>
              <a:rPr lang="en-US" sz="1600" dirty="0" err="1" smtClean="0">
                <a:solidFill>
                  <a:srgbClr val="60702B"/>
                </a:solidFill>
              </a:rPr>
              <a:t>SurveyMonkey</a:t>
            </a:r>
            <a:r>
              <a:rPr lang="en-US" sz="1600" dirty="0" smtClean="0">
                <a:solidFill>
                  <a:srgbClr val="60702B"/>
                </a:solidFill>
              </a:rPr>
              <a:t> (at time of research) [3] Facebook</a:t>
            </a:r>
            <a:endParaRPr lang="en-US" sz="1600" dirty="0">
              <a:solidFill>
                <a:srgbClr val="60702B"/>
              </a:solidFill>
            </a:endParaRPr>
          </a:p>
        </p:txBody>
      </p:sp>
      <p:sp>
        <p:nvSpPr>
          <p:cNvPr id="4" name="Shape 80"/>
          <p:cNvSpPr txBox="1">
            <a:spLocks/>
          </p:cNvSpPr>
          <p:nvPr/>
        </p:nvSpPr>
        <p:spPr>
          <a:xfrm>
            <a:off x="565749" y="4400550"/>
            <a:ext cx="8076375" cy="541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32740" marR="0" lvl="0" indent="720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9756" marR="0" lvl="1" indent="874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8703" marR="0" lvl="2" indent="2589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053" marR="0" lvl="3" indent="74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65466" marR="0" lvl="4" indent="-1596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351430" marR="0" lvl="5" indent="2042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960781" marR="0" lvl="6" indent="2066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0132" marR="0" lvl="7" indent="2091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179484" marR="0" lvl="8" indent="2116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sz="2700" b="1" dirty="0" smtClean="0">
                <a:solidFill>
                  <a:srgbClr val="60702B"/>
                </a:solidFill>
              </a:rPr>
              <a:t>PAPOR 2017 Presentation</a:t>
            </a:r>
            <a:endParaRPr lang="en-US" sz="2700" b="1" dirty="0">
              <a:solidFill>
                <a:srgbClr val="60702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859" y="819150"/>
            <a:ext cx="583028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4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1133475"/>
            <a:ext cx="8458200" cy="3609974"/>
          </a:xfrm>
        </p:spPr>
        <p:txBody>
          <a:bodyPr/>
          <a:lstStyle/>
          <a:p>
            <a:r>
              <a:rPr lang="en-US" sz="2100" dirty="0"/>
              <a:t>Positive effects</a:t>
            </a:r>
          </a:p>
          <a:p>
            <a:pPr marL="516731" lvl="1" indent="169069"/>
            <a:r>
              <a:rPr lang="en-US" sz="1800" dirty="0"/>
              <a:t>Easier for researchers to program</a:t>
            </a:r>
          </a:p>
          <a:p>
            <a:pPr marL="516731" lvl="1" indent="169069"/>
            <a:r>
              <a:rPr lang="en-US" sz="1800" dirty="0"/>
              <a:t>Decreases completion time </a:t>
            </a:r>
          </a:p>
          <a:p>
            <a:pPr marL="516731" lvl="1" indent="169069"/>
            <a:r>
              <a:rPr lang="en-US" sz="1800" dirty="0"/>
              <a:t>Sometimes increase in </a:t>
            </a:r>
            <a:r>
              <a:rPr lang="en-US" sz="1800" dirty="0" smtClean="0"/>
              <a:t>inter-item </a:t>
            </a:r>
            <a:r>
              <a:rPr lang="en-US" sz="1800" dirty="0" smtClean="0"/>
              <a:t>reliability</a:t>
            </a:r>
            <a:endParaRPr lang="en-US" sz="2100" dirty="0" smtClean="0"/>
          </a:p>
          <a:p>
            <a:r>
              <a:rPr lang="en-US" sz="2100" dirty="0" smtClean="0"/>
              <a:t>Negative </a:t>
            </a:r>
            <a:r>
              <a:rPr lang="en-US" sz="2100" dirty="0"/>
              <a:t>effects</a:t>
            </a:r>
          </a:p>
          <a:p>
            <a:pPr marL="516731" lvl="1" indent="169069"/>
            <a:r>
              <a:rPr lang="en-US" sz="1800" dirty="0"/>
              <a:t>Sometimes rated worse by participants</a:t>
            </a:r>
          </a:p>
          <a:p>
            <a:pPr marL="516731" lvl="1" indent="169069"/>
            <a:r>
              <a:rPr lang="en-US" sz="1800" dirty="0"/>
              <a:t>May lead to more missing data, straightlining and dropouts</a:t>
            </a:r>
          </a:p>
          <a:p>
            <a:pPr marL="516731" lvl="1" indent="169069"/>
            <a:r>
              <a:rPr lang="en-US" sz="1800" dirty="0" smtClean="0"/>
              <a:t>Large </a:t>
            </a:r>
            <a:r>
              <a:rPr lang="en-US" sz="1800" dirty="0"/>
              <a:t>matrices can be overwhelming</a:t>
            </a:r>
          </a:p>
          <a:p>
            <a:pPr marL="82758" indent="169069"/>
            <a:r>
              <a:rPr lang="en-US" sz="2100" dirty="0" smtClean="0"/>
              <a:t>Recommended </a:t>
            </a:r>
            <a:r>
              <a:rPr lang="en-US" sz="2100" dirty="0"/>
              <a:t>to use optimized non-grid layout on smartphones</a:t>
            </a:r>
          </a:p>
          <a:p>
            <a:pPr indent="0">
              <a:buNone/>
            </a:pPr>
            <a:endParaRPr lang="en-US" sz="1500" dirty="0"/>
          </a:p>
          <a:p>
            <a:pPr indent="0">
              <a:buNone/>
            </a:pPr>
            <a:r>
              <a:rPr lang="en-US" sz="1200" dirty="0"/>
              <a:t>Liu &amp; </a:t>
            </a:r>
            <a:r>
              <a:rPr lang="en-US" sz="1200" dirty="0" err="1"/>
              <a:t>Cernat</a:t>
            </a:r>
            <a:r>
              <a:rPr lang="en-US" sz="1200" dirty="0"/>
              <a:t>, 2016; </a:t>
            </a:r>
            <a:r>
              <a:rPr lang="en-US" sz="1200" dirty="0" err="1"/>
              <a:t>Tourangeau</a:t>
            </a:r>
            <a:r>
              <a:rPr lang="en-US" sz="1200" dirty="0"/>
              <a:t>, Couper, &amp; Conrad, 2004; </a:t>
            </a:r>
            <a:r>
              <a:rPr lang="nl-NL" sz="1200" dirty="0"/>
              <a:t>Toepoel, Das, &amp; van Soest 2009; </a:t>
            </a:r>
            <a:r>
              <a:rPr lang="en-US" sz="1200" dirty="0" err="1"/>
              <a:t>Callegaro</a:t>
            </a:r>
            <a:r>
              <a:rPr lang="en-US" sz="1200" dirty="0"/>
              <a:t>, </a:t>
            </a:r>
            <a:r>
              <a:rPr lang="en-US" sz="1200" dirty="0" err="1"/>
              <a:t>Shand</a:t>
            </a:r>
            <a:r>
              <a:rPr lang="en-US" sz="1200" dirty="0"/>
              <a:t>-Lubbers, &amp; Dennis 2009; Couper, </a:t>
            </a:r>
            <a:r>
              <a:rPr lang="en-US" sz="1200" dirty="0" err="1"/>
              <a:t>Tourangeau</a:t>
            </a:r>
            <a:r>
              <a:rPr lang="en-US" sz="1200" dirty="0"/>
              <a:t>, </a:t>
            </a:r>
            <a:r>
              <a:rPr lang="en-US" sz="1200" dirty="0" err="1"/>
              <a:t>Conad</a:t>
            </a:r>
            <a:r>
              <a:rPr lang="en-US" sz="1200" dirty="0"/>
              <a:t>, &amp; Zhang, 2013; Couper, </a:t>
            </a:r>
            <a:r>
              <a:rPr lang="en-US" sz="1200" dirty="0" err="1"/>
              <a:t>Antoun</a:t>
            </a:r>
            <a:r>
              <a:rPr lang="en-US" sz="1200" dirty="0"/>
              <a:t>, &amp; </a:t>
            </a:r>
            <a:r>
              <a:rPr lang="en-US" sz="1200" dirty="0" err="1"/>
              <a:t>Mavletova</a:t>
            </a:r>
            <a:r>
              <a:rPr lang="en-US" sz="1200" dirty="0"/>
              <a:t>, 2017; De </a:t>
            </a:r>
            <a:r>
              <a:rPr lang="en-US" sz="1200" dirty="0" err="1"/>
              <a:t>Bruijne</a:t>
            </a:r>
            <a:r>
              <a:rPr lang="en-US" sz="1200" dirty="0"/>
              <a:t> &amp; </a:t>
            </a:r>
            <a:r>
              <a:rPr lang="en-US" sz="1200" dirty="0" err="1"/>
              <a:t>Wijnant</a:t>
            </a:r>
            <a:r>
              <a:rPr lang="en-US" sz="1200" dirty="0"/>
              <a:t>, 2014; AAPOR Task Force on Emerging Technologies in Public Opinion Research, </a:t>
            </a:r>
            <a:r>
              <a:rPr lang="en-US" sz="1200" dirty="0" smtClean="0"/>
              <a:t>2014; Revilla</a:t>
            </a:r>
            <a:r>
              <a:rPr lang="en-US" sz="1200" dirty="0"/>
              <a:t>, </a:t>
            </a:r>
            <a:r>
              <a:rPr lang="en-US" sz="1200" dirty="0" err="1"/>
              <a:t>Toninelli</a:t>
            </a:r>
            <a:r>
              <a:rPr lang="en-US" sz="1200" dirty="0"/>
              <a:t>, &amp; Ochoa, 2017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impact of matrix format over separate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9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sz="2100" dirty="0" smtClean="0"/>
              <a:t>Find optimal matrix size to increase positive outcomes and reduce negative outcomes</a:t>
            </a:r>
          </a:p>
          <a:p>
            <a:pPr marL="515938" lvl="1" indent="174625">
              <a:spcAft>
                <a:spcPts val="300"/>
              </a:spcAft>
            </a:pPr>
            <a:r>
              <a:rPr lang="en-US" sz="1800" dirty="0" smtClean="0"/>
              <a:t>Investigate </a:t>
            </a:r>
            <a:r>
              <a:rPr lang="en-US" sz="1800" dirty="0"/>
              <a:t>the impact </a:t>
            </a:r>
            <a:r>
              <a:rPr lang="en-US" sz="1800" dirty="0" smtClean="0"/>
              <a:t>of the number of rows (items </a:t>
            </a:r>
            <a:r>
              <a:rPr lang="en-US" sz="1800" dirty="0"/>
              <a:t>per page), </a:t>
            </a:r>
            <a:r>
              <a:rPr lang="en-US" sz="1800" dirty="0" smtClean="0"/>
              <a:t>number of columns (</a:t>
            </a:r>
            <a:r>
              <a:rPr lang="en-US" sz="1800" dirty="0"/>
              <a:t>number of response options), and their interaction on data quality and survey experience outcomes</a:t>
            </a:r>
          </a:p>
          <a:p>
            <a:pPr marL="515938" lvl="1" indent="174625">
              <a:spcAft>
                <a:spcPts val="300"/>
              </a:spcAft>
            </a:pPr>
            <a:r>
              <a:rPr lang="en-US" sz="1800" dirty="0"/>
              <a:t>Vary valence, typical </a:t>
            </a:r>
            <a:r>
              <a:rPr lang="en-US" sz="1800" dirty="0" smtClean="0"/>
              <a:t>inter-item reliability, </a:t>
            </a:r>
            <a:r>
              <a:rPr lang="en-US" sz="1800" dirty="0"/>
              <a:t>and presence of reverse-coded items on scales</a:t>
            </a:r>
          </a:p>
          <a:p>
            <a:pPr marL="515938" lvl="1" indent="174625">
              <a:spcAft>
                <a:spcPts val="300"/>
              </a:spcAft>
            </a:pPr>
            <a:r>
              <a:rPr lang="en-US" sz="1800" dirty="0"/>
              <a:t>Look at results separately for </a:t>
            </a:r>
            <a:r>
              <a:rPr lang="en-US" sz="1800" dirty="0" smtClean="0"/>
              <a:t>grid questions </a:t>
            </a:r>
            <a:r>
              <a:rPr lang="en-US" sz="1800" dirty="0"/>
              <a:t>on a computer and </a:t>
            </a:r>
            <a:r>
              <a:rPr lang="en-US" sz="1800" dirty="0" smtClean="0"/>
              <a:t>smartphone-optimized </a:t>
            </a:r>
            <a:r>
              <a:rPr lang="en-US" sz="1800" dirty="0"/>
              <a:t>multiple choice </a:t>
            </a:r>
            <a:r>
              <a:rPr lang="en-US" sz="1800" dirty="0" smtClean="0"/>
              <a:t>conversion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this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5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 = 2,801 Participants drawn from </a:t>
            </a:r>
            <a:r>
              <a:rPr lang="en-US" dirty="0" err="1" smtClean="0"/>
              <a:t>SurveyMonkey</a:t>
            </a:r>
            <a:r>
              <a:rPr lang="en-US" dirty="0" smtClean="0"/>
              <a:t> Audience</a:t>
            </a:r>
          </a:p>
          <a:p>
            <a:pPr marL="516731" lvl="1" indent="169069"/>
            <a:r>
              <a:rPr lang="en-US" sz="1700" dirty="0" smtClean="0"/>
              <a:t>1,710 </a:t>
            </a:r>
            <a:r>
              <a:rPr lang="en-US" sz="1700" dirty="0"/>
              <a:t>on a computer</a:t>
            </a:r>
          </a:p>
          <a:p>
            <a:pPr marL="516731" lvl="1" indent="169069"/>
            <a:r>
              <a:rPr lang="en-US" sz="1700" dirty="0" smtClean="0"/>
              <a:t>782 </a:t>
            </a:r>
            <a:r>
              <a:rPr lang="en-US" sz="1700" dirty="0"/>
              <a:t>on a phone</a:t>
            </a:r>
          </a:p>
          <a:p>
            <a:pPr marL="516731" lvl="1" indent="169069"/>
            <a:r>
              <a:rPr lang="en-US" sz="1700" dirty="0" smtClean="0"/>
              <a:t>309 </a:t>
            </a:r>
            <a:r>
              <a:rPr lang="en-US" sz="1700" dirty="0"/>
              <a:t>on a tablet or other device (excluded from analyses)</a:t>
            </a:r>
          </a:p>
          <a:p>
            <a:r>
              <a:rPr lang="en-US" dirty="0" smtClean="0"/>
              <a:t>All participants shown the following scales with the same question order</a:t>
            </a:r>
          </a:p>
          <a:p>
            <a:pPr marL="516731" lvl="1" indent="169069"/>
            <a:r>
              <a:rPr lang="en-US" sz="1700" dirty="0"/>
              <a:t>Perceived Mastery (5 items no reverse coding)</a:t>
            </a:r>
          </a:p>
          <a:p>
            <a:pPr marL="516731" lvl="1" indent="169069"/>
            <a:r>
              <a:rPr lang="en-US" sz="1700" dirty="0"/>
              <a:t>Perceived Constraints on Personal Control (5 items, no reverse coding)</a:t>
            </a:r>
          </a:p>
          <a:p>
            <a:pPr marL="516731" lvl="1" indent="169069"/>
            <a:r>
              <a:rPr lang="en-US" sz="1700" dirty="0" smtClean="0"/>
              <a:t>Self-Control/Impulsiveness </a:t>
            </a:r>
            <a:r>
              <a:rPr lang="en-US" sz="1700" dirty="0"/>
              <a:t>(6 items, 2 reverse coded)</a:t>
            </a:r>
          </a:p>
          <a:p>
            <a:pPr marL="516731" lvl="1" indent="169069"/>
            <a:r>
              <a:rPr lang="en-US" sz="1700" dirty="0"/>
              <a:t>Industriousness (4 items, 2 reverse coded)</a:t>
            </a:r>
          </a:p>
          <a:p>
            <a:r>
              <a:rPr lang="en-US" dirty="0" smtClean="0"/>
              <a:t>Varied the number of rows and columns between-subjects (3x3)</a:t>
            </a:r>
          </a:p>
          <a:p>
            <a:pPr marL="516731" lvl="1" indent="169069"/>
            <a:r>
              <a:rPr lang="en-US" sz="1700" dirty="0"/>
              <a:t>5, 10, 20 rows (leading to a 4, 2, or 1 page survey, respectively)</a:t>
            </a:r>
          </a:p>
          <a:p>
            <a:pPr marL="516731" lvl="1" indent="169069"/>
            <a:r>
              <a:rPr lang="en-US" sz="1700" dirty="0"/>
              <a:t>3, 5, or 7 columns (with appropriate Likert rating scale point changes)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1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matrix layouts</a:t>
            </a:r>
          </a:p>
        </p:txBody>
      </p:sp>
      <p:pic>
        <p:nvPicPr>
          <p:cNvPr id="5" name="Shape 156" descr="Screenshot_20160718-112545 (1).png"/>
          <p:cNvPicPr preferRelativeResize="0"/>
          <p:nvPr/>
        </p:nvPicPr>
        <p:blipFill rotWithShape="1">
          <a:blip r:embed="rId2">
            <a:alphaModFix/>
          </a:blip>
          <a:srcRect t="3151" b="19892"/>
          <a:stretch/>
        </p:blipFill>
        <p:spPr>
          <a:xfrm>
            <a:off x="6286500" y="1829463"/>
            <a:ext cx="2171700" cy="2971138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Picture 3" descr="C:\Users\bofst\AppData\Local\Microsoft\Windows\INetCache\IE\XITP36LO\424px-Smartphone_icon.svg[1].png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12" y="628650"/>
            <a:ext cx="886478" cy="12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bofst\AppData\Local\Microsoft\Windows\INetCache\IE\N6K8ED81\512px-Laptop_font_awesome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688" y="791462"/>
            <a:ext cx="1048826" cy="104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828800"/>
            <a:ext cx="4914900" cy="298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55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quality outcomes</a:t>
            </a:r>
          </a:p>
          <a:p>
            <a:pPr marL="516731" lvl="1" indent="169069"/>
            <a:r>
              <a:rPr lang="en-US" sz="1700" dirty="0"/>
              <a:t>Presence of straightlining</a:t>
            </a:r>
          </a:p>
          <a:p>
            <a:pPr marL="516731" lvl="1" indent="169069"/>
            <a:r>
              <a:rPr lang="en-US" sz="1700" dirty="0"/>
              <a:t>Cronbach’s ɑ on each </a:t>
            </a:r>
            <a:r>
              <a:rPr lang="en-US" sz="1700" dirty="0" smtClean="0"/>
              <a:t>scale</a:t>
            </a:r>
          </a:p>
          <a:p>
            <a:pPr marL="516731" lvl="1" indent="169069"/>
            <a:r>
              <a:rPr lang="en-US" sz="1700" dirty="0" smtClean="0"/>
              <a:t>Missing items</a:t>
            </a:r>
          </a:p>
          <a:p>
            <a:pPr marL="516731" lvl="1" indent="0">
              <a:buNone/>
            </a:pPr>
            <a:endParaRPr lang="en-US" sz="1700" dirty="0"/>
          </a:p>
          <a:p>
            <a:r>
              <a:rPr lang="en-US" dirty="0" smtClean="0"/>
              <a:t>Survey experience outcomes</a:t>
            </a:r>
            <a:endParaRPr lang="en-US" dirty="0"/>
          </a:p>
          <a:p>
            <a:pPr marL="516731" lvl="1" indent="169069"/>
            <a:r>
              <a:rPr lang="en-US" sz="1700" dirty="0"/>
              <a:t>Dropout rate</a:t>
            </a:r>
          </a:p>
          <a:p>
            <a:pPr marL="516731" lvl="1" indent="169069"/>
            <a:r>
              <a:rPr lang="en-US" sz="1700" dirty="0"/>
              <a:t>Completion time</a:t>
            </a:r>
          </a:p>
          <a:p>
            <a:pPr marL="516731" lvl="1" indent="169069"/>
            <a:r>
              <a:rPr lang="en-US" sz="1700" dirty="0" smtClean="0"/>
              <a:t>Subjective rating composite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outcomes</a:t>
            </a:r>
            <a:endParaRPr lang="en-US" dirty="0"/>
          </a:p>
        </p:txBody>
      </p:sp>
      <p:pic>
        <p:nvPicPr>
          <p:cNvPr id="4" name="Shape 124"/>
          <p:cNvPicPr preferRelativeResize="0"/>
          <p:nvPr/>
        </p:nvPicPr>
        <p:blipFill rotWithShape="1">
          <a:blip r:embed="rId3">
            <a:alphaModFix/>
          </a:blip>
          <a:srcRect b="23442"/>
          <a:stretch/>
        </p:blipFill>
        <p:spPr>
          <a:xfrm>
            <a:off x="4465910" y="1447093"/>
            <a:ext cx="3404888" cy="23473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hape 125"/>
          <p:cNvCxnSpPr/>
          <p:nvPr/>
        </p:nvCxnSpPr>
        <p:spPr>
          <a:xfrm flipH="1">
            <a:off x="5395718" y="2111298"/>
            <a:ext cx="1" cy="1617529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7" name="Shape 127" descr="Button, Stop, Red, Cross,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8796" y="1453056"/>
            <a:ext cx="575708" cy="570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bofst\AppData\Local\Microsoft\Windows\INetCache\IE\XITP36LO\Emoji_u23f3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528" y="2310306"/>
            <a:ext cx="566244" cy="56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ofst\AppData\Local\Microsoft\Windows\INetCache\IE\V68P1MIV\memo-pictogram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3167556"/>
            <a:ext cx="543910" cy="60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5778201" y="2111297"/>
            <a:ext cx="1841800" cy="1222453"/>
            <a:chOff x="5778201" y="2111297"/>
            <a:chExt cx="1841800" cy="1222453"/>
          </a:xfrm>
        </p:grpSpPr>
        <p:cxnSp>
          <p:nvCxnSpPr>
            <p:cNvPr id="14" name="Shape 125"/>
            <p:cNvCxnSpPr/>
            <p:nvPr/>
          </p:nvCxnSpPr>
          <p:spPr>
            <a:xfrm>
              <a:off x="5791202" y="2111297"/>
              <a:ext cx="1828798" cy="231853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" name="Shape 125"/>
            <p:cNvCxnSpPr/>
            <p:nvPr/>
          </p:nvCxnSpPr>
          <p:spPr>
            <a:xfrm flipH="1">
              <a:off x="6096000" y="2343150"/>
              <a:ext cx="1524001" cy="277608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9" name="Shape 125"/>
            <p:cNvCxnSpPr/>
            <p:nvPr/>
          </p:nvCxnSpPr>
          <p:spPr>
            <a:xfrm>
              <a:off x="6114384" y="2620758"/>
              <a:ext cx="1505617" cy="255792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" name="Shape 125"/>
            <p:cNvCxnSpPr/>
            <p:nvPr/>
          </p:nvCxnSpPr>
          <p:spPr>
            <a:xfrm flipH="1">
              <a:off x="5791202" y="2876550"/>
              <a:ext cx="1828799" cy="2286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" name="Shape 125"/>
            <p:cNvCxnSpPr/>
            <p:nvPr/>
          </p:nvCxnSpPr>
          <p:spPr>
            <a:xfrm>
              <a:off x="5778201" y="3092148"/>
              <a:ext cx="1460799" cy="241602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6" name="&quot;No&quot; Symbol 5"/>
          <p:cNvSpPr/>
          <p:nvPr/>
        </p:nvSpPr>
        <p:spPr>
          <a:xfrm>
            <a:off x="6324600" y="3467100"/>
            <a:ext cx="304800" cy="304800"/>
          </a:xfrm>
          <a:prstGeom prst="noSmoking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significant interactions between </a:t>
            </a:r>
            <a:r>
              <a:rPr lang="en-US" dirty="0" smtClean="0"/>
              <a:t>rows </a:t>
            </a:r>
            <a:r>
              <a:rPr lang="en-US" dirty="0"/>
              <a:t>and </a:t>
            </a:r>
            <a:r>
              <a:rPr lang="en-US" dirty="0" smtClean="0"/>
              <a:t>columns</a:t>
            </a:r>
            <a:endParaRPr lang="en-US" dirty="0"/>
          </a:p>
          <a:p>
            <a:r>
              <a:rPr lang="en-US" dirty="0" smtClean="0"/>
              <a:t>No effects of rows and columns for mobile users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matrix size results - computer users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273054"/>
              </p:ext>
            </p:extLst>
          </p:nvPr>
        </p:nvGraphicFramePr>
        <p:xfrm>
          <a:off x="457200" y="1028700"/>
          <a:ext cx="8172452" cy="2743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2286000"/>
                <a:gridCol w="2381252"/>
              </a:tblGrid>
              <a:tr h="4477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Best outcomes (Computer only)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Rows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(5, 10, or 20)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Columns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(3, 5, or 7)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Lowest straight-lining rate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Least number of items skipped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Lowest dropout rate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 rows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Lowest completion time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n.s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 or 5 columns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Highest subjective</a:t>
                      </a:r>
                      <a:r>
                        <a:rPr lang="en-US" sz="1600" baseline="0" dirty="0" smtClean="0"/>
                        <a:t> survey rating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 rows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 smtClean="0"/>
                        <a:t>n.s</a:t>
                      </a:r>
                      <a:r>
                        <a:rPr lang="en-US" sz="1600" b="0" dirty="0" smtClean="0"/>
                        <a:t>.</a:t>
                      </a:r>
                      <a:endParaRPr lang="en-US" sz="1600" b="0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248400" y="971550"/>
            <a:ext cx="2457450" cy="280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6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dropout rate by device and condition</a:t>
            </a:r>
            <a:endParaRPr lang="en-US" dirty="0"/>
          </a:p>
        </p:txBody>
      </p:sp>
      <p:pic>
        <p:nvPicPr>
          <p:cNvPr id="1027" name="Picture 3" descr="C:\Users\bofst\AppData\Local\Microsoft\Windows\INetCache\IE\XITP36LO\424px-Smartphone_icon.svg[1].png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08" y="3087524"/>
            <a:ext cx="886478" cy="12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bofst\AppData\Local\Microsoft\Windows\INetCache\IE\N6K8ED81\512px-Laptop_font_awesome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34" y="1504950"/>
            <a:ext cx="1048826" cy="104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bofst\AppData\Local\Microsoft\Windows\INetCache\IE\V68P1MIV\512px-Asterisk_font_awesome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221" y="1311934"/>
            <a:ext cx="223569" cy="22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757426"/>
              </p:ext>
            </p:extLst>
          </p:nvPr>
        </p:nvGraphicFramePr>
        <p:xfrm>
          <a:off x="1384899" y="1047750"/>
          <a:ext cx="7073301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Rectangle 16"/>
          <p:cNvSpPr/>
          <p:nvPr/>
        </p:nvSpPr>
        <p:spPr>
          <a:xfrm>
            <a:off x="2692371" y="3638550"/>
            <a:ext cx="5849221" cy="103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691444" y="1200150"/>
            <a:ext cx="6172201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91444" y="1962150"/>
            <a:ext cx="54864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92879" y="2881583"/>
            <a:ext cx="5486400" cy="756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5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13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Cronbach’s </a:t>
            </a:r>
            <a:r>
              <a:rPr lang="en-US" sz="2800" dirty="0" err="1" smtClean="0"/>
              <a:t>ɑs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160205"/>
              </p:ext>
            </p:extLst>
          </p:nvPr>
        </p:nvGraphicFramePr>
        <p:xfrm>
          <a:off x="400050" y="1951060"/>
          <a:ext cx="5257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1028700"/>
                <a:gridCol w="1028700"/>
                <a:gridCol w="10287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3 columns</a:t>
                      </a:r>
                      <a:endParaRPr lang="en-US" sz="1500" b="1" i="0" u="none" strike="noStrike" cap="none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5 columns</a:t>
                      </a:r>
                      <a:endParaRPr lang="en-US" sz="1500" b="1" i="0" u="none" strike="noStrike" cap="none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</a:t>
                      </a:r>
                      <a:r>
                        <a:rPr lang="en-US" sz="15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columns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Mastery*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0.85</a:t>
                      </a: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Constraints*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0.89</a:t>
                      </a: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Impulsiveness*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0.66</a:t>
                      </a: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Industriousness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0.63</a:t>
                      </a:r>
                      <a:endParaRPr lang="en-US" sz="18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5" name="Picture 3" descr="C:\Users\bofst\AppData\Local\Microsoft\Windows\INetCache\IE\XITP36LO\424px-Smartphone_icon.svg[1].png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1" y="742950"/>
            <a:ext cx="886478" cy="12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bofst\AppData\Local\Microsoft\Windows\INetCache\IE\N6K8ED81\512px-Laptop_font_awesome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808060"/>
            <a:ext cx="1048826" cy="104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825085"/>
              </p:ext>
            </p:extLst>
          </p:nvPr>
        </p:nvGraphicFramePr>
        <p:xfrm>
          <a:off x="401848" y="1949597"/>
          <a:ext cx="83439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cap="non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3 columns</a:t>
                      </a:r>
                      <a:endParaRPr lang="en-US" sz="1500" b="1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cap="non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5 columns</a:t>
                      </a:r>
                      <a:endParaRPr lang="en-US" sz="1500" b="1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7</a:t>
                      </a:r>
                      <a:r>
                        <a:rPr lang="en-US" sz="1500" b="1" i="0" u="none" strike="noStrike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 columns</a:t>
                      </a:r>
                      <a:endParaRPr lang="en-US" sz="15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 columns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 columns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</a:t>
                      </a:r>
                      <a:r>
                        <a:rPr lang="en-US" sz="15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columns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Mastery*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0.78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0.83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0.85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Constraints*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0.88</a:t>
                      </a:r>
                      <a:endParaRPr lang="en-US" sz="1800" b="1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0.81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0.83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0.90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Impulsiveness*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0.63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0.71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Industriousness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  <a:sym typeface="Arial"/>
                        </a:rPr>
                        <a:t>0.63</a:t>
                      </a:r>
                      <a:endParaRPr lang="en-US" sz="1800" b="0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0.65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0.69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571750" y="1944814"/>
            <a:ext cx="1028700" cy="2209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63898" y="1940480"/>
            <a:ext cx="1028700" cy="2209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4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/>
              <a:t>Fewer items per page was the same or better for all outcomes</a:t>
            </a:r>
          </a:p>
          <a:p>
            <a:pPr marL="516731" lvl="1" indent="169069"/>
            <a:r>
              <a:rPr lang="en-US" sz="1800" dirty="0"/>
              <a:t>5-row grids had the lowest dropout and best rated experience</a:t>
            </a:r>
          </a:p>
          <a:p>
            <a:pPr marL="516731" lvl="1" indent="169069"/>
            <a:r>
              <a:rPr lang="en-US" sz="1800" dirty="0"/>
              <a:t>No negative outcomes in data quality or completion time</a:t>
            </a:r>
          </a:p>
          <a:p>
            <a:r>
              <a:rPr lang="en-US" sz="2100" dirty="0"/>
              <a:t>Moderate number of response options (5) led to the best balance of data quality and completion time</a:t>
            </a:r>
          </a:p>
          <a:p>
            <a:pPr marL="516731" lvl="1" indent="169069"/>
            <a:r>
              <a:rPr lang="en-US" sz="1800" dirty="0"/>
              <a:t>3-columns had lower </a:t>
            </a:r>
            <a:r>
              <a:rPr lang="en-US" sz="1800" dirty="0" smtClean="0"/>
              <a:t>inter-item reliability</a:t>
            </a:r>
            <a:endParaRPr lang="en-US" sz="1800" dirty="0"/>
          </a:p>
          <a:p>
            <a:pPr marL="516731" lvl="1" indent="169069"/>
            <a:r>
              <a:rPr lang="en-US" sz="1800" dirty="0"/>
              <a:t>7-columns had increased completion time</a:t>
            </a:r>
          </a:p>
          <a:p>
            <a:r>
              <a:rPr lang="en-US" sz="2100" dirty="0"/>
              <a:t>Mobile users showed few significant differences size conditions</a:t>
            </a:r>
          </a:p>
          <a:p>
            <a:pPr marL="516731" lvl="1" indent="169069"/>
            <a:r>
              <a:rPr lang="en-US" sz="1800" dirty="0"/>
              <a:t>Likely due to matrix items being converted to multiple </a:t>
            </a:r>
            <a:r>
              <a:rPr lang="en-US" sz="1800" dirty="0" smtClean="0"/>
              <a:t>choice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36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/>
              <a:t>Scales in previous </a:t>
            </a:r>
            <a:r>
              <a:rPr lang="en-US" sz="2100" dirty="0" smtClean="0"/>
              <a:t>study were </a:t>
            </a:r>
            <a:r>
              <a:rPr lang="en-US" sz="2100" dirty="0"/>
              <a:t>(usually) on same page</a:t>
            </a:r>
          </a:p>
          <a:p>
            <a:r>
              <a:rPr lang="en-US" sz="2100" dirty="0"/>
              <a:t>Scale reliability may decrease when cross pages</a:t>
            </a:r>
          </a:p>
          <a:p>
            <a:r>
              <a:rPr lang="en-US" sz="2100" dirty="0"/>
              <a:t>May change row recommendation for longer </a:t>
            </a:r>
            <a:r>
              <a:rPr lang="en-US" sz="2100" dirty="0" smtClean="0"/>
              <a:t>scales</a:t>
            </a: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remaining: What if the scale crosses pages?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7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/>
              <a:t>N = 3,329 Participants drawn from </a:t>
            </a:r>
            <a:r>
              <a:rPr lang="en-US" sz="2100" dirty="0" err="1"/>
              <a:t>SurveyMonkey</a:t>
            </a:r>
            <a:r>
              <a:rPr lang="en-US" sz="2100" dirty="0"/>
              <a:t> Audience</a:t>
            </a:r>
          </a:p>
          <a:p>
            <a:pPr marL="516731" lvl="1" indent="169069"/>
            <a:r>
              <a:rPr lang="en-US" sz="1800" dirty="0"/>
              <a:t>1,866 on a computer</a:t>
            </a:r>
          </a:p>
          <a:p>
            <a:pPr marL="516731" lvl="1" indent="169069"/>
            <a:r>
              <a:rPr lang="en-US" sz="1800" dirty="0"/>
              <a:t>1,096 on a phone</a:t>
            </a:r>
          </a:p>
          <a:p>
            <a:pPr marL="516731" lvl="1" indent="169069"/>
            <a:r>
              <a:rPr lang="en-US" sz="1800" dirty="0"/>
              <a:t>367 on a tablet or other device (excluded from analyses)</a:t>
            </a:r>
          </a:p>
          <a:p>
            <a:r>
              <a:rPr lang="en-US" sz="2100" dirty="0"/>
              <a:t>Saw either 5, 10, 20 rows per page between-subjects</a:t>
            </a:r>
          </a:p>
          <a:p>
            <a:pPr marL="516731" lvl="1" indent="169069"/>
            <a:r>
              <a:rPr lang="en-US" sz="1800" dirty="0"/>
              <a:t>Leading to a 4 page, 2 page, or 1 page survey, respectively</a:t>
            </a:r>
          </a:p>
          <a:p>
            <a:r>
              <a:rPr lang="en-US" sz="2100" dirty="0" smtClean="0"/>
              <a:t>Participants </a:t>
            </a:r>
            <a:r>
              <a:rPr lang="en-US" sz="2100" dirty="0"/>
              <a:t>shown one of the following two scales</a:t>
            </a:r>
          </a:p>
          <a:p>
            <a:pPr marL="516731" lvl="1" indent="169069"/>
            <a:r>
              <a:rPr lang="en-US" sz="1800" dirty="0"/>
              <a:t>Shyness (20 questions, 6 reverse coded, one factor)</a:t>
            </a:r>
          </a:p>
          <a:p>
            <a:pPr marL="516731" lvl="1" indent="169069"/>
            <a:r>
              <a:rPr lang="en-US" sz="1800" dirty="0"/>
              <a:t>Behavioral Approach/Inhibition (20 questions, 2 reverse coded, 4 factors)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2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7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2100" dirty="0" smtClean="0"/>
          </a:p>
          <a:p>
            <a:r>
              <a:rPr lang="en-US" sz="2100" dirty="0" smtClean="0"/>
              <a:t>Dropout </a:t>
            </a:r>
            <a:r>
              <a:rPr lang="en-US" sz="2100" dirty="0"/>
              <a:t>rate same direction as previous study but not significant</a:t>
            </a:r>
          </a:p>
          <a:p>
            <a:r>
              <a:rPr lang="en-US" sz="2100" dirty="0"/>
              <a:t>5 rows still had highest survey rating with no data quality </a:t>
            </a:r>
            <a:r>
              <a:rPr lang="en-US" sz="2100" dirty="0" smtClean="0"/>
              <a:t>loss</a:t>
            </a: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2 matrix size results – computer users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00632"/>
              </p:ext>
            </p:extLst>
          </p:nvPr>
        </p:nvGraphicFramePr>
        <p:xfrm>
          <a:off x="457200" y="1028700"/>
          <a:ext cx="6915150" cy="2743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654"/>
                <a:gridCol w="2685496"/>
              </a:tblGrid>
              <a:tr h="44775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Best outcomes (Computer only)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Rows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(5, 10, or 20)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Lowest straight-lining rate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n.s</a:t>
                      </a:r>
                      <a:r>
                        <a:rPr lang="en-US" sz="1800" dirty="0" smtClean="0"/>
                        <a:t>.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Least number</a:t>
                      </a:r>
                      <a:r>
                        <a:rPr lang="en-US" sz="1800" baseline="0" dirty="0" smtClean="0"/>
                        <a:t> of items skipped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n.s</a:t>
                      </a:r>
                      <a:r>
                        <a:rPr lang="en-US" sz="1800" dirty="0" smtClean="0"/>
                        <a:t>.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Lowest dropout rate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/>
                        <a:t>n.s</a:t>
                      </a:r>
                      <a:r>
                        <a:rPr lang="en-US" sz="1800" b="0" dirty="0" smtClean="0"/>
                        <a:t>.</a:t>
                      </a:r>
                      <a:endParaRPr lang="en-US" sz="1800" b="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Lowest completion time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n.s</a:t>
                      </a:r>
                      <a:r>
                        <a:rPr lang="en-US" sz="1800" dirty="0" smtClean="0"/>
                        <a:t>.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4590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Highest subjective</a:t>
                      </a:r>
                      <a:r>
                        <a:rPr lang="en-US" sz="1800" baseline="0" dirty="0" smtClean="0"/>
                        <a:t> survey rating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 rows</a:t>
                      </a:r>
                      <a:endParaRPr lang="en-US" sz="1800" b="1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40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2 Cronbach’s </a:t>
            </a:r>
            <a:r>
              <a:rPr lang="en-US" dirty="0" err="1" smtClean="0"/>
              <a:t>ɑs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364334"/>
              </p:ext>
            </p:extLst>
          </p:nvPr>
        </p:nvGraphicFramePr>
        <p:xfrm>
          <a:off x="381000" y="2065359"/>
          <a:ext cx="8343900" cy="210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70219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 rows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 rows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20 rows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 row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 rows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 rows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7021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  Shyness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.93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.94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.94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.94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.94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.94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  <a:tr h="7021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  BAS/BIS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.80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.81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.83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.80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.75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.71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pic>
        <p:nvPicPr>
          <p:cNvPr id="5" name="Picture 3" descr="C:\Users\bofst\AppData\Local\Microsoft\Windows\INetCache\IE\XITP36LO\424px-Smartphone_icon.svg[1].png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1" y="742950"/>
            <a:ext cx="886478" cy="12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bofst\AppData\Local\Microsoft\Windows\INetCache\IE\N6K8ED81\512px-Laptop_font_awesome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808060"/>
            <a:ext cx="1048826" cy="104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633266"/>
              </p:ext>
            </p:extLst>
          </p:nvPr>
        </p:nvGraphicFramePr>
        <p:xfrm>
          <a:off x="381000" y="2065359"/>
          <a:ext cx="5257800" cy="210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1028700"/>
                <a:gridCol w="1028700"/>
                <a:gridCol w="1028700"/>
              </a:tblGrid>
              <a:tr h="70219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rows</a:t>
                      </a:r>
                      <a:endParaRPr lang="en-US" sz="18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 rows</a:t>
                      </a:r>
                      <a:endParaRPr lang="en-US" sz="18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 rows</a:t>
                      </a:r>
                      <a:endParaRPr lang="en-US" sz="18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</a:tr>
              <a:tr h="7021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  Shyness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.93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.94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.94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</a:tr>
              <a:tr h="7021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  BAS/BIS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.80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.81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.83</a:t>
                      </a:r>
                      <a:endParaRPr lang="en-US" sz="1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89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00050" y="1085851"/>
            <a:ext cx="4781550" cy="3609974"/>
          </a:xfrm>
        </p:spPr>
        <p:txBody>
          <a:bodyPr/>
          <a:lstStyle/>
          <a:p>
            <a:r>
              <a:rPr lang="en-US" dirty="0" smtClean="0"/>
              <a:t>Best experience and completion rate with </a:t>
            </a:r>
            <a:r>
              <a:rPr lang="en-US" b="1" dirty="0" smtClean="0"/>
              <a:t>5 rows/items on a page</a:t>
            </a:r>
          </a:p>
          <a:p>
            <a:pPr marL="516731" lvl="1" indent="169069"/>
            <a:r>
              <a:rPr lang="en-US" sz="1700" dirty="0"/>
              <a:t>No decrease in data quality outcomes</a:t>
            </a:r>
          </a:p>
          <a:p>
            <a:pPr marL="516731" lvl="1" indent="169069"/>
            <a:r>
              <a:rPr lang="en-US" sz="1700" dirty="0"/>
              <a:t>Even when it makes scales cross pages</a:t>
            </a:r>
          </a:p>
          <a:p>
            <a:r>
              <a:rPr lang="en-US" dirty="0" smtClean="0"/>
              <a:t>Best data quality and completion time with </a:t>
            </a:r>
            <a:r>
              <a:rPr lang="en-US" b="1" dirty="0" smtClean="0"/>
              <a:t>5 columns/response options</a:t>
            </a:r>
          </a:p>
          <a:p>
            <a:pPr marL="516731" lvl="1" indent="169069"/>
            <a:r>
              <a:rPr lang="en-US" sz="1700" dirty="0" smtClean="0"/>
              <a:t>But may be decided based on scale</a:t>
            </a:r>
          </a:p>
          <a:p>
            <a:pPr marL="82550" indent="314325"/>
            <a:r>
              <a:rPr lang="en-US" dirty="0" smtClean="0"/>
              <a:t>Specifically for matrices on computers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and next steps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10708" y="974544"/>
            <a:ext cx="1682192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2100" b="1" dirty="0">
                <a:solidFill>
                  <a:schemeClr val="bg2">
                    <a:lumMod val="75000"/>
                  </a:schemeClr>
                </a:solidFill>
              </a:rPr>
              <a:t>Five by Five</a:t>
            </a:r>
          </a:p>
        </p:txBody>
      </p:sp>
      <p:pic>
        <p:nvPicPr>
          <p:cNvPr id="4" name="Shape 145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8075" y="1374594"/>
            <a:ext cx="3647459" cy="21115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365967" y="3486150"/>
            <a:ext cx="8691691" cy="11430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1125" marR="0" lvl="0" indent="3508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9756" marR="0" lvl="1" indent="874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8703" marR="0" lvl="2" indent="258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053" marR="0" lvl="3" indent="7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65466" marR="0" lvl="4" indent="-1596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351430" marR="0" lvl="5" indent="204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960781" marR="0" lvl="6" indent="206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0132" marR="0" lvl="7" indent="209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179484" marR="0" lvl="8" indent="2116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 smtClean="0"/>
              <a:t>Future studies could randomly assign device type, size, and optimization</a:t>
            </a:r>
          </a:p>
          <a:p>
            <a:pPr marL="516731" lvl="1" indent="169069"/>
            <a:r>
              <a:rPr lang="en-US" sz="1700" dirty="0" smtClean="0"/>
              <a:t>Will mobile users be affected by large matrices when not optimized?</a:t>
            </a:r>
          </a:p>
          <a:p>
            <a:pPr marL="516731" lvl="1" indent="169069"/>
            <a:r>
              <a:rPr lang="en-US" sz="1700" dirty="0" smtClean="0"/>
              <a:t>Might computer users benefit from converted matrices as well?</a:t>
            </a:r>
          </a:p>
        </p:txBody>
      </p:sp>
    </p:spTree>
    <p:extLst>
      <p:ext uri="{BB962C8B-B14F-4D97-AF65-F5344CB8AC3E}">
        <p14:creationId xmlns:p14="http://schemas.microsoft.com/office/powerpoint/2010/main" val="170166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/>
              <a:t>Mick Couper</a:t>
            </a:r>
          </a:p>
          <a:p>
            <a:r>
              <a:rPr lang="en-US" sz="2100" dirty="0" err="1"/>
              <a:t>SurveyMonkey</a:t>
            </a:r>
            <a:r>
              <a:rPr lang="en-US" sz="2100" dirty="0"/>
              <a:t> Research Team</a:t>
            </a:r>
          </a:p>
          <a:p>
            <a:pPr marL="516731" lvl="1" indent="169069"/>
            <a:r>
              <a:rPr lang="en-US" sz="1800" dirty="0"/>
              <a:t>Sarah Cho</a:t>
            </a:r>
          </a:p>
          <a:p>
            <a:pPr marL="516731" lvl="1" indent="169069"/>
            <a:r>
              <a:rPr lang="en-US" sz="1800" dirty="0"/>
              <a:t>Laura </a:t>
            </a:r>
            <a:r>
              <a:rPr lang="en-US" sz="1800" dirty="0" err="1"/>
              <a:t>Wronski</a:t>
            </a:r>
            <a:endParaRPr lang="en-US" sz="1800" dirty="0"/>
          </a:p>
          <a:p>
            <a:pPr marL="516731" lvl="1" indent="169069"/>
            <a:r>
              <a:rPr lang="en-US" sz="1800" dirty="0"/>
              <a:t>Jon Cohen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r>
              <a:rPr lang="en-US" sz="2100" dirty="0" smtClean="0"/>
              <a:t>Contact </a:t>
            </a:r>
            <a:r>
              <a:rPr lang="en-US" sz="2100" dirty="0"/>
              <a:t>information:</a:t>
            </a:r>
          </a:p>
          <a:p>
            <a:pPr marL="516731" lvl="1" indent="169069"/>
            <a:r>
              <a:rPr lang="en-US" sz="1800" dirty="0"/>
              <a:t>Becky Hofstein Grady</a:t>
            </a:r>
          </a:p>
          <a:p>
            <a:pPr marL="516731" lvl="1" indent="169069"/>
            <a:r>
              <a:rPr lang="en-US" sz="1800" dirty="0"/>
              <a:t>PhD student at UC Irvine, Psychology and Social Behavior</a:t>
            </a:r>
          </a:p>
          <a:p>
            <a:pPr marL="516731" lvl="1" indent="169069"/>
            <a:r>
              <a:rPr lang="en-US" sz="1800" dirty="0"/>
              <a:t>grady.becky@gmail.com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Shape 1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29200" y="800100"/>
            <a:ext cx="3143250" cy="2356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29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row 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12847"/>
              </p:ext>
            </p:extLst>
          </p:nvPr>
        </p:nvGraphicFramePr>
        <p:xfrm>
          <a:off x="400051" y="1143000"/>
          <a:ext cx="8343898" cy="3467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6956"/>
                <a:gridCol w="931157"/>
                <a:gridCol w="931157"/>
                <a:gridCol w="931157"/>
                <a:gridCol w="931157"/>
                <a:gridCol w="931157"/>
                <a:gridCol w="931157"/>
              </a:tblGrid>
              <a:tr h="4953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Computers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Mobile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10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20 rows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10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20 rows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Dropout </a:t>
                      </a:r>
                      <a:r>
                        <a:rPr lang="en-US" sz="1500" u="none" strike="noStrike" dirty="0" smtClean="0">
                          <a:effectLst/>
                        </a:rPr>
                        <a:t>rate (C*)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4.5%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8.3%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11.2%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6.8%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6.2%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6.2%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Completion time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 smtClean="0">
                          <a:effectLst/>
                        </a:rPr>
                        <a:t>3.02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 smtClean="0">
                          <a:effectLst/>
                        </a:rPr>
                        <a:t>2.99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 smtClean="0">
                          <a:effectLst/>
                        </a:rPr>
                        <a:t>2.92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3.66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3.68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3.53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Straight-lining 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2.8%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3.9%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4.4%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2.8%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4.9%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3.3%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>
                          <a:effectLst/>
                        </a:rPr>
                        <a:t>Number of items skipped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0.21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0.12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0.18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0.06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0.02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0.07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Subjective survey </a:t>
                      </a:r>
                      <a:r>
                        <a:rPr lang="en-US" sz="1500" u="none" strike="noStrike" dirty="0" smtClean="0">
                          <a:effectLst/>
                        </a:rPr>
                        <a:t>rating (C*)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3.77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3.71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3.63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3.84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3.81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3.86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6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 column 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590679"/>
              </p:ext>
            </p:extLst>
          </p:nvPr>
        </p:nvGraphicFramePr>
        <p:xfrm>
          <a:off x="400051" y="1143000"/>
          <a:ext cx="8343898" cy="3467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6956"/>
                <a:gridCol w="931157"/>
                <a:gridCol w="931157"/>
                <a:gridCol w="931157"/>
                <a:gridCol w="931157"/>
                <a:gridCol w="931157"/>
                <a:gridCol w="931157"/>
              </a:tblGrid>
              <a:tr h="4953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Computers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Mobile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3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5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7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3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5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7 columns</a:t>
                      </a:r>
                      <a:endParaRPr lang="en-US" sz="1500" b="0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Dropout </a:t>
                      </a:r>
                      <a:r>
                        <a:rPr lang="en-US" sz="1500" u="none" strike="noStrike" dirty="0" smtClean="0">
                          <a:effectLst/>
                        </a:rPr>
                        <a:t>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7.0%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6.9%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9.9%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8.0%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6.3%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5.1%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>
                          <a:effectLst/>
                        </a:rPr>
                        <a:t>Completion </a:t>
                      </a:r>
                      <a:r>
                        <a:rPr lang="en-US" sz="1500" u="none" strike="noStrike" dirty="0" smtClean="0">
                          <a:effectLst/>
                        </a:rPr>
                        <a:t>time (C*)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2.86</a:t>
                      </a:r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3.20</a:t>
                      </a:r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3.49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3.59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3.78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Straight-lining 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3.6%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4.2%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3.1%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4.7%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4.2%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2.3%</a:t>
                      </a:r>
                    </a:p>
                  </a:txBody>
                  <a:tcPr marL="0" marR="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Number of items skipped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0.16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0.16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0.19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0.06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0.04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0.06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Subjective survey </a:t>
                      </a:r>
                      <a:r>
                        <a:rPr lang="en-US" sz="1500" u="none" strike="noStrike" dirty="0" smtClean="0">
                          <a:effectLst/>
                        </a:rPr>
                        <a:t>rating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3.71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3.73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3.68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3.87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3.78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3.85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96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2 row 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531064"/>
              </p:ext>
            </p:extLst>
          </p:nvPr>
        </p:nvGraphicFramePr>
        <p:xfrm>
          <a:off x="400051" y="1143000"/>
          <a:ext cx="8343898" cy="3467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6956"/>
                <a:gridCol w="931157"/>
                <a:gridCol w="931157"/>
                <a:gridCol w="931157"/>
                <a:gridCol w="931157"/>
                <a:gridCol w="931157"/>
                <a:gridCol w="931157"/>
              </a:tblGrid>
              <a:tr h="4953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Computers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Mobile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10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20 rows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10 rows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20 rows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Dropout 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7.1%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9.7%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9.6%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16.4%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11.4%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13.4%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Completion </a:t>
                      </a:r>
                      <a:r>
                        <a:rPr lang="en-US" sz="1500" u="none" strike="noStrike" dirty="0" smtClean="0">
                          <a:effectLst/>
                        </a:rPr>
                        <a:t>time (M*)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3.05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3.03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>
                          <a:effectLst/>
                        </a:rPr>
                        <a:t>3.35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 dirty="0">
                          <a:effectLst/>
                        </a:rPr>
                        <a:t>3.36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 dirty="0">
                          <a:effectLst/>
                        </a:rPr>
                        <a:t>3.09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Straight-lining 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2.5%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3.1%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4.1%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3.0%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7.1%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4.7%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marR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Number of</a:t>
                      </a:r>
                      <a:r>
                        <a:rPr lang="en-US" sz="15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items skipped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0.18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0.13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0.28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0.02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0.05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0.13</a:t>
                      </a:r>
                      <a:endParaRPr lang="en-US" sz="15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572" marR="3572" marT="3572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Subjective survey </a:t>
                      </a:r>
                      <a:r>
                        <a:rPr lang="en-US" sz="1500" u="none" strike="noStrike" dirty="0" smtClean="0">
                          <a:effectLst/>
                        </a:rPr>
                        <a:t>rating (C*)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>
                          <a:effectLst/>
                        </a:rPr>
                        <a:t>3.67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 dirty="0">
                          <a:effectLst/>
                        </a:rPr>
                        <a:t>3.55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u="none" strike="noStrike" dirty="0">
                          <a:effectLst/>
                        </a:rPr>
                        <a:t>3.47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3.70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3.84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</a:rPr>
                        <a:t>3.69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4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051683"/>
              </p:ext>
            </p:extLst>
          </p:nvPr>
        </p:nvGraphicFramePr>
        <p:xfrm>
          <a:off x="381000" y="209551"/>
          <a:ext cx="8382001" cy="45857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935"/>
                <a:gridCol w="2398418"/>
                <a:gridCol w="1405146"/>
                <a:gridCol w="1028178"/>
                <a:gridCol w="1405146"/>
                <a:gridCol w="1028178"/>
              </a:tblGrid>
              <a:tr h="247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Study </a:t>
                      </a:r>
                      <a:r>
                        <a:rPr lang="en-US" sz="1050" dirty="0" smtClean="0">
                          <a:effectLst/>
                          <a:latin typeface="+mj-lt"/>
                        </a:rPr>
                        <a:t>1 Demographics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Study </a:t>
                      </a:r>
                      <a:r>
                        <a:rPr lang="en-US" sz="1050" dirty="0" smtClean="0">
                          <a:effectLst/>
                          <a:latin typeface="+mj-lt"/>
                        </a:rPr>
                        <a:t>2 Demographics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Computer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N=1,710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Mobile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N=782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Computer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N=1,866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Mobile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1,096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effectLst/>
                          <a:latin typeface="+mj-lt"/>
                        </a:rPr>
                        <a:t>Gender</a:t>
                      </a:r>
                      <a:endParaRPr lang="en-US" sz="105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Male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33%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22%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Female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67%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73%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69%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78%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50" dirty="0" smtClean="0">
                          <a:effectLst/>
                          <a:latin typeface="+mj-lt"/>
                          <a:cs typeface="Times New Roman"/>
                        </a:rPr>
                        <a:t>Age</a:t>
                      </a: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18-29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32%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30-44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22%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30%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20%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45-59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36%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60+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24%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10%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31%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10%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50" dirty="0" smtClean="0">
                          <a:effectLst/>
                          <a:latin typeface="+mj-lt"/>
                          <a:cs typeface="Times New Roman"/>
                        </a:rPr>
                        <a:t>Income</a:t>
                      </a: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$0-$24,999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13%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22%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22%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$25,000 to $49,999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21%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$50,000 to $74,999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$75,000 to $99,999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11%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$100,000 to $124,999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9%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10%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9%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$125,000 to $149,999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$150,000 and up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Prefer not to answer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11%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13%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16%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10%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50" dirty="0" smtClean="0">
                          <a:effectLst/>
                          <a:latin typeface="+mj-lt"/>
                          <a:cs typeface="Times New Roman"/>
                        </a:rPr>
                        <a:t>Region</a:t>
                      </a: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New England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7%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4%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Middle Atlantic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13%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11%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13%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13%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East North Central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15%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15%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18%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West North Central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9%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South Atlantic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19%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East South Central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6%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West South Central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10%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9%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10%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Mountain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7%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+mj-lt"/>
                        </a:rPr>
                        <a:t>8%</a:t>
                      </a:r>
                      <a:endParaRPr lang="en-US" sz="105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7%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/>
                </a:tc>
              </a:tr>
              <a:tr h="17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Pacific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17%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19%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18%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+mj-lt"/>
                        </a:rPr>
                        <a:t>18%</a:t>
                      </a:r>
                      <a:endParaRPr lang="en-US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6624" marR="366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3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VM_Corporate">
  <a:themeElements>
    <a:clrScheme name="Custom 3">
      <a:dk1>
        <a:srgbClr val="5C594A"/>
      </a:dk1>
      <a:lt1>
        <a:srgbClr val="FFFFFF"/>
      </a:lt1>
      <a:dk2>
        <a:srgbClr val="81963A"/>
      </a:dk2>
      <a:lt2>
        <a:srgbClr val="EAEAE8"/>
      </a:lt2>
      <a:accent1>
        <a:srgbClr val="A9BD38"/>
      </a:accent1>
      <a:accent2>
        <a:srgbClr val="566C11"/>
      </a:accent2>
      <a:accent3>
        <a:srgbClr val="006595"/>
      </a:accent3>
      <a:accent4>
        <a:srgbClr val="33BDBF"/>
      </a:accent4>
      <a:accent5>
        <a:srgbClr val="D5D110"/>
      </a:accent5>
      <a:accent6>
        <a:srgbClr val="F8981D"/>
      </a:accent6>
      <a:hlink>
        <a:srgbClr val="33BDBF"/>
      </a:hlink>
      <a:folHlink>
        <a:srgbClr val="33BD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8527</TotalTime>
  <Words>1551</Words>
  <Application>Microsoft Office PowerPoint</Application>
  <PresentationFormat>On-screen Show (16:9)</PresentationFormat>
  <Paragraphs>503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SVM_Corporate</vt:lpstr>
      <vt:lpstr>What’s the best size for matrix-style questions in online surveys?</vt:lpstr>
      <vt:lpstr>PowerPoint Presentation</vt:lpstr>
      <vt:lpstr>Mixed impact of matrix format over separate items</vt:lpstr>
      <vt:lpstr>Purpose of this research</vt:lpstr>
      <vt:lpstr>Study 1 methods</vt:lpstr>
      <vt:lpstr>Examples of matrix layouts</vt:lpstr>
      <vt:lpstr>Main outcomes</vt:lpstr>
      <vt:lpstr>Study 1 matrix size results - computer users</vt:lpstr>
      <vt:lpstr>Study 1 dropout rate by device and condition</vt:lpstr>
      <vt:lpstr>Study 1 Cronbach’s ɑs </vt:lpstr>
      <vt:lpstr>Study 1 conclusions</vt:lpstr>
      <vt:lpstr>Question remaining: What if the scale crosses pages?</vt:lpstr>
      <vt:lpstr>Study 2 methods</vt:lpstr>
      <vt:lpstr>Study 2 matrix size results – computer users</vt:lpstr>
      <vt:lpstr>Study 2 Cronbach’s ɑs </vt:lpstr>
      <vt:lpstr>Discussion and next steps</vt:lpstr>
      <vt:lpstr>Thank you!</vt:lpstr>
      <vt:lpstr>Study 1 row results</vt:lpstr>
      <vt:lpstr>Study 1 column results</vt:lpstr>
      <vt:lpstr>Study 2 row results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the best size for matrix-style questions in online surveys?</dc:title>
  <dc:creator>Rebecca Grady</dc:creator>
  <cp:lastModifiedBy>Becky</cp:lastModifiedBy>
  <cp:revision>142</cp:revision>
  <dcterms:modified xsi:type="dcterms:W3CDTF">2017-12-14T20:02:03Z</dcterms:modified>
</cp:coreProperties>
</file>