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15"/>
  </p:notesMasterIdLst>
  <p:handoutMasterIdLst>
    <p:handoutMasterId r:id="rId16"/>
  </p:handoutMasterIdLst>
  <p:sldIdLst>
    <p:sldId id="277" r:id="rId5"/>
    <p:sldId id="291" r:id="rId6"/>
    <p:sldId id="279" r:id="rId7"/>
    <p:sldId id="292" r:id="rId8"/>
    <p:sldId id="293" r:id="rId9"/>
    <p:sldId id="294" r:id="rId10"/>
    <p:sldId id="295" r:id="rId11"/>
    <p:sldId id="296" r:id="rId12"/>
    <p:sldId id="297" r:id="rId13"/>
    <p:sldId id="286" r:id="rId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7">
          <p15:clr>
            <a:srgbClr val="A4A3A4"/>
          </p15:clr>
        </p15:guide>
        <p15:guide id="2" pos="1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ard 'Paul' Johnson" initials="E'J" lastIdx="6" clrIdx="0">
    <p:extLst>
      <p:ext uri="{19B8F6BF-5375-455C-9EA6-DF929625EA0E}">
        <p15:presenceInfo xmlns:p15="http://schemas.microsoft.com/office/powerpoint/2012/main" userId="S-1-5-21-1371324938-3529794704-2100987711-123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1D3F"/>
    <a:srgbClr val="E60045"/>
    <a:srgbClr val="64ABB7"/>
    <a:srgbClr val="8BB4B2"/>
    <a:srgbClr val="98B4B5"/>
    <a:srgbClr val="97B4B5"/>
    <a:srgbClr val="6AB2CE"/>
    <a:srgbClr val="D0C5B7"/>
    <a:srgbClr val="389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1" autoAdjust="0"/>
    <p:restoredTop sz="95349" autoAdjust="0"/>
  </p:normalViewPr>
  <p:slideViewPr>
    <p:cSldViewPr snapToGrid="0" snapToObjects="1" showGuides="1">
      <p:cViewPr varScale="1">
        <p:scale>
          <a:sx n="79" d="100"/>
          <a:sy n="79" d="100"/>
        </p:scale>
        <p:origin x="629" y="82"/>
      </p:cViewPr>
      <p:guideLst>
        <p:guide orient="horz" pos="697"/>
        <p:guide pos="1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-276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Counts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A9-4498-8407-F94FC2AA591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649-4E7F-822E-0AC59B7B93CE}"/>
              </c:ext>
            </c:extLst>
          </c:dPt>
          <c:dPt>
            <c:idx val="2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49-4E7F-822E-0AC59B7B93CE}"/>
              </c:ext>
            </c:extLst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649-4E7F-822E-0AC59B7B93CE}"/>
              </c:ext>
            </c:extLst>
          </c:dPt>
          <c:dPt>
            <c:idx val="4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49-4E7F-822E-0AC59B7B93CE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49-4E7F-822E-0AC59B7B93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H</c:v>
                </c:pt>
                <c:pt idx="1">
                  <c:v>I</c:v>
                </c:pt>
                <c:pt idx="2">
                  <c:v>S</c:v>
                </c:pt>
                <c:pt idx="3">
                  <c:v>M</c:v>
                </c:pt>
                <c:pt idx="4">
                  <c:v>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291675</c:v>
                </c:pt>
                <c:pt idx="1">
                  <c:v>569502</c:v>
                </c:pt>
                <c:pt idx="2">
                  <c:v>40152</c:v>
                </c:pt>
                <c:pt idx="3">
                  <c:v>54929</c:v>
                </c:pt>
                <c:pt idx="4">
                  <c:v>29762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9-4E7F-822E-0AC59B7B9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plitType val="pos"/>
        <c:splitPos val="4"/>
        <c:secondPieSize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Party Code</a:t>
            </a:r>
            <a:r>
              <a:rPr lang="en-US" baseline="0" dirty="0"/>
              <a:t> Distribution in Matched Frame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Democrat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Full File</c:v>
                </c:pt>
                <c:pt idx="1">
                  <c:v>Matched to Phone Number</c:v>
                </c:pt>
                <c:pt idx="2">
                  <c:v>Online Panel Total</c:v>
                </c:pt>
                <c:pt idx="3">
                  <c:v>Online Panel Individual Only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0.31847510000000001</c:v>
                </c:pt>
                <c:pt idx="1">
                  <c:v>0.33563300000000001</c:v>
                </c:pt>
                <c:pt idx="2">
                  <c:v>0.31915755937959722</c:v>
                </c:pt>
                <c:pt idx="3">
                  <c:v>0.33017609080215155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B8-4CFE-87C8-1A366E8988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Republican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Full File</c:v>
                </c:pt>
                <c:pt idx="1">
                  <c:v>Matched to Phone Number</c:v>
                </c:pt>
                <c:pt idx="2">
                  <c:v>Online Panel Total</c:v>
                </c:pt>
                <c:pt idx="3">
                  <c:v>Online Panel Individual Only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0.30490400000000001</c:v>
                </c:pt>
                <c:pt idx="1">
                  <c:v>0.33464899999999997</c:v>
                </c:pt>
                <c:pt idx="2">
                  <c:v>0.27119472301064401</c:v>
                </c:pt>
                <c:pt idx="3">
                  <c:v>0.26673850381185854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B8-4CFE-87C8-1A366E8988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Full File</c:v>
                </c:pt>
                <c:pt idx="1">
                  <c:v>Matched to Phone Number</c:v>
                </c:pt>
                <c:pt idx="2">
                  <c:v>Online Panel Total</c:v>
                </c:pt>
                <c:pt idx="3">
                  <c:v>Online Panel Individual Only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0.35758899999999999</c:v>
                </c:pt>
                <c:pt idx="1">
                  <c:v>0.31164599999999998</c:v>
                </c:pt>
                <c:pt idx="2">
                  <c:v>0.38735928648290918</c:v>
                </c:pt>
                <c:pt idx="3">
                  <c:v>0.38029686700250531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B8-4CFE-87C8-1A366E8988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Full File</c:v>
                </c:pt>
                <c:pt idx="1">
                  <c:v>Matched to Phone Number</c:v>
                </c:pt>
                <c:pt idx="2">
                  <c:v>Online Panel Total</c:v>
                </c:pt>
                <c:pt idx="3">
                  <c:v>Online Panel Individual Only</c:v>
                </c:pt>
              </c:strCache>
            </c:strRef>
          </c:cat>
          <c:val>
            <c:numRef>
              <c:f>Sheet1!$E$2:$E$5</c:f>
              <c:numCache>
                <c:formatCode>0.0%</c:formatCode>
                <c:ptCount val="4"/>
                <c:pt idx="0">
                  <c:v>1.9030999999999999E-2</c:v>
                </c:pt>
                <c:pt idx="1">
                  <c:v>1.8072999999999999E-2</c:v>
                </c:pt>
                <c:pt idx="2">
                  <c:v>2.2288431126849622E-2</c:v>
                </c:pt>
                <c:pt idx="3">
                  <c:v>2.278853838348464E-2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B8-4CFE-87C8-1A366E898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950208"/>
        <c:axId val="302951040"/>
      </c:barChart>
      <c:catAx>
        <c:axId val="30295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1040"/>
        <c:crosses val="autoZero"/>
        <c:auto val="1"/>
        <c:lblAlgn val="ctr"/>
        <c:lblOffset val="100"/>
        <c:noMultiLvlLbl val="0"/>
      </c:catAx>
      <c:valAx>
        <c:axId val="30295104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2016</a:t>
            </a:r>
            <a:r>
              <a:rPr lang="en-US" baseline="0" dirty="0"/>
              <a:t> General Election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Absentee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75571</c:v>
                </c:pt>
                <c:pt idx="1">
                  <c:v>101020</c:v>
                </c:pt>
                <c:pt idx="2">
                  <c:v>22866576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F-47E5-89EE-F6AFD8513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54407</c:v>
                </c:pt>
                <c:pt idx="1">
                  <c:v>74079</c:v>
                </c:pt>
                <c:pt idx="2">
                  <c:v>16965984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6F-47E5-89EE-F6AFD85132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287376</c:v>
                </c:pt>
                <c:pt idx="1">
                  <c:v>395170</c:v>
                </c:pt>
                <c:pt idx="2">
                  <c:v>87345209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6F-47E5-89EE-F6AFD85132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Didn't Vote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139455</c:v>
                </c:pt>
                <c:pt idx="1">
                  <c:v>209412</c:v>
                </c:pt>
                <c:pt idx="2">
                  <c:v>55333606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6F-47E5-89EE-F6AFD8513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995760"/>
        <c:axId val="377996592"/>
      </c:barChart>
      <c:catAx>
        <c:axId val="377995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96592"/>
        <c:crosses val="autoZero"/>
        <c:auto val="1"/>
        <c:lblAlgn val="ctr"/>
        <c:lblOffset val="100"/>
        <c:noMultiLvlLbl val="0"/>
      </c:catAx>
      <c:valAx>
        <c:axId val="3779965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779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2016</a:t>
            </a:r>
            <a:r>
              <a:rPr lang="en-US" baseline="0" dirty="0"/>
              <a:t> Presidential Primary Election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Absentee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28913</c:v>
                </c:pt>
                <c:pt idx="1">
                  <c:v>36522</c:v>
                </c:pt>
                <c:pt idx="2">
                  <c:v>8265867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C-424D-ACAF-EBEE714C6F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13514</c:v>
                </c:pt>
                <c:pt idx="1">
                  <c:v>17230</c:v>
                </c:pt>
                <c:pt idx="2">
                  <c:v>4190434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C-424D-ACAF-EBEE714C6F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144196</c:v>
                </c:pt>
                <c:pt idx="1">
                  <c:v>190518</c:v>
                </c:pt>
                <c:pt idx="2">
                  <c:v>44968890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9C-424D-ACAF-EBEE714C6F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Didn't Vote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370192</c:v>
                </c:pt>
                <c:pt idx="1">
                  <c:v>535417</c:v>
                </c:pt>
                <c:pt idx="2">
                  <c:v>125090272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9C-424D-ACAF-EBEE714C6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995760"/>
        <c:axId val="377996592"/>
      </c:barChart>
      <c:catAx>
        <c:axId val="377995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96592"/>
        <c:crosses val="autoZero"/>
        <c:auto val="1"/>
        <c:lblAlgn val="ctr"/>
        <c:lblOffset val="100"/>
        <c:noMultiLvlLbl val="0"/>
      </c:catAx>
      <c:valAx>
        <c:axId val="3779965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779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2014</a:t>
            </a:r>
            <a:r>
              <a:rPr lang="en-US" baseline="0" dirty="0"/>
              <a:t> General Election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Absentee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45306</c:v>
                </c:pt>
                <c:pt idx="1">
                  <c:v>57120</c:v>
                </c:pt>
                <c:pt idx="2">
                  <c:v>13649971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F-47E5-89EE-F6AFD8513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19603</c:v>
                </c:pt>
                <c:pt idx="1">
                  <c:v>25144</c:v>
                </c:pt>
                <c:pt idx="2">
                  <c:v>6688121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6F-47E5-89EE-F6AFD85132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156544</c:v>
                </c:pt>
                <c:pt idx="1">
                  <c:v>208123</c:v>
                </c:pt>
                <c:pt idx="2">
                  <c:v>54548087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6F-47E5-89EE-F6AFD85132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Didn't Vote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335356</c:v>
                </c:pt>
                <c:pt idx="1">
                  <c:v>489293</c:v>
                </c:pt>
                <c:pt idx="2" formatCode="0.00E+00">
                  <c:v>107000000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6F-47E5-89EE-F6AFD8513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995760"/>
        <c:axId val="377996592"/>
      </c:barChart>
      <c:catAx>
        <c:axId val="377995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96592"/>
        <c:crosses val="autoZero"/>
        <c:auto val="1"/>
        <c:lblAlgn val="ctr"/>
        <c:lblOffset val="100"/>
        <c:noMultiLvlLbl val="0"/>
      </c:catAx>
      <c:valAx>
        <c:axId val="3779965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779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2014</a:t>
            </a:r>
            <a:r>
              <a:rPr lang="en-US" baseline="0" dirty="0"/>
              <a:t> Primary Election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Absentee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19186</c:v>
                </c:pt>
                <c:pt idx="1">
                  <c:v>23793</c:v>
                </c:pt>
                <c:pt idx="2">
                  <c:v>5437575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C-424D-ACAF-EBEE714C6F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7961</c:v>
                </c:pt>
                <c:pt idx="1">
                  <c:v>10085</c:v>
                </c:pt>
                <c:pt idx="2">
                  <c:v>2865560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C-424D-ACAF-EBEE714C6F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57984</c:v>
                </c:pt>
                <c:pt idx="1">
                  <c:v>74327</c:v>
                </c:pt>
                <c:pt idx="2">
                  <c:v>21410036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9C-424D-ACAF-EBEE714C6F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Didn't Vote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Online Panel Individual Only</c:v>
                </c:pt>
                <c:pt idx="1">
                  <c:v>Online Panel Total</c:v>
                </c:pt>
                <c:pt idx="2">
                  <c:v>Full File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471684</c:v>
                </c:pt>
                <c:pt idx="1">
                  <c:v>671482</c:v>
                </c:pt>
                <c:pt idx="2">
                  <c:v>152802292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9C-424D-ACAF-EBEE714C6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995760"/>
        <c:axId val="377996592"/>
      </c:barChart>
      <c:catAx>
        <c:axId val="377995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96592"/>
        <c:crosses val="autoZero"/>
        <c:auto val="1"/>
        <c:lblAlgn val="ctr"/>
        <c:lblOffset val="100"/>
        <c:noMultiLvlLbl val="0"/>
      </c:catAx>
      <c:valAx>
        <c:axId val="3779965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779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C8210C-CD6A-9D42-A0FC-C29E1C02E8F1}" type="datetime1">
              <a:rPr lang="en-US" smtClean="0"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85246F-A296-0E45-A523-BD50128CB16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202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E4E1A2-13AC-8E42-905B-9388AFBEE8A8}" type="datetime1">
              <a:rPr lang="en-US" smtClean="0"/>
              <a:t>12/14/2017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5D925A-3313-254F-BC39-B5D41EBA24F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16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D925A-3313-254F-BC39-B5D41EBA24F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44775"/>
            <a:ext cx="9144000" cy="2217942"/>
          </a:xfrm>
          <a:prstGeom prst="rect">
            <a:avLst/>
          </a:prstGeom>
          <a:solidFill>
            <a:srgbClr val="C61D3F"/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54840" y="2608512"/>
            <a:ext cx="5741099" cy="734997"/>
          </a:xfrm>
        </p:spPr>
        <p:txBody>
          <a:bodyPr>
            <a:normAutofit/>
          </a:bodyPr>
          <a:lstStyle>
            <a:lvl1pPr algn="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6711696" y="6492240"/>
            <a:ext cx="2057400" cy="365125"/>
          </a:xfrm>
        </p:spPr>
        <p:txBody>
          <a:bodyPr/>
          <a:lstStyle/>
          <a:p>
            <a:fld id="{5D21540B-B0AD-F24B-9F65-DF3011D4C91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554289" y="3343509"/>
            <a:ext cx="3041650" cy="434311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Data &amp; presenter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710" y="157237"/>
            <a:ext cx="647700" cy="720059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–Content optio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600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87352"/>
            <a:ext cx="9144000" cy="47064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1696" y="649194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283464" y="2528047"/>
            <a:ext cx="8485632" cy="3378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en-US" dirty="0"/>
              <a:t>Click to edit Master text styles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283909" y="1439691"/>
            <a:ext cx="8485187" cy="9144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 marL="746125" indent="-285750">
              <a:buClr>
                <a:srgbClr val="E60045"/>
              </a:buClr>
              <a:buFont typeface="Lucida Grande"/>
              <a:buChar char="&gt;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711696" y="6478200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Bull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3492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1696" y="649194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751263"/>
            <a:ext cx="3960254" cy="22590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buSzPct val="98000"/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bullets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044261" y="3751263"/>
            <a:ext cx="3724835" cy="22590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buSzPct val="98000"/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bullets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57200" y="1398588"/>
            <a:ext cx="8312150" cy="1666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4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1696" y="6491947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5593977" y="1560513"/>
            <a:ext cx="3175374" cy="3051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460375" indent="0">
              <a:buNone/>
              <a:defRPr/>
            </a:lvl3pPr>
            <a:lvl4pPr marL="747713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284163" y="1560512"/>
            <a:ext cx="5013325" cy="30511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0850" y="5412580"/>
            <a:ext cx="8242300" cy="46378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96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7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9900" y="1398588"/>
            <a:ext cx="3940735" cy="4719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3"/>
          </p:nvPr>
        </p:nvSpPr>
        <p:spPr>
          <a:xfrm>
            <a:off x="4741328" y="1398588"/>
            <a:ext cx="3940735" cy="4719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4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09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13447"/>
            <a:ext cx="9144000" cy="6858000"/>
          </a:xfrm>
          <a:prstGeom prst="rect">
            <a:avLst/>
          </a:prstGeom>
          <a:solidFill>
            <a:srgbClr val="C61D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3905"/>
            <a:ext cx="9144000" cy="4706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77646" y="3439759"/>
            <a:ext cx="5741099" cy="570820"/>
          </a:xfrm>
        </p:spPr>
        <p:txBody>
          <a:bodyPr>
            <a:normAutofit/>
          </a:bodyPr>
          <a:lstStyle>
            <a:lvl1pPr algn="ctr"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add section sub head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>
            <a:lvl1pPr>
              <a:defRPr sz="900"/>
            </a:lvl1pPr>
          </a:lstStyle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6711696" y="6492240"/>
            <a:ext cx="20574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9793" y="374905"/>
            <a:ext cx="1395640" cy="485708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1782890" y="3321424"/>
            <a:ext cx="58493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47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08076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774957" y="1957056"/>
            <a:ext cx="237744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957056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Mobile  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21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lobal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08076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879411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Global 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2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view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08076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774957" y="1957056"/>
            <a:ext cx="237744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957056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 err="1"/>
              <a:t>DataView</a:t>
            </a:r>
            <a:r>
              <a:rPr lang="en-US" dirty="0"/>
              <a:t>  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83464" y="6492875"/>
            <a:ext cx="3086100" cy="365125"/>
          </a:xfrm>
        </p:spPr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76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2B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08076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774957" y="1957056"/>
            <a:ext cx="237744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957056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B2B 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184073" y="6526068"/>
            <a:ext cx="3086100" cy="331932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4148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Cati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08076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774957" y="1957056"/>
            <a:ext cx="237744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957056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CATI 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184073" y="6526068"/>
            <a:ext cx="3086100" cy="331932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4107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87352"/>
            <a:ext cx="9144000" cy="470647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283148" cy="6387351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774957" y="1957056"/>
            <a:ext cx="237744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0444" y="1957056"/>
            <a:ext cx="6023112" cy="2321938"/>
          </a:xfr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3200" b="0" cap="none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Section header: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184073" y="6526068"/>
            <a:ext cx="3086100" cy="331932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6830964" y="6477272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738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119718"/>
            <a:ext cx="9144000" cy="342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5486400" y="4859338"/>
            <a:ext cx="2757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dirty="0" err="1">
                <a:solidFill>
                  <a:schemeClr val="bg1"/>
                </a:solidFill>
              </a:rPr>
              <a:t>www.surveysampling.com</a:t>
            </a:r>
            <a:endParaRPr lang="en-US" alt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492828" y="4222307"/>
            <a:ext cx="4750420" cy="695613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  <a:p>
            <a:pPr lvl="0"/>
            <a:r>
              <a:rPr lang="en-US" dirty="0"/>
              <a:t>Click to edit contact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15925" y="1889909"/>
            <a:ext cx="8312150" cy="525746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C61D3F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Thank You!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3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87352"/>
            <a:ext cx="9144000" cy="4706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463" y="193491"/>
            <a:ext cx="6843477" cy="804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464" y="1106423"/>
            <a:ext cx="848563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711696" y="649224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D21540B-B0AD-F24B-9F65-DF3011D4C9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83464" y="6492240"/>
            <a:ext cx="3086100" cy="365125"/>
          </a:xfrm>
          <a:prstGeom prst="rect">
            <a:avLst/>
          </a:prstGeom>
        </p:spPr>
        <p:txBody>
          <a:bodyPr vert="horz" lIns="0" tIns="0" rIns="64008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072" y="375006"/>
            <a:ext cx="1292024" cy="4416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76" r:id="rId3"/>
    <p:sldLayoutId id="2147483704" r:id="rId4"/>
    <p:sldLayoutId id="2147483705" r:id="rId5"/>
    <p:sldLayoutId id="2147483718" r:id="rId6"/>
    <p:sldLayoutId id="2147483719" r:id="rId7"/>
    <p:sldLayoutId id="2147483713" r:id="rId8"/>
    <p:sldLayoutId id="2147483669" r:id="rId9"/>
    <p:sldLayoutId id="2147483717" r:id="rId10"/>
    <p:sldLayoutId id="2147483699" r:id="rId11"/>
    <p:sldLayoutId id="2147483700" r:id="rId12"/>
    <p:sldLayoutId id="2147483703" r:id="rId13"/>
    <p:sldLayoutId id="2147483702" r:id="rId14"/>
    <p:sldLayoutId id="2147483716" r:id="rId1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rgbClr val="E60045"/>
          </a:solidFill>
          <a:latin typeface="+mj-lt"/>
          <a:ea typeface="Enzo OT Medium" charset="0"/>
          <a:cs typeface="Enzo OT Medium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E60045"/>
        </a:buClr>
        <a:buFont typeface="Arial"/>
        <a:buChar char="•"/>
        <a:defRPr sz="2400" b="0" i="0" kern="1200">
          <a:solidFill>
            <a:schemeClr val="tx1"/>
          </a:solidFill>
          <a:latin typeface="+mn-lt"/>
          <a:ea typeface="Myriad Pro" charset="0"/>
          <a:cs typeface="Myriad Pro" charset="0"/>
        </a:defRPr>
      </a:lvl1pPr>
      <a:lvl2pPr marL="801688" indent="-344488" algn="l" defTabSz="457200" rtl="0" eaLnBrk="1" latinLnBrk="0" hangingPunct="1">
        <a:spcBef>
          <a:spcPct val="20000"/>
        </a:spcBef>
        <a:buClr>
          <a:srgbClr val="E60045"/>
        </a:buClr>
        <a:buSzPct val="80000"/>
        <a:buFont typeface="Lucida Grande"/>
        <a:buChar char="—"/>
        <a:defRPr sz="2200" b="0" i="0" kern="1200">
          <a:solidFill>
            <a:schemeClr val="tx1"/>
          </a:solidFill>
          <a:latin typeface="+mn-lt"/>
          <a:ea typeface="Myriad Pro" charset="0"/>
          <a:cs typeface="Myriad Pro" charset="0"/>
        </a:defRPr>
      </a:lvl2pPr>
      <a:lvl3pPr marL="746125" indent="-285750" algn="l" defTabSz="457200" rtl="0" eaLnBrk="1" latinLnBrk="0" hangingPunct="1">
        <a:spcBef>
          <a:spcPct val="20000"/>
        </a:spcBef>
        <a:buClr>
          <a:srgbClr val="FF0000"/>
        </a:buClr>
        <a:buSzPct val="80000"/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276225" algn="l" defTabSz="457200" rtl="0" eaLnBrk="1" latinLnBrk="0" hangingPunct="1">
        <a:spcBef>
          <a:spcPct val="20000"/>
        </a:spcBef>
        <a:buClr>
          <a:srgbClr val="E60045"/>
        </a:buClr>
        <a:buSzPct val="80000"/>
        <a:buFont typeface="Lucida Grande"/>
        <a:buChar char="&gt;"/>
        <a:defRPr sz="1800" b="0" i="0" kern="1200">
          <a:solidFill>
            <a:schemeClr val="tx1"/>
          </a:solidFill>
          <a:latin typeface="+mn-lt"/>
          <a:ea typeface="Myriad Pro" charset="0"/>
          <a:cs typeface="Myriad Pro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hyperlink" Target="https://www.google.com/url?sa=i&amp;rct=j&amp;q=&amp;esrc=s&amp;source=images&amp;cd=&amp;cad=rja&amp;uact=8&amp;ved=0ahUKEwiJ_46J6oHYAhUk9IMKHVqYBRoQjRwIBw&amp;url=https://www.istockphoto.com/photos/hand-raised&amp;psig=AOvVaw22F06-tX5lOo3qY-K3eJ8A&amp;ust=1513077228646146" TargetMode="External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6830" y="2608512"/>
            <a:ext cx="7989110" cy="734997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Framework for Measuring Coverage Bias in Online Panels by Matching to Voter Files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i="1" dirty="0"/>
              <a:t>Edward Paul Johnson, SSI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rgbClr val="FFFFFF"/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8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state has a different format/file structure/record keeping</a:t>
            </a:r>
          </a:p>
          <a:p>
            <a:r>
              <a:rPr lang="en-US" dirty="0"/>
              <a:t>Most states do not mandate phone number or email</a:t>
            </a:r>
          </a:p>
          <a:p>
            <a:pPr lvl="1"/>
            <a:r>
              <a:rPr lang="en-US" dirty="0"/>
              <a:t>Just full name and address</a:t>
            </a:r>
          </a:p>
          <a:p>
            <a:r>
              <a:rPr lang="en-US" dirty="0"/>
              <a:t>Have to match to commercial databases for phone numbers</a:t>
            </a:r>
          </a:p>
          <a:p>
            <a:r>
              <a:rPr lang="en-US" dirty="0"/>
              <a:t>Could also match online panel for online data collection</a:t>
            </a:r>
          </a:p>
          <a:p>
            <a:r>
              <a:rPr lang="en-US" dirty="0"/>
              <a:t>Great Benefits</a:t>
            </a:r>
          </a:p>
          <a:p>
            <a:pPr lvl="1"/>
            <a:r>
              <a:rPr lang="en-US" dirty="0"/>
              <a:t>Know Vote History</a:t>
            </a:r>
          </a:p>
          <a:p>
            <a:pPr lvl="1"/>
            <a:r>
              <a:rPr lang="en-US" dirty="0"/>
              <a:t>Party Affiliation</a:t>
            </a:r>
          </a:p>
          <a:p>
            <a:pPr lvl="1"/>
            <a:r>
              <a:rPr lang="en-US" dirty="0"/>
              <a:t>Political Geography</a:t>
            </a:r>
          </a:p>
          <a:p>
            <a:pPr lvl="1"/>
            <a:r>
              <a:rPr lang="en-US" dirty="0"/>
              <a:t>Donor Records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Voter File Sample Takes Work, but Gives a Great 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767" y="3506723"/>
            <a:ext cx="4439247" cy="255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1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79776"/>
              </p:ext>
            </p:extLst>
          </p:nvPr>
        </p:nvGraphicFramePr>
        <p:xfrm>
          <a:off x="284163" y="1106489"/>
          <a:ext cx="8460825" cy="4040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275">
                  <a:extLst>
                    <a:ext uri="{9D8B030D-6E8A-4147-A177-3AD203B41FA5}">
                      <a16:colId xmlns:a16="http://schemas.microsoft.com/office/drawing/2014/main" val="3424600348"/>
                    </a:ext>
                  </a:extLst>
                </a:gridCol>
                <a:gridCol w="2820275">
                  <a:extLst>
                    <a:ext uri="{9D8B030D-6E8A-4147-A177-3AD203B41FA5}">
                      <a16:colId xmlns:a16="http://schemas.microsoft.com/office/drawing/2014/main" val="2309619396"/>
                    </a:ext>
                  </a:extLst>
                </a:gridCol>
                <a:gridCol w="2820275">
                  <a:extLst>
                    <a:ext uri="{9D8B030D-6E8A-4147-A177-3AD203B41FA5}">
                      <a16:colId xmlns:a16="http://schemas.microsoft.com/office/drawing/2014/main" val="35191291"/>
                    </a:ext>
                  </a:extLst>
                </a:gridCol>
              </a:tblGrid>
              <a:tr h="14909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110141"/>
                  </a:ext>
                </a:extLst>
              </a:tr>
              <a:tr h="430980">
                <a:tc>
                  <a:txBody>
                    <a:bodyPr/>
                    <a:lstStyle/>
                    <a:p>
                      <a:r>
                        <a:rPr lang="en-US" dirty="0"/>
                        <a:t>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544056"/>
                  </a:ext>
                </a:extLst>
              </a:tr>
              <a:tr h="369741">
                <a:tc>
                  <a:txBody>
                    <a:bodyPr/>
                    <a:lstStyle/>
                    <a:p>
                      <a:r>
                        <a:rPr lang="en-US" dirty="0"/>
                        <a:t>Response Rates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Hard to Calculate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074060"/>
                  </a:ext>
                </a:extLst>
              </a:tr>
              <a:tr h="638183">
                <a:tc>
                  <a:txBody>
                    <a:bodyPr/>
                    <a:lstStyle/>
                    <a:p>
                      <a:r>
                        <a:rPr lang="en-US" dirty="0"/>
                        <a:t>Interviewer/Social Desirability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Potential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 Potential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300552"/>
                  </a:ext>
                </a:extLst>
              </a:tr>
              <a:tr h="369741">
                <a:tc>
                  <a:txBody>
                    <a:bodyPr/>
                    <a:lstStyle/>
                    <a:p>
                      <a:r>
                        <a:rPr lang="en-US" dirty="0"/>
                        <a:t>Time Frame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Days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Days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962515"/>
                  </a:ext>
                </a:extLst>
              </a:tr>
              <a:tr h="369741">
                <a:tc>
                  <a:txBody>
                    <a:bodyPr/>
                    <a:lstStyle/>
                    <a:p>
                      <a:r>
                        <a:rPr lang="en-US" dirty="0"/>
                        <a:t>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315061"/>
                  </a:ext>
                </a:extLst>
              </a:tr>
              <a:tr h="369741">
                <a:tc>
                  <a:txBody>
                    <a:bodyPr/>
                    <a:lstStyle/>
                    <a:p>
                      <a:r>
                        <a:rPr lang="en-US" dirty="0"/>
                        <a:t>Sampling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7783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or Phone Data Collection on Voter Files Have Different Strengths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 dirty="0">
                <a:solidFill>
                  <a:srgbClr val="FFFFFF"/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246" y="1401071"/>
            <a:ext cx="2707021" cy="1130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862" y="998163"/>
            <a:ext cx="2141515" cy="1533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156" y="4773664"/>
            <a:ext cx="1391199" cy="1602197"/>
          </a:xfrm>
          <a:prstGeom prst="rect">
            <a:avLst/>
          </a:prstGeom>
        </p:spPr>
      </p:pic>
      <p:pic>
        <p:nvPicPr>
          <p:cNvPr id="1026" name="Picture 2" descr="Image result for hands raised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855" y="4917633"/>
            <a:ext cx="2291527" cy="13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Matched Panel Records to Aristotle Voter File</a:t>
            </a:r>
          </a:p>
          <a:p>
            <a:r>
              <a:rPr lang="en-US" dirty="0"/>
              <a:t>Match Criteria</a:t>
            </a:r>
          </a:p>
          <a:p>
            <a:pPr lvl="1"/>
            <a:r>
              <a:rPr lang="en-US" dirty="0"/>
              <a:t>Individual Matches</a:t>
            </a:r>
          </a:p>
          <a:p>
            <a:pPr lvl="3"/>
            <a:r>
              <a:rPr lang="en-US" dirty="0"/>
              <a:t>Full Name, Address (Zip+4), Year of Birth* (I)</a:t>
            </a:r>
          </a:p>
          <a:p>
            <a:pPr lvl="3"/>
            <a:r>
              <a:rPr lang="en-US" dirty="0"/>
              <a:t>First Name, Address (Zip+4), Year of Birth (S)</a:t>
            </a:r>
          </a:p>
          <a:p>
            <a:pPr lvl="3"/>
            <a:r>
              <a:rPr lang="en-US" dirty="0"/>
              <a:t>Full Name, Zip code, Year of Birth (M)</a:t>
            </a:r>
          </a:p>
          <a:p>
            <a:pPr lvl="3"/>
            <a:r>
              <a:rPr lang="en-US" dirty="0"/>
              <a:t>Full Name, City, Year of Birth (N)</a:t>
            </a:r>
          </a:p>
          <a:p>
            <a:pPr lvl="1"/>
            <a:r>
              <a:rPr lang="en-US" dirty="0"/>
              <a:t>Household Matches**</a:t>
            </a:r>
          </a:p>
          <a:p>
            <a:pPr lvl="3"/>
            <a:r>
              <a:rPr lang="en-US" dirty="0"/>
              <a:t>Last Name, Address (Zip+4)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Match Criteria Matters When Comparing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3463" y="5992556"/>
            <a:ext cx="4958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* Year of birth considered a match if within 1 year</a:t>
            </a:r>
          </a:p>
          <a:p>
            <a:r>
              <a:rPr lang="en-US" sz="1000" dirty="0"/>
              <a:t>** When matched to multiple records in voter file we take the one closest in age and gender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291719691"/>
              </p:ext>
            </p:extLst>
          </p:nvPr>
        </p:nvGraphicFramePr>
        <p:xfrm>
          <a:off x="5183020" y="3258774"/>
          <a:ext cx="3480262" cy="2950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070" y="857504"/>
            <a:ext cx="2928026" cy="4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4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921787"/>
              </p:ext>
            </p:extLst>
          </p:nvPr>
        </p:nvGraphicFramePr>
        <p:xfrm>
          <a:off x="284163" y="1106488"/>
          <a:ext cx="8485187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Partisanship Line Up in the Matched 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Geography Compare in Matched 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04864" y="1230452"/>
            <a:ext cx="2827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Matched to Phone Number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4145032"/>
            <a:ext cx="3935025" cy="20684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4335" y="3796870"/>
            <a:ext cx="1913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Online Panel Total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954" y="1636322"/>
            <a:ext cx="3969068" cy="21018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183" y="4145032"/>
            <a:ext cx="3935025" cy="21039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66267" y="3796870"/>
            <a:ext cx="289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Online Panel Individual Only</a:t>
            </a:r>
          </a:p>
        </p:txBody>
      </p:sp>
    </p:spTree>
    <p:extLst>
      <p:ext uri="{BB962C8B-B14F-4D97-AF65-F5344CB8AC3E}">
        <p14:creationId xmlns:p14="http://schemas.microsoft.com/office/powerpoint/2010/main" val="352437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333256"/>
              </p:ext>
            </p:extLst>
          </p:nvPr>
        </p:nvGraphicFramePr>
        <p:xfrm>
          <a:off x="284165" y="1106488"/>
          <a:ext cx="428783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Voting Propensity Compare in the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925636"/>
              </p:ext>
            </p:extLst>
          </p:nvPr>
        </p:nvGraphicFramePr>
        <p:xfrm>
          <a:off x="4567778" y="1126780"/>
          <a:ext cx="428783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848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117114"/>
              </p:ext>
            </p:extLst>
          </p:nvPr>
        </p:nvGraphicFramePr>
        <p:xfrm>
          <a:off x="284165" y="1106488"/>
          <a:ext cx="428783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Voting Propensity Compare in the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507778"/>
              </p:ext>
            </p:extLst>
          </p:nvPr>
        </p:nvGraphicFramePr>
        <p:xfrm>
          <a:off x="4567778" y="1126780"/>
          <a:ext cx="428783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3039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online matched panel similar to full file</a:t>
            </a:r>
          </a:p>
          <a:p>
            <a:pPr lvl="1"/>
            <a:r>
              <a:rPr lang="en-US" dirty="0"/>
              <a:t>Only applies to observable data (still potential bias in others)</a:t>
            </a:r>
          </a:p>
          <a:p>
            <a:endParaRPr lang="en-US" dirty="0"/>
          </a:p>
          <a:p>
            <a:r>
              <a:rPr lang="en-US" dirty="0"/>
              <a:t>Make sure you know what your match criteria is</a:t>
            </a:r>
          </a:p>
          <a:p>
            <a:endParaRPr lang="en-US" dirty="0"/>
          </a:p>
          <a:p>
            <a:r>
              <a:rPr lang="en-US" dirty="0"/>
              <a:t>Potential multi-mode opportunities</a:t>
            </a:r>
          </a:p>
          <a:p>
            <a:pPr lvl="1"/>
            <a:r>
              <a:rPr lang="en-US" dirty="0"/>
              <a:t>From same sample frame so overlap easy to deal with</a:t>
            </a:r>
          </a:p>
          <a:p>
            <a:pPr lvl="1"/>
            <a:r>
              <a:rPr lang="en-US" dirty="0"/>
              <a:t>Allows visual stimulus rather than just auditory</a:t>
            </a:r>
          </a:p>
          <a:p>
            <a:endParaRPr lang="en-US" dirty="0"/>
          </a:p>
          <a:p>
            <a:r>
              <a:rPr lang="en-US" dirty="0"/>
              <a:t>Just the start to other administrative record appends</a:t>
            </a:r>
          </a:p>
          <a:p>
            <a:pPr lvl="1"/>
            <a:r>
              <a:rPr lang="en-US" dirty="0"/>
              <a:t>Passive measurements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Summary and Future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14400">
              <a:lnSpc>
                <a:spcPct val="120000"/>
              </a:lnSpc>
              <a:tabLst>
                <a:tab pos="4287838" algn="ctr"/>
                <a:tab pos="7826375" algn="r"/>
              </a:tabLst>
              <a:defRPr/>
            </a:pPr>
            <a:r>
              <a:rPr lang="en-US" kern="0">
                <a:solidFill>
                  <a:schemeClr val="tx1">
                    <a:lumMod val="50000"/>
                    <a:lumOff val="50000"/>
                  </a:schemeClr>
                </a:solidFill>
                <a:ea typeface="Calibri" charset="0"/>
                <a:cs typeface="Calibri" charset="0"/>
              </a:rPr>
              <a:t>© 2017 Survey Sampling International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10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Thank You!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540B-B0AD-F24B-9F65-DF3011D4C91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61047"/>
      </p:ext>
    </p:extLst>
  </p:cSld>
  <p:clrMapOvr>
    <a:masterClrMapping/>
  </p:clrMapOvr>
</p:sld>
</file>

<file path=ppt/theme/theme1.xml><?xml version="1.0" encoding="utf-8"?>
<a:theme xmlns:a="http://schemas.openxmlformats.org/drawingml/2006/main" name="2015 PowerPoint Template">
  <a:themeElements>
    <a:clrScheme name="SSI Color Palette">
      <a:dk1>
        <a:sysClr val="windowText" lastClr="000000"/>
      </a:dk1>
      <a:lt1>
        <a:sysClr val="window" lastClr="FFFFFF"/>
      </a:lt1>
      <a:dk2>
        <a:srgbClr val="2B142D"/>
      </a:dk2>
      <a:lt2>
        <a:srgbClr val="97B4B5"/>
      </a:lt2>
      <a:accent1>
        <a:srgbClr val="9B9B9B"/>
      </a:accent1>
      <a:accent2>
        <a:srgbClr val="B4C98D"/>
      </a:accent2>
      <a:accent3>
        <a:srgbClr val="003478"/>
      </a:accent3>
      <a:accent4>
        <a:srgbClr val="8DB4D9"/>
      </a:accent4>
      <a:accent5>
        <a:srgbClr val="609570"/>
      </a:accent5>
      <a:accent6>
        <a:srgbClr val="E60045"/>
      </a:accent6>
      <a:hlink>
        <a:srgbClr val="38939B"/>
      </a:hlink>
      <a:folHlink>
        <a:srgbClr val="808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6 Sales kick off V2" id="{FF9AE656-AA13-E048-B300-7127EDC6A4FE}" vid="{21515104-840D-CB43-9899-96C9DE4EEB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4AA090D3D63B4E9933D70FED1542F6" ma:contentTypeVersion="1" ma:contentTypeDescription="Create a new document." ma:contentTypeScope="" ma:versionID="f7f1164677060b65e75a7d2a188226c6">
  <xsd:schema xmlns:xsd="http://www.w3.org/2001/XMLSchema" xmlns:p="http://schemas.microsoft.com/office/2006/metadata/properties" xmlns:ns2="a574e45e-2cf4-46f1-ba67-83edfa263425" targetNamespace="http://schemas.microsoft.com/office/2006/metadata/properties" ma:root="true" ma:fieldsID="10468703cff53513b25c7c8bb8a056ef" ns2:_="">
    <xsd:import namespace="a574e45e-2cf4-46f1-ba67-83edfa263425"/>
    <xsd:element name="properties">
      <xsd:complexType>
        <xsd:sequence>
          <xsd:element name="documentManagement">
            <xsd:complexType>
              <xsd:all>
                <xsd:element ref="ns2:Target_x0020_Audienc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a574e45e-2cf4-46f1-ba67-83edfa263425" elementFormDefault="qualified">
    <xsd:import namespace="http://schemas.microsoft.com/office/2006/documentManagement/types"/>
    <xsd:element name="Target_x0020_Audiences" ma:index="8" nillable="true" ma:displayName="Target Audiences" ma:internalName="Target_x0020_Audiences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rget_x0020_Audiences xmlns="a574e45e-2cf4-46f1-ba67-83edfa26342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5B4B20-DC0A-4CD7-960D-0296B3A477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74e45e-2cf4-46f1-ba67-83edfa26342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01E7323-4203-40D6-92A7-F641DFE90A46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a574e45e-2cf4-46f1-ba67-83edfa263425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066BAA4-378A-4954-B215-37916E93A0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414</Words>
  <Application>Microsoft Office PowerPoint</Application>
  <PresentationFormat>On-screen Show (4:3)</PresentationFormat>
  <Paragraphs>87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Enzo OT Medium</vt:lpstr>
      <vt:lpstr>Lucida Grande</vt:lpstr>
      <vt:lpstr>Myriad Pro</vt:lpstr>
      <vt:lpstr>2015 PowerPoint Template</vt:lpstr>
      <vt:lpstr>Creating a Framework for Measuring Coverage Bias in Online Panels by Matching to Voter Files</vt:lpstr>
      <vt:lpstr>Voter File Sample Takes Work, but Gives a Great Frame</vt:lpstr>
      <vt:lpstr>Online or Phone Data Collection on Voter Files Have Different Strengths</vt:lpstr>
      <vt:lpstr>Match Criteria Matters When Comparing Files</vt:lpstr>
      <vt:lpstr>How Does Partisanship Line Up in the Matched Frame</vt:lpstr>
      <vt:lpstr>How Does Geography Compare in Matched File</vt:lpstr>
      <vt:lpstr>How Does Voting Propensity Compare in the Files</vt:lpstr>
      <vt:lpstr>How Does Voting Propensity Compare in the Files</vt:lpstr>
      <vt:lpstr>Key Summary and Future Research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SSI PowerPoint Template 2017</dc:title>
  <dc:creator>Microsoft Office User</dc:creator>
  <cp:lastModifiedBy>Edward 'Paul' Johnson</cp:lastModifiedBy>
  <cp:revision>44</cp:revision>
  <cp:lastPrinted>2015-05-27T15:32:57Z</cp:lastPrinted>
  <dcterms:created xsi:type="dcterms:W3CDTF">2016-01-18T01:37:43Z</dcterms:created>
  <dcterms:modified xsi:type="dcterms:W3CDTF">2017-12-14T16:35:58Z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0x0101000C4AA090D3D63B4E9933D70FED1542F6</vt:lpwstr>
  </property>
</Properties>
</file>